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527" r:id="rId2"/>
    <p:sldId id="516" r:id="rId3"/>
    <p:sldId id="518" r:id="rId4"/>
    <p:sldId id="475" r:id="rId5"/>
    <p:sldId id="519" r:id="rId6"/>
    <p:sldId id="531" r:id="rId7"/>
    <p:sldId id="522" r:id="rId8"/>
    <p:sldId id="529" r:id="rId9"/>
    <p:sldId id="509" r:id="rId10"/>
    <p:sldId id="523" r:id="rId11"/>
    <p:sldId id="520" r:id="rId12"/>
    <p:sldId id="473" r:id="rId13"/>
    <p:sldId id="532" r:id="rId14"/>
  </p:sldIdLst>
  <p:sldSz cx="9144000" cy="6858000" type="screen4x3"/>
  <p:notesSz cx="6797675" cy="987266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DC5"/>
    <a:srgbClr val="99FF75"/>
    <a:srgbClr val="C4F8B8"/>
    <a:srgbClr val="99003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4660"/>
  </p:normalViewPr>
  <p:slideViewPr>
    <p:cSldViewPr>
      <p:cViewPr varScale="1">
        <p:scale>
          <a:sx n="108" d="100"/>
          <a:sy n="108" d="100"/>
        </p:scale>
        <p:origin x="6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20946-FCF3-489A-A6F0-3FD7AC9181D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8616469-2A3E-4B5B-9476-DDB2A7FA24A3}">
      <dgm:prSet phldrT="[Texto]"/>
      <dgm:spPr/>
      <dgm:t>
        <a:bodyPr/>
        <a:lstStyle/>
        <a:p>
          <a:r>
            <a:rPr lang="es-CO" dirty="0" smtClean="0"/>
            <a:t>Identificación del Portafolio </a:t>
          </a:r>
          <a:endParaRPr lang="es-CO" dirty="0"/>
        </a:p>
      </dgm:t>
    </dgm:pt>
    <dgm:pt modelId="{3DC9AECF-7FED-4118-B61C-E0999833EC3B}" type="parTrans" cxnId="{6706BE1E-FF18-43DA-B52F-DCF2DC80BB54}">
      <dgm:prSet/>
      <dgm:spPr/>
      <dgm:t>
        <a:bodyPr/>
        <a:lstStyle/>
        <a:p>
          <a:endParaRPr lang="es-CO"/>
        </a:p>
      </dgm:t>
    </dgm:pt>
    <dgm:pt modelId="{F919A916-FE2E-46FC-837A-A3CCAF9E89BF}" type="sibTrans" cxnId="{6706BE1E-FF18-43DA-B52F-DCF2DC80BB54}">
      <dgm:prSet/>
      <dgm:spPr/>
      <dgm:t>
        <a:bodyPr/>
        <a:lstStyle/>
        <a:p>
          <a:endParaRPr lang="es-CO"/>
        </a:p>
      </dgm:t>
    </dgm:pt>
    <dgm:pt modelId="{3C031E6A-E0E0-4975-893F-1147306630FD}">
      <dgm:prSet phldrT="[Texto]"/>
      <dgm:spPr/>
      <dgm:t>
        <a:bodyPr/>
        <a:lstStyle/>
        <a:p>
          <a:pPr algn="l"/>
          <a:r>
            <a:rPr lang="es-CO" dirty="0" smtClean="0"/>
            <a:t>* Evaluación de la capacidad y estrategia  ambiental del emisor.</a:t>
          </a:r>
        </a:p>
        <a:p>
          <a:pPr algn="l"/>
          <a:r>
            <a:rPr lang="es-CO" dirty="0" smtClean="0"/>
            <a:t>* Evaluación y clasificación del portafolio verde potencial del emisor.</a:t>
          </a:r>
        </a:p>
      </dgm:t>
    </dgm:pt>
    <dgm:pt modelId="{814FF3B4-91BC-4942-AEFB-9034A2184C54}" type="parTrans" cxnId="{C051E2F2-527B-4940-B6EB-BF34528A269B}">
      <dgm:prSet/>
      <dgm:spPr/>
      <dgm:t>
        <a:bodyPr/>
        <a:lstStyle/>
        <a:p>
          <a:endParaRPr lang="es-CO"/>
        </a:p>
      </dgm:t>
    </dgm:pt>
    <dgm:pt modelId="{B4FF34DC-2052-4FAB-ADAC-DE7121C4C26B}" type="sibTrans" cxnId="{C051E2F2-527B-4940-B6EB-BF34528A269B}">
      <dgm:prSet/>
      <dgm:spPr/>
      <dgm:t>
        <a:bodyPr/>
        <a:lstStyle/>
        <a:p>
          <a:endParaRPr lang="es-CO"/>
        </a:p>
      </dgm:t>
    </dgm:pt>
    <dgm:pt modelId="{ACBC5AC0-6720-41D3-967C-846E1CE93FEA}">
      <dgm:prSet phldrT="[Texto]"/>
      <dgm:spPr/>
      <dgm:t>
        <a:bodyPr/>
        <a:lstStyle/>
        <a:p>
          <a:r>
            <a:rPr lang="es-CO" dirty="0" smtClean="0"/>
            <a:t>Estructuración del Bono “Framework” </a:t>
          </a:r>
          <a:endParaRPr lang="es-CO" dirty="0"/>
        </a:p>
      </dgm:t>
    </dgm:pt>
    <dgm:pt modelId="{20239859-0DB4-4424-B847-8AE7A6A2DE40}" type="parTrans" cxnId="{8C1FF584-A014-4A07-87EE-C2F551589D6E}">
      <dgm:prSet/>
      <dgm:spPr/>
      <dgm:t>
        <a:bodyPr/>
        <a:lstStyle/>
        <a:p>
          <a:endParaRPr lang="es-CO"/>
        </a:p>
      </dgm:t>
    </dgm:pt>
    <dgm:pt modelId="{F213F2EB-9A55-48C3-AF88-9C648C248E98}" type="sibTrans" cxnId="{8C1FF584-A014-4A07-87EE-C2F551589D6E}">
      <dgm:prSet/>
      <dgm:spPr/>
      <dgm:t>
        <a:bodyPr/>
        <a:lstStyle/>
        <a:p>
          <a:endParaRPr lang="es-CO"/>
        </a:p>
      </dgm:t>
    </dgm:pt>
    <dgm:pt modelId="{B6E206B5-F827-4FE4-9B4C-8E4D8C9003ED}">
      <dgm:prSet phldrT="[Texto]"/>
      <dgm:spPr/>
      <dgm:t>
        <a:bodyPr/>
        <a:lstStyle/>
        <a:p>
          <a:r>
            <a:rPr lang="es-CO" dirty="0" smtClean="0"/>
            <a:t>Segunda Opinión “Certificación” </a:t>
          </a:r>
          <a:endParaRPr lang="es-CO" dirty="0"/>
        </a:p>
      </dgm:t>
    </dgm:pt>
    <dgm:pt modelId="{3FE51ECA-E42E-4927-AA84-08BD1C783AEA}" type="parTrans" cxnId="{60114340-BCB3-4AA9-9D2A-45A01442C413}">
      <dgm:prSet/>
      <dgm:spPr/>
      <dgm:t>
        <a:bodyPr/>
        <a:lstStyle/>
        <a:p>
          <a:endParaRPr lang="es-CO"/>
        </a:p>
      </dgm:t>
    </dgm:pt>
    <dgm:pt modelId="{4AD01195-7D7F-4DF8-9161-E3704088BE5F}" type="sibTrans" cxnId="{60114340-BCB3-4AA9-9D2A-45A01442C413}">
      <dgm:prSet/>
      <dgm:spPr/>
      <dgm:t>
        <a:bodyPr/>
        <a:lstStyle/>
        <a:p>
          <a:endParaRPr lang="es-CO"/>
        </a:p>
      </dgm:t>
    </dgm:pt>
    <dgm:pt modelId="{A5B31377-82A5-426B-8FE3-2236BF067D14}">
      <dgm:prSet phldrT="[Texto]"/>
      <dgm:spPr/>
      <dgm:t>
        <a:bodyPr/>
        <a:lstStyle/>
        <a:p>
          <a:r>
            <a:rPr lang="es-CO" dirty="0" smtClean="0"/>
            <a:t>* Definición metodología de certificación a ser aplicada (GBP).</a:t>
          </a:r>
        </a:p>
        <a:p>
          <a:r>
            <a:rPr lang="es-CO" dirty="0" smtClean="0"/>
            <a:t>* Definición del pipeline y monto a emitir.</a:t>
          </a:r>
        </a:p>
        <a:p>
          <a:r>
            <a:rPr lang="es-CO" dirty="0" smtClean="0"/>
            <a:t>* Definición del uso de los recursos.</a:t>
          </a:r>
        </a:p>
        <a:p>
          <a:r>
            <a:rPr lang="es-CO" dirty="0" smtClean="0"/>
            <a:t>* Definición del sistema de reporte.</a:t>
          </a:r>
        </a:p>
      </dgm:t>
    </dgm:pt>
    <dgm:pt modelId="{6F32B9D9-F016-4509-ADDF-73008FB7151E}" type="parTrans" cxnId="{389873C2-4CB4-4D9A-B988-CF0F9BABD69E}">
      <dgm:prSet/>
      <dgm:spPr/>
      <dgm:t>
        <a:bodyPr/>
        <a:lstStyle/>
        <a:p>
          <a:endParaRPr lang="es-CO"/>
        </a:p>
      </dgm:t>
    </dgm:pt>
    <dgm:pt modelId="{65035515-2AED-4E5D-BD8B-8E75FFA30798}" type="sibTrans" cxnId="{389873C2-4CB4-4D9A-B988-CF0F9BABD69E}">
      <dgm:prSet/>
      <dgm:spPr/>
      <dgm:t>
        <a:bodyPr/>
        <a:lstStyle/>
        <a:p>
          <a:endParaRPr lang="es-CO"/>
        </a:p>
      </dgm:t>
    </dgm:pt>
    <dgm:pt modelId="{44B5DB03-9FEE-497C-B4B5-CAE70C77AAC1}">
      <dgm:prSet phldrT="[Texto]"/>
      <dgm:spPr/>
      <dgm:t>
        <a:bodyPr/>
        <a:lstStyle/>
        <a:p>
          <a:r>
            <a:rPr lang="es-CO" dirty="0" err="1" smtClean="0"/>
            <a:t>Roadshow</a:t>
          </a:r>
          <a:r>
            <a:rPr lang="es-CO" dirty="0" smtClean="0"/>
            <a:t> </a:t>
          </a:r>
          <a:endParaRPr lang="es-CO" dirty="0"/>
        </a:p>
      </dgm:t>
    </dgm:pt>
    <dgm:pt modelId="{6D73DB5E-0E71-47DB-A820-FE09D5B6F929}" type="parTrans" cxnId="{76655539-9876-4678-980E-B525BAB64E41}">
      <dgm:prSet/>
      <dgm:spPr/>
      <dgm:t>
        <a:bodyPr/>
        <a:lstStyle/>
        <a:p>
          <a:endParaRPr lang="es-CO"/>
        </a:p>
      </dgm:t>
    </dgm:pt>
    <dgm:pt modelId="{F8FF3605-015B-45AE-9152-A087290A2CCC}" type="sibTrans" cxnId="{76655539-9876-4678-980E-B525BAB64E41}">
      <dgm:prSet/>
      <dgm:spPr/>
      <dgm:t>
        <a:bodyPr/>
        <a:lstStyle/>
        <a:p>
          <a:endParaRPr lang="es-CO"/>
        </a:p>
      </dgm:t>
    </dgm:pt>
    <dgm:pt modelId="{31DAFB1D-65F7-44C5-BCA1-C331FB059A64}">
      <dgm:prSet phldrT="[Texto]"/>
      <dgm:spPr/>
      <dgm:t>
        <a:bodyPr/>
        <a:lstStyle/>
        <a:p>
          <a:r>
            <a:rPr lang="es-CO" dirty="0" smtClean="0"/>
            <a:t>* Revisión y aprobación por parte de un agente certificador reconocido acerca del portafolio de proyectos elegibles, estrategia ambiental, uso de los recursos y mecanismos de reporte. </a:t>
          </a:r>
          <a:endParaRPr lang="es-CO" dirty="0"/>
        </a:p>
      </dgm:t>
    </dgm:pt>
    <dgm:pt modelId="{A8EC98F8-255D-45B7-9834-AB873F5C6122}" type="parTrans" cxnId="{0ABCF712-1A9E-4B61-9412-A604DBAC9EF2}">
      <dgm:prSet/>
      <dgm:spPr/>
      <dgm:t>
        <a:bodyPr/>
        <a:lstStyle/>
        <a:p>
          <a:endParaRPr lang="es-CO"/>
        </a:p>
      </dgm:t>
    </dgm:pt>
    <dgm:pt modelId="{36260A20-C006-4374-B13D-88348D60E7A0}" type="sibTrans" cxnId="{0ABCF712-1A9E-4B61-9412-A604DBAC9EF2}">
      <dgm:prSet/>
      <dgm:spPr/>
      <dgm:t>
        <a:bodyPr/>
        <a:lstStyle/>
        <a:p>
          <a:endParaRPr lang="es-CO"/>
        </a:p>
      </dgm:t>
    </dgm:pt>
    <dgm:pt modelId="{21553C8F-2448-46C6-B3E7-BAF068D895DA}">
      <dgm:prSet phldrT="[Texto]"/>
      <dgm:spPr/>
      <dgm:t>
        <a:bodyPr/>
        <a:lstStyle/>
        <a:p>
          <a:r>
            <a:rPr lang="es-CO" dirty="0" smtClean="0"/>
            <a:t>* Mercadeo y presentación a inversionistas potenciales sobre la emisión.</a:t>
          </a:r>
          <a:endParaRPr lang="es-CO" dirty="0"/>
        </a:p>
      </dgm:t>
    </dgm:pt>
    <dgm:pt modelId="{A600553E-6738-40C3-9AB1-24FDF7AA30B2}" type="parTrans" cxnId="{54F31D0F-6DED-452E-82AE-24432596ECF3}">
      <dgm:prSet/>
      <dgm:spPr/>
      <dgm:t>
        <a:bodyPr/>
        <a:lstStyle/>
        <a:p>
          <a:endParaRPr lang="es-CO"/>
        </a:p>
      </dgm:t>
    </dgm:pt>
    <dgm:pt modelId="{12B187B2-8E70-4DB5-B02A-674537E950F8}" type="sibTrans" cxnId="{54F31D0F-6DED-452E-82AE-24432596ECF3}">
      <dgm:prSet/>
      <dgm:spPr/>
      <dgm:t>
        <a:bodyPr/>
        <a:lstStyle/>
        <a:p>
          <a:endParaRPr lang="es-CO"/>
        </a:p>
      </dgm:t>
    </dgm:pt>
    <dgm:pt modelId="{7FD3A07E-28B2-495C-B9E5-B6C6A3776525}">
      <dgm:prSet phldrT="[Texto]"/>
      <dgm:spPr/>
      <dgm:t>
        <a:bodyPr/>
        <a:lstStyle/>
        <a:p>
          <a:endParaRPr lang="es-CO"/>
        </a:p>
      </dgm:t>
    </dgm:pt>
    <dgm:pt modelId="{FDE4B869-0A96-469A-B9D1-9EFEADA84A7A}" type="sibTrans" cxnId="{219777DE-1BC3-4370-A96A-A8FB8F09AE6D}">
      <dgm:prSet/>
      <dgm:spPr/>
      <dgm:t>
        <a:bodyPr/>
        <a:lstStyle/>
        <a:p>
          <a:endParaRPr lang="es-CO"/>
        </a:p>
      </dgm:t>
    </dgm:pt>
    <dgm:pt modelId="{474C63BE-2D0D-4F97-A21F-1D12BC9B43EE}" type="parTrans" cxnId="{219777DE-1BC3-4370-A96A-A8FB8F09AE6D}">
      <dgm:prSet/>
      <dgm:spPr/>
      <dgm:t>
        <a:bodyPr/>
        <a:lstStyle/>
        <a:p>
          <a:endParaRPr lang="es-CO"/>
        </a:p>
      </dgm:t>
    </dgm:pt>
    <dgm:pt modelId="{E8DF1556-7D7D-46B6-A643-63A71988CFF1}" type="pres">
      <dgm:prSet presAssocID="{68B20946-FCF3-489A-A6F0-3FD7AC9181D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3443A1CB-C38A-4E77-98AD-940B7466A984}" type="pres">
      <dgm:prSet presAssocID="{A8616469-2A3E-4B5B-9476-DDB2A7FA24A3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010DF2-CE86-4C7F-9DB6-5A625C553AA8}" type="pres">
      <dgm:prSet presAssocID="{A8616469-2A3E-4B5B-9476-DDB2A7FA24A3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E5C4F1-6DFE-4AE7-805D-5107C6A05CA8}" type="pres">
      <dgm:prSet presAssocID="{ACBC5AC0-6720-41D3-967C-846E1CE93FEA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9CD010-41E3-48EE-ACCA-D3909A79314D}" type="pres">
      <dgm:prSet presAssocID="{ACBC5AC0-6720-41D3-967C-846E1CE93FE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9ED0D4-33B7-457D-BE6F-259FE129652D}" type="pres">
      <dgm:prSet presAssocID="{B6E206B5-F827-4FE4-9B4C-8E4D8C9003ED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6467BB-F909-4E30-B83A-1DC43E0593D0}" type="pres">
      <dgm:prSet presAssocID="{B6E206B5-F827-4FE4-9B4C-8E4D8C9003ED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7CAA9B-D9E1-45A2-82D0-E9268505B8DF}" type="pres">
      <dgm:prSet presAssocID="{44B5DB03-9FEE-497C-B4B5-CAE70C77AAC1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E3B303-B29C-4147-A444-2D02A4199741}" type="pres">
      <dgm:prSet presAssocID="{44B5DB03-9FEE-497C-B4B5-CAE70C77AAC1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126920-6AD8-494B-A0B6-BE23F5541BA8}" type="pres">
      <dgm:prSet presAssocID="{7FD3A07E-28B2-495C-B9E5-B6C6A3776525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051E2F2-527B-4940-B6EB-BF34528A269B}" srcId="{A8616469-2A3E-4B5B-9476-DDB2A7FA24A3}" destId="{3C031E6A-E0E0-4975-893F-1147306630FD}" srcOrd="0" destOrd="0" parTransId="{814FF3B4-91BC-4942-AEFB-9034A2184C54}" sibTransId="{B4FF34DC-2052-4FAB-ADAC-DE7121C4C26B}"/>
    <dgm:cxn modelId="{5970A996-16C7-4A73-8B2C-9690997E3894}" type="presOf" srcId="{B6E206B5-F827-4FE4-9B4C-8E4D8C9003ED}" destId="{839ED0D4-33B7-457D-BE6F-259FE129652D}" srcOrd="0" destOrd="0" presId="urn:microsoft.com/office/officeart/2009/3/layout/IncreasingArrowsProcess"/>
    <dgm:cxn modelId="{E4090E97-8B00-4A80-A132-AF078F1F125C}" type="presOf" srcId="{44B5DB03-9FEE-497C-B4B5-CAE70C77AAC1}" destId="{DB7CAA9B-D9E1-45A2-82D0-E9268505B8DF}" srcOrd="0" destOrd="0" presId="urn:microsoft.com/office/officeart/2009/3/layout/IncreasingArrowsProcess"/>
    <dgm:cxn modelId="{0ABCF712-1A9E-4B61-9412-A604DBAC9EF2}" srcId="{B6E206B5-F827-4FE4-9B4C-8E4D8C9003ED}" destId="{31DAFB1D-65F7-44C5-BCA1-C331FB059A64}" srcOrd="0" destOrd="0" parTransId="{A8EC98F8-255D-45B7-9834-AB873F5C6122}" sibTransId="{36260A20-C006-4374-B13D-88348D60E7A0}"/>
    <dgm:cxn modelId="{389873C2-4CB4-4D9A-B988-CF0F9BABD69E}" srcId="{ACBC5AC0-6720-41D3-967C-846E1CE93FEA}" destId="{A5B31377-82A5-426B-8FE3-2236BF067D14}" srcOrd="0" destOrd="0" parTransId="{6F32B9D9-F016-4509-ADDF-73008FB7151E}" sibTransId="{65035515-2AED-4E5D-BD8B-8E75FFA30798}"/>
    <dgm:cxn modelId="{D1E45E83-7704-4304-943D-7DB4C9CFA38F}" type="presOf" srcId="{A5B31377-82A5-426B-8FE3-2236BF067D14}" destId="{649CD010-41E3-48EE-ACCA-D3909A79314D}" srcOrd="0" destOrd="0" presId="urn:microsoft.com/office/officeart/2009/3/layout/IncreasingArrowsProcess"/>
    <dgm:cxn modelId="{BAA49406-EA18-4D25-AAFA-0380F6F92E4C}" type="presOf" srcId="{3C031E6A-E0E0-4975-893F-1147306630FD}" destId="{00010DF2-CE86-4C7F-9DB6-5A625C553AA8}" srcOrd="0" destOrd="0" presId="urn:microsoft.com/office/officeart/2009/3/layout/IncreasingArrowsProcess"/>
    <dgm:cxn modelId="{54F31D0F-6DED-452E-82AE-24432596ECF3}" srcId="{44B5DB03-9FEE-497C-B4B5-CAE70C77AAC1}" destId="{21553C8F-2448-46C6-B3E7-BAF068D895DA}" srcOrd="0" destOrd="0" parTransId="{A600553E-6738-40C3-9AB1-24FDF7AA30B2}" sibTransId="{12B187B2-8E70-4DB5-B02A-674537E950F8}"/>
    <dgm:cxn modelId="{60114340-BCB3-4AA9-9D2A-45A01442C413}" srcId="{68B20946-FCF3-489A-A6F0-3FD7AC9181DE}" destId="{B6E206B5-F827-4FE4-9B4C-8E4D8C9003ED}" srcOrd="2" destOrd="0" parTransId="{3FE51ECA-E42E-4927-AA84-08BD1C783AEA}" sibTransId="{4AD01195-7D7F-4DF8-9161-E3704088BE5F}"/>
    <dgm:cxn modelId="{828EE620-00F3-41B8-8B33-65C5A6FFAC8A}" type="presOf" srcId="{21553C8F-2448-46C6-B3E7-BAF068D895DA}" destId="{DDE3B303-B29C-4147-A444-2D02A4199741}" srcOrd="0" destOrd="0" presId="urn:microsoft.com/office/officeart/2009/3/layout/IncreasingArrowsProcess"/>
    <dgm:cxn modelId="{539B54F4-6847-4D6A-9952-28139A62A2DF}" type="presOf" srcId="{31DAFB1D-65F7-44C5-BCA1-C331FB059A64}" destId="{FD6467BB-F909-4E30-B83A-1DC43E0593D0}" srcOrd="0" destOrd="0" presId="urn:microsoft.com/office/officeart/2009/3/layout/IncreasingArrowsProcess"/>
    <dgm:cxn modelId="{8C1FF584-A014-4A07-87EE-C2F551589D6E}" srcId="{68B20946-FCF3-489A-A6F0-3FD7AC9181DE}" destId="{ACBC5AC0-6720-41D3-967C-846E1CE93FEA}" srcOrd="1" destOrd="0" parTransId="{20239859-0DB4-4424-B847-8AE7A6A2DE40}" sibTransId="{F213F2EB-9A55-48C3-AF88-9C648C248E98}"/>
    <dgm:cxn modelId="{55A08210-EF10-4528-99E2-211ABBBF0444}" type="presOf" srcId="{68B20946-FCF3-489A-A6F0-3FD7AC9181DE}" destId="{E8DF1556-7D7D-46B6-A643-63A71988CFF1}" srcOrd="0" destOrd="0" presId="urn:microsoft.com/office/officeart/2009/3/layout/IncreasingArrowsProcess"/>
    <dgm:cxn modelId="{C95CC2F9-056D-4AE8-977C-ACE82287175E}" type="presOf" srcId="{ACBC5AC0-6720-41D3-967C-846E1CE93FEA}" destId="{88E5C4F1-6DFE-4AE7-805D-5107C6A05CA8}" srcOrd="0" destOrd="0" presId="urn:microsoft.com/office/officeart/2009/3/layout/IncreasingArrowsProcess"/>
    <dgm:cxn modelId="{2B9F85FC-8BF9-4D9A-8C64-208F01EAEBCE}" type="presOf" srcId="{7FD3A07E-28B2-495C-B9E5-B6C6A3776525}" destId="{A9126920-6AD8-494B-A0B6-BE23F5541BA8}" srcOrd="0" destOrd="0" presId="urn:microsoft.com/office/officeart/2009/3/layout/IncreasingArrowsProcess"/>
    <dgm:cxn modelId="{6706BE1E-FF18-43DA-B52F-DCF2DC80BB54}" srcId="{68B20946-FCF3-489A-A6F0-3FD7AC9181DE}" destId="{A8616469-2A3E-4B5B-9476-DDB2A7FA24A3}" srcOrd="0" destOrd="0" parTransId="{3DC9AECF-7FED-4118-B61C-E0999833EC3B}" sibTransId="{F919A916-FE2E-46FC-837A-A3CCAF9E89BF}"/>
    <dgm:cxn modelId="{F5210F60-8F06-48E4-AFF5-D387E7EE454F}" type="presOf" srcId="{A8616469-2A3E-4B5B-9476-DDB2A7FA24A3}" destId="{3443A1CB-C38A-4E77-98AD-940B7466A984}" srcOrd="0" destOrd="0" presId="urn:microsoft.com/office/officeart/2009/3/layout/IncreasingArrowsProcess"/>
    <dgm:cxn modelId="{219777DE-1BC3-4370-A96A-A8FB8F09AE6D}" srcId="{68B20946-FCF3-489A-A6F0-3FD7AC9181DE}" destId="{7FD3A07E-28B2-495C-B9E5-B6C6A3776525}" srcOrd="4" destOrd="0" parTransId="{474C63BE-2D0D-4F97-A21F-1D12BC9B43EE}" sibTransId="{FDE4B869-0A96-469A-B9D1-9EFEADA84A7A}"/>
    <dgm:cxn modelId="{76655539-9876-4678-980E-B525BAB64E41}" srcId="{68B20946-FCF3-489A-A6F0-3FD7AC9181DE}" destId="{44B5DB03-9FEE-497C-B4B5-CAE70C77AAC1}" srcOrd="3" destOrd="0" parTransId="{6D73DB5E-0E71-47DB-A820-FE09D5B6F929}" sibTransId="{F8FF3605-015B-45AE-9152-A087290A2CCC}"/>
    <dgm:cxn modelId="{7F79822C-4CAD-45D9-A86A-1F1771E6A6DE}" type="presParOf" srcId="{E8DF1556-7D7D-46B6-A643-63A71988CFF1}" destId="{3443A1CB-C38A-4E77-98AD-940B7466A984}" srcOrd="0" destOrd="0" presId="urn:microsoft.com/office/officeart/2009/3/layout/IncreasingArrowsProcess"/>
    <dgm:cxn modelId="{3477EEAC-6FBC-4FEC-847A-6CACEDD76C2F}" type="presParOf" srcId="{E8DF1556-7D7D-46B6-A643-63A71988CFF1}" destId="{00010DF2-CE86-4C7F-9DB6-5A625C553AA8}" srcOrd="1" destOrd="0" presId="urn:microsoft.com/office/officeart/2009/3/layout/IncreasingArrowsProcess"/>
    <dgm:cxn modelId="{4883CF51-76F2-4775-BCE0-00C86A35CCC1}" type="presParOf" srcId="{E8DF1556-7D7D-46B6-A643-63A71988CFF1}" destId="{88E5C4F1-6DFE-4AE7-805D-5107C6A05CA8}" srcOrd="2" destOrd="0" presId="urn:microsoft.com/office/officeart/2009/3/layout/IncreasingArrowsProcess"/>
    <dgm:cxn modelId="{1ED2DB04-9D6E-4E81-85EE-2806ADB0D3B7}" type="presParOf" srcId="{E8DF1556-7D7D-46B6-A643-63A71988CFF1}" destId="{649CD010-41E3-48EE-ACCA-D3909A79314D}" srcOrd="3" destOrd="0" presId="urn:microsoft.com/office/officeart/2009/3/layout/IncreasingArrowsProcess"/>
    <dgm:cxn modelId="{151F5771-E846-4EB7-BF61-987B5273943F}" type="presParOf" srcId="{E8DF1556-7D7D-46B6-A643-63A71988CFF1}" destId="{839ED0D4-33B7-457D-BE6F-259FE129652D}" srcOrd="4" destOrd="0" presId="urn:microsoft.com/office/officeart/2009/3/layout/IncreasingArrowsProcess"/>
    <dgm:cxn modelId="{D7CFD776-BEEB-4A6C-A64C-1B0A9A243BD5}" type="presParOf" srcId="{E8DF1556-7D7D-46B6-A643-63A71988CFF1}" destId="{FD6467BB-F909-4E30-B83A-1DC43E0593D0}" srcOrd="5" destOrd="0" presId="urn:microsoft.com/office/officeart/2009/3/layout/IncreasingArrowsProcess"/>
    <dgm:cxn modelId="{396F014F-6D81-438E-AD4A-8E6A90729962}" type="presParOf" srcId="{E8DF1556-7D7D-46B6-A643-63A71988CFF1}" destId="{DB7CAA9B-D9E1-45A2-82D0-E9268505B8DF}" srcOrd="6" destOrd="0" presId="urn:microsoft.com/office/officeart/2009/3/layout/IncreasingArrowsProcess"/>
    <dgm:cxn modelId="{161F8823-BCA5-4E6F-B008-DD4061C91D0A}" type="presParOf" srcId="{E8DF1556-7D7D-46B6-A643-63A71988CFF1}" destId="{DDE3B303-B29C-4147-A444-2D02A4199741}" srcOrd="7" destOrd="0" presId="urn:microsoft.com/office/officeart/2009/3/layout/IncreasingArrowsProcess"/>
    <dgm:cxn modelId="{5D24FAD1-4EC2-4DEE-B9CF-6C040B88035A}" type="presParOf" srcId="{E8DF1556-7D7D-46B6-A643-63A71988CFF1}" destId="{A9126920-6AD8-494B-A0B6-BE23F5541BA8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3A1CB-C38A-4E77-98AD-940B7466A984}">
      <dsp:nvSpPr>
        <dsp:cNvPr id="0" name=""/>
        <dsp:cNvSpPr/>
      </dsp:nvSpPr>
      <dsp:spPr>
        <a:xfrm>
          <a:off x="0" y="713161"/>
          <a:ext cx="7560840" cy="10995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5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Identificación del Portafolio </a:t>
          </a:r>
          <a:endParaRPr lang="es-CO" sz="2100" kern="1200" dirty="0"/>
        </a:p>
      </dsp:txBody>
      <dsp:txXfrm>
        <a:off x="0" y="988051"/>
        <a:ext cx="7285951" cy="549779"/>
      </dsp:txXfrm>
    </dsp:sp>
    <dsp:sp modelId="{00010DF2-CE86-4C7F-9DB6-5A625C553AA8}">
      <dsp:nvSpPr>
        <dsp:cNvPr id="0" name=""/>
        <dsp:cNvSpPr/>
      </dsp:nvSpPr>
      <dsp:spPr>
        <a:xfrm>
          <a:off x="0" y="1559659"/>
          <a:ext cx="1397394" cy="201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* Evaluación de la capacidad y estrategia  ambiental del emisor.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* Evaluación y clasificación del portafolio verde potencial del emisor.</a:t>
          </a:r>
        </a:p>
      </dsp:txBody>
      <dsp:txXfrm>
        <a:off x="0" y="1559659"/>
        <a:ext cx="1397394" cy="2018965"/>
      </dsp:txXfrm>
    </dsp:sp>
    <dsp:sp modelId="{88E5C4F1-6DFE-4AE7-805D-5107C6A05CA8}">
      <dsp:nvSpPr>
        <dsp:cNvPr id="0" name=""/>
        <dsp:cNvSpPr/>
      </dsp:nvSpPr>
      <dsp:spPr>
        <a:xfrm>
          <a:off x="1397243" y="1079821"/>
          <a:ext cx="6163596" cy="10995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590083"/>
            <a:satOff val="22460"/>
            <a:lumOff val="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5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Estructuración del Bono “Framework” </a:t>
          </a:r>
          <a:endParaRPr lang="es-CO" sz="2100" kern="1200" dirty="0"/>
        </a:p>
      </dsp:txBody>
      <dsp:txXfrm>
        <a:off x="1397243" y="1354711"/>
        <a:ext cx="5888707" cy="549779"/>
      </dsp:txXfrm>
    </dsp:sp>
    <dsp:sp modelId="{649CD010-41E3-48EE-ACCA-D3909A79314D}">
      <dsp:nvSpPr>
        <dsp:cNvPr id="0" name=""/>
        <dsp:cNvSpPr/>
      </dsp:nvSpPr>
      <dsp:spPr>
        <a:xfrm>
          <a:off x="1397243" y="1926320"/>
          <a:ext cx="1397394" cy="201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120111"/>
              <a:satOff val="29947"/>
              <a:lumOff val="7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* Definición metodología de certificación a ser aplicada (GBP).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* Definición del pipeline y monto a emitir.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* Definición del uso de los recursos.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* Definición del sistema de reporte.</a:t>
          </a:r>
        </a:p>
      </dsp:txBody>
      <dsp:txXfrm>
        <a:off x="1397243" y="1926320"/>
        <a:ext cx="1397394" cy="2018965"/>
      </dsp:txXfrm>
    </dsp:sp>
    <dsp:sp modelId="{839ED0D4-33B7-457D-BE6F-259FE129652D}">
      <dsp:nvSpPr>
        <dsp:cNvPr id="0" name=""/>
        <dsp:cNvSpPr/>
      </dsp:nvSpPr>
      <dsp:spPr>
        <a:xfrm>
          <a:off x="2794486" y="1446482"/>
          <a:ext cx="4766353" cy="10995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3180166"/>
            <a:satOff val="44921"/>
            <a:lumOff val="1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5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Segunda Opinión “Certificación” </a:t>
          </a:r>
          <a:endParaRPr lang="es-CO" sz="2100" kern="1200" dirty="0"/>
        </a:p>
      </dsp:txBody>
      <dsp:txXfrm>
        <a:off x="2794486" y="1721372"/>
        <a:ext cx="4491464" cy="549779"/>
      </dsp:txXfrm>
    </dsp:sp>
    <dsp:sp modelId="{FD6467BB-F909-4E30-B83A-1DC43E0593D0}">
      <dsp:nvSpPr>
        <dsp:cNvPr id="0" name=""/>
        <dsp:cNvSpPr/>
      </dsp:nvSpPr>
      <dsp:spPr>
        <a:xfrm>
          <a:off x="2794486" y="2292981"/>
          <a:ext cx="1397394" cy="201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240222"/>
              <a:satOff val="59894"/>
              <a:lumOff val="15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* Revisión y aprobación por parte de un agente certificador reconocido acerca del portafolio de proyectos elegibles, estrategia ambiental, uso de los recursos y mecanismos de reporte. </a:t>
          </a:r>
          <a:endParaRPr lang="es-CO" sz="1100" kern="1200" dirty="0"/>
        </a:p>
      </dsp:txBody>
      <dsp:txXfrm>
        <a:off x="2794486" y="2292981"/>
        <a:ext cx="1397394" cy="2018965"/>
      </dsp:txXfrm>
    </dsp:sp>
    <dsp:sp modelId="{DB7CAA9B-D9E1-45A2-82D0-E9268505B8DF}">
      <dsp:nvSpPr>
        <dsp:cNvPr id="0" name=""/>
        <dsp:cNvSpPr/>
      </dsp:nvSpPr>
      <dsp:spPr>
        <a:xfrm>
          <a:off x="4192485" y="1813143"/>
          <a:ext cx="3368354" cy="10995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4770249"/>
            <a:satOff val="67381"/>
            <a:lumOff val="1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5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err="1" smtClean="0"/>
            <a:t>Roadshow</a:t>
          </a:r>
          <a:r>
            <a:rPr lang="es-CO" sz="2100" kern="1200" dirty="0" smtClean="0"/>
            <a:t> </a:t>
          </a:r>
          <a:endParaRPr lang="es-CO" sz="2100" kern="1200" dirty="0"/>
        </a:p>
      </dsp:txBody>
      <dsp:txXfrm>
        <a:off x="4192485" y="2088033"/>
        <a:ext cx="3093465" cy="549779"/>
      </dsp:txXfrm>
    </dsp:sp>
    <dsp:sp modelId="{DDE3B303-B29C-4147-A444-2D02A4199741}">
      <dsp:nvSpPr>
        <dsp:cNvPr id="0" name=""/>
        <dsp:cNvSpPr/>
      </dsp:nvSpPr>
      <dsp:spPr>
        <a:xfrm>
          <a:off x="4192485" y="2659641"/>
          <a:ext cx="1397394" cy="201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360332"/>
              <a:satOff val="89841"/>
              <a:lumOff val="2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* Mercadeo y presentación a inversionistas potenciales sobre la emisión.</a:t>
          </a:r>
          <a:endParaRPr lang="es-CO" sz="1100" kern="1200" dirty="0"/>
        </a:p>
      </dsp:txBody>
      <dsp:txXfrm>
        <a:off x="4192485" y="2659641"/>
        <a:ext cx="1397394" cy="2018965"/>
      </dsp:txXfrm>
    </dsp:sp>
    <dsp:sp modelId="{A9126920-6AD8-494B-A0B6-BE23F5541BA8}">
      <dsp:nvSpPr>
        <dsp:cNvPr id="0" name=""/>
        <dsp:cNvSpPr/>
      </dsp:nvSpPr>
      <dsp:spPr>
        <a:xfrm>
          <a:off x="5589729" y="2179803"/>
          <a:ext cx="1971110" cy="10995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6360332"/>
            <a:satOff val="89841"/>
            <a:lumOff val="2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5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100" kern="1200"/>
        </a:p>
      </dsp:txBody>
      <dsp:txXfrm>
        <a:off x="5589729" y="2454693"/>
        <a:ext cx="1696221" cy="549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23C87-4B13-4AE7-AF11-3139778C5753}" type="datetimeFigureOut">
              <a:rPr lang="es-CO" smtClean="0"/>
              <a:t>29/07/2019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44817-63CE-4D35-AC20-3862BE704D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566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Adenda</a:t>
            </a:r>
            <a:r>
              <a:rPr lang="es-CO" baseline="0" dirty="0" smtClean="0"/>
              <a:t> radicada por Bancoldex el 22 de febrero de 2018</a:t>
            </a:r>
            <a:br>
              <a:rPr lang="es-CO" baseline="0" dirty="0" smtClean="0"/>
            </a:br>
            <a:r>
              <a:rPr lang="es-CO" baseline="0" dirty="0" smtClean="0"/>
              <a:t>El Plan de Comunicaciones abarca antes, durante y después de la emisión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4817-63CE-4D35-AC20-3862BE704D53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89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79275" y="3596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93833" y="3926251"/>
            <a:ext cx="263978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021971" y="1681035"/>
            <a:ext cx="3677530" cy="2176239"/>
          </a:xfrm>
          <a:prstGeom prst="rect">
            <a:avLst/>
          </a:prstGeom>
        </p:spPr>
        <p:txBody>
          <a:bodyPr vert="horz" anchor="b"/>
          <a:lstStyle>
            <a:lvl1pPr algn="l">
              <a:defRPr lang="es-ES_tradnl" sz="2800" b="1" i="0" baseline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defRPr>
            </a:lvl1pPr>
          </a:lstStyle>
          <a:p>
            <a:r>
              <a:rPr lang="es-ES_tradnl" b="1" i="0" dirty="0" smtClean="0">
                <a:latin typeface="+mj-lt"/>
                <a:cs typeface="Calibri"/>
              </a:rPr>
              <a:t>T</a:t>
            </a:r>
            <a:r>
              <a:rPr lang="en-US" b="1" i="0" dirty="0" smtClean="0">
                <a:latin typeface="+mj-lt"/>
                <a:cs typeface="Calibri"/>
              </a:rPr>
              <a:t>I</a:t>
            </a:r>
            <a:r>
              <a:rPr lang="es-ES_tradnl" b="1" i="0" dirty="0" smtClean="0">
                <a:latin typeface="+mj-lt"/>
                <a:cs typeface="Calibri"/>
              </a:rPr>
              <a:t>TULO</a:t>
            </a:r>
            <a:br>
              <a:rPr lang="es-ES_tradnl" b="1" i="0" dirty="0" smtClean="0">
                <a:latin typeface="+mj-lt"/>
                <a:cs typeface="Calibri"/>
              </a:rPr>
            </a:br>
            <a:r>
              <a:rPr lang="es-ES_tradnl" b="1" i="0" dirty="0" smtClean="0">
                <a:latin typeface="+mj-lt"/>
                <a:cs typeface="Calibri"/>
              </a:rPr>
              <a:t>(CALIBRI BOLD MAYÚSCULAS </a:t>
            </a:r>
            <a:br>
              <a:rPr lang="es-ES_tradnl" b="1" i="0" dirty="0" smtClean="0">
                <a:latin typeface="+mj-lt"/>
                <a:cs typeface="Calibri"/>
              </a:rPr>
            </a:br>
            <a:r>
              <a:rPr lang="es-ES_tradnl" b="1" i="0" dirty="0" smtClean="0">
                <a:latin typeface="+mj-lt"/>
                <a:cs typeface="Calibri"/>
              </a:rPr>
              <a:t>28 PTS)</a:t>
            </a:r>
            <a:endParaRPr lang="en-US" b="0" i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21971" y="3975385"/>
            <a:ext cx="3559600" cy="121129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2400" b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Subtítulo</a:t>
            </a:r>
            <a:b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(CALIBRI REGULAR Minúsculas 24 PTS )</a:t>
            </a:r>
            <a:endParaRPr lang="en-US" b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es-ES_tradnl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b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021971" y="6333889"/>
            <a:ext cx="3487738" cy="2902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Fecha</a:t>
            </a:r>
            <a:r>
              <a:rPr lang="en-US" dirty="0" smtClean="0"/>
              <a:t> MES (TEXTO) AÑO ( NÚMERO) (CALIBRI REGULAR 10 PTS MINÚSCULA)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21971" y="5386170"/>
            <a:ext cx="3868490" cy="2902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CLIENTE (CALIBRI BOLD MAYÚSCULAS 14 PTS</a:t>
            </a:r>
          </a:p>
        </p:txBody>
      </p:sp>
      <p:pic>
        <p:nvPicPr>
          <p:cNvPr id="14" name="Picture 2" descr="C:\Users\JCA0000\Desktop\Nueva carpeta (4)\1234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1725" y="986995"/>
            <a:ext cx="3323725" cy="63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49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4846" y="1393160"/>
            <a:ext cx="8023225" cy="489669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 typeface="+mj-lt"/>
              <a:buAutoNum type="arabicPeriod"/>
              <a:defRPr sz="1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800100" indent="-342900">
              <a:buFont typeface="Arial"/>
              <a:buChar char="•"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2pPr>
            <a:lvl3pPr marL="1200150" indent="-285750">
              <a:buFont typeface="Arial"/>
              <a:buChar char="•"/>
              <a:defRPr sz="16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PRIMER NIVEL (CALIBRI BOLD MAYÚSCULAS 18 PTS)</a:t>
            </a:r>
          </a:p>
          <a:p>
            <a:pPr lvl="1"/>
            <a:r>
              <a:rPr lang="es-ES_tradnl" dirty="0" smtClean="0"/>
              <a:t>Segundo nivel (</a:t>
            </a:r>
            <a:r>
              <a:rPr lang="es-ES_tradnl" dirty="0" err="1" smtClean="0"/>
              <a:t>calibri</a:t>
            </a:r>
            <a:r>
              <a:rPr lang="es-ES_tradnl" dirty="0" smtClean="0"/>
              <a:t> regular minúsculas  18pts)</a:t>
            </a:r>
          </a:p>
          <a:p>
            <a:pPr lvl="2"/>
            <a:r>
              <a:rPr lang="es-ES_tradnl" dirty="0" smtClean="0"/>
              <a:t>Tercer nivel (</a:t>
            </a:r>
            <a:r>
              <a:rPr lang="es-ES_tradnl" dirty="0" err="1" smtClean="0"/>
              <a:t>calibri</a:t>
            </a:r>
            <a:r>
              <a:rPr lang="es-ES_tradnl" dirty="0" smtClean="0"/>
              <a:t> regular minúsculas 16pts)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4846" y="525689"/>
            <a:ext cx="8023225" cy="581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_tradnl" dirty="0" smtClean="0"/>
              <a:t>CONTENIDO (CALIBRI BOLD MAYUSCULAS 20 PTS) 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616077" y="961313"/>
            <a:ext cx="790199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93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161643" y="3538349"/>
            <a:ext cx="26397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 txBox="1">
            <a:spLocks/>
          </p:cNvSpPr>
          <p:nvPr userDrawn="1"/>
        </p:nvSpPr>
        <p:spPr>
          <a:xfrm>
            <a:off x="5050985" y="3549914"/>
            <a:ext cx="3479800" cy="1143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78198" y="1563688"/>
            <a:ext cx="3465512" cy="19510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lang="es-ES_tradnl" sz="2800" b="1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 smtClean="0">
                <a:latin typeface="+mj-lt"/>
                <a:cs typeface="Calibri"/>
              </a:rPr>
              <a:t>T</a:t>
            </a:r>
            <a:r>
              <a:rPr lang="en-US" dirty="0" smtClean="0">
                <a:latin typeface="+mj-lt"/>
                <a:cs typeface="Calibri"/>
              </a:rPr>
              <a:t>I</a:t>
            </a:r>
            <a:r>
              <a:rPr lang="es-ES_tradnl" dirty="0" smtClean="0">
                <a:latin typeface="+mj-lt"/>
                <a:cs typeface="Calibri"/>
              </a:rPr>
              <a:t>TULO SECCIÓN</a:t>
            </a:r>
            <a:br>
              <a:rPr lang="es-ES_tradnl" dirty="0" smtClean="0">
                <a:latin typeface="+mj-lt"/>
                <a:cs typeface="Calibri"/>
              </a:rPr>
            </a:br>
            <a:r>
              <a:rPr lang="es-ES_tradnl" dirty="0" smtClean="0">
                <a:latin typeface="+mj-lt"/>
                <a:cs typeface="Calibri"/>
              </a:rPr>
              <a:t>(CALIBRI BOLD MAYUSCULAS 28 PTS)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78198" y="3565718"/>
            <a:ext cx="3465512" cy="201295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lang="es-ES_tradnl" sz="240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s-ES_tradnl" dirty="0" smtClean="0">
                <a:latin typeface="+mj-lt"/>
                <a:cs typeface="Calibri"/>
              </a:rPr>
              <a:t>Subtítulo opcional</a:t>
            </a:r>
            <a:br>
              <a:rPr lang="es-ES_tradnl" dirty="0" smtClean="0">
                <a:latin typeface="+mj-lt"/>
                <a:cs typeface="Calibri"/>
              </a:rPr>
            </a:br>
            <a:r>
              <a:rPr lang="es-ES_tradnl" dirty="0" smtClean="0">
                <a:latin typeface="+mj-lt"/>
                <a:cs typeface="Calibri"/>
              </a:rPr>
              <a:t>(CALIBRI REGULAR MAYÚSCULAS 24 PTS)</a:t>
            </a:r>
            <a:br>
              <a:rPr lang="es-ES_tradnl" dirty="0" smtClean="0">
                <a:latin typeface="+mj-lt"/>
                <a:cs typeface="Calibri"/>
              </a:rPr>
            </a:br>
            <a:endParaRPr lang="en-US" dirty="0"/>
          </a:p>
        </p:txBody>
      </p:sp>
      <p:pic>
        <p:nvPicPr>
          <p:cNvPr id="7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13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 userDrawn="1"/>
        </p:nvSpPr>
        <p:spPr>
          <a:xfrm flipH="1">
            <a:off x="0" y="-7794"/>
            <a:ext cx="9144000" cy="6858000"/>
          </a:xfrm>
          <a:prstGeom prst="snip1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524351"/>
            <a:ext cx="8229600" cy="2274434"/>
          </a:xfrm>
          <a:prstGeom prst="rect">
            <a:avLst/>
          </a:prstGeom>
        </p:spPr>
        <p:txBody>
          <a:bodyPr vert="horz" anchor="ctr"/>
          <a:lstStyle>
            <a:lvl1pPr>
              <a:defRPr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TEXTO DESTACADO (CALIBRI REGULAR MAYUSCULAS 44 PTS)</a:t>
            </a:r>
          </a:p>
        </p:txBody>
      </p:sp>
    </p:spTree>
    <p:extLst>
      <p:ext uri="{BB962C8B-B14F-4D97-AF65-F5344CB8AC3E}">
        <p14:creationId xmlns:p14="http://schemas.microsoft.com/office/powerpoint/2010/main" val="146444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8927" y="525689"/>
            <a:ext cx="8023225" cy="581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</a:t>
            </a:r>
            <a:r>
              <a:rPr lang="en-US" dirty="0" smtClean="0"/>
              <a:t>I</a:t>
            </a:r>
            <a:r>
              <a:rPr lang="es-ES_tradnl" dirty="0" smtClean="0"/>
              <a:t>TULO DE GRÁFICA O TEXTO (CALIBRI BOLD MAYUSCULAS 20 PTS)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16077" y="961313"/>
            <a:ext cx="692576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98475" y="6261468"/>
            <a:ext cx="7707313" cy="2476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mplitude-Blac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Título</a:t>
            </a:r>
            <a:r>
              <a:rPr lang="en-US" dirty="0" smtClean="0"/>
              <a:t> de la </a:t>
            </a:r>
            <a:r>
              <a:rPr lang="en-US" dirty="0" err="1" smtClean="0"/>
              <a:t>presentación</a:t>
            </a:r>
            <a:r>
              <a:rPr lang="en-US" dirty="0" smtClean="0"/>
              <a:t> ( 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8928" y="1393160"/>
            <a:ext cx="8023224" cy="486830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18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04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-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8927" y="525689"/>
            <a:ext cx="8023225" cy="581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</a:t>
            </a:r>
            <a:r>
              <a:rPr lang="en-US" dirty="0" smtClean="0"/>
              <a:t>I</a:t>
            </a:r>
            <a:r>
              <a:rPr lang="es-ES_tradnl" dirty="0" smtClean="0"/>
              <a:t>TULO DE GRÁFICA O TEXTO (CALIBRI BOLD MAYUSCULAS 20 PTS)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498927" y="2286000"/>
            <a:ext cx="8023225" cy="374650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616077" y="961313"/>
            <a:ext cx="692576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98475" y="6261468"/>
            <a:ext cx="7707313" cy="2476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mplitude-Blac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Título</a:t>
            </a:r>
            <a:r>
              <a:rPr lang="en-US" dirty="0" smtClean="0"/>
              <a:t> de la </a:t>
            </a:r>
            <a:r>
              <a:rPr lang="en-US" dirty="0" err="1" smtClean="0"/>
              <a:t>presentación</a:t>
            </a:r>
            <a:r>
              <a:rPr lang="en-US" dirty="0" smtClean="0"/>
              <a:t> ( 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8928" y="1393160"/>
            <a:ext cx="8023224" cy="89284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18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93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- 2 Grá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quarter" idx="12"/>
          </p:nvPr>
        </p:nvSpPr>
        <p:spPr>
          <a:xfrm>
            <a:off x="4994960" y="2597315"/>
            <a:ext cx="3527192" cy="332280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4"/>
          </p:nvPr>
        </p:nvSpPr>
        <p:spPr>
          <a:xfrm>
            <a:off x="498927" y="2597316"/>
            <a:ext cx="3527192" cy="332281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8927" y="5920125"/>
            <a:ext cx="8023225" cy="24648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Fuente</a:t>
            </a:r>
            <a:r>
              <a:rPr lang="en-US" dirty="0" smtClean="0"/>
              <a:t> </a:t>
            </a:r>
            <a:r>
              <a:rPr lang="en-US" dirty="0" err="1" smtClean="0"/>
              <a:t>gráficas</a:t>
            </a:r>
            <a:r>
              <a:rPr lang="en-US" dirty="0" smtClean="0"/>
              <a:t> – </a:t>
            </a:r>
            <a:r>
              <a:rPr lang="en-US" dirty="0" err="1" smtClean="0"/>
              <a:t>tablas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98928" y="2253230"/>
            <a:ext cx="3527192" cy="314879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Subtítulo</a:t>
            </a:r>
            <a:r>
              <a:rPr lang="en-US" dirty="0" smtClean="0"/>
              <a:t> </a:t>
            </a:r>
            <a:r>
              <a:rPr lang="en-US" dirty="0" err="1" smtClean="0"/>
              <a:t>opcional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12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990881" y="2253230"/>
            <a:ext cx="3527192" cy="314879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Subtítulo</a:t>
            </a:r>
            <a:r>
              <a:rPr lang="en-US" dirty="0" smtClean="0"/>
              <a:t> </a:t>
            </a:r>
            <a:r>
              <a:rPr lang="en-US" dirty="0" err="1" smtClean="0"/>
              <a:t>opcional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12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98475" y="6261468"/>
            <a:ext cx="7707313" cy="2476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mplitude-Blac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Título</a:t>
            </a:r>
            <a:r>
              <a:rPr lang="en-US" dirty="0" smtClean="0"/>
              <a:t> de la </a:t>
            </a:r>
            <a:r>
              <a:rPr lang="en-US" dirty="0" err="1" smtClean="0"/>
              <a:t>presentación</a:t>
            </a:r>
            <a:r>
              <a:rPr lang="en-US" dirty="0" smtClean="0"/>
              <a:t> ( 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10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8927" y="525689"/>
            <a:ext cx="8023225" cy="5810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T</a:t>
            </a:r>
            <a:r>
              <a:rPr lang="en-US" dirty="0" smtClean="0"/>
              <a:t>I</a:t>
            </a:r>
            <a:r>
              <a:rPr lang="es-ES_tradnl" dirty="0" smtClean="0"/>
              <a:t>TULO DE GRÁFICA O TEXTO (CALIBRI BOLD MAYUSCULAS 20 PTS)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16077" y="961313"/>
            <a:ext cx="790199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98928" y="1393160"/>
            <a:ext cx="8023224" cy="5854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(</a:t>
            </a:r>
            <a:r>
              <a:rPr lang="en-US" dirty="0" err="1" smtClean="0"/>
              <a:t>calibri</a:t>
            </a:r>
            <a:r>
              <a:rPr lang="en-US" dirty="0" smtClean="0"/>
              <a:t> regular </a:t>
            </a:r>
            <a:r>
              <a:rPr lang="en-US" dirty="0" err="1" smtClean="0"/>
              <a:t>minúsculas</a:t>
            </a:r>
            <a:r>
              <a:rPr lang="en-US" dirty="0" smtClean="0"/>
              <a:t> 18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3" descr="C:\Users\JCA0000\Desktop\Nueva carpeta (4)\b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6384" y="6285090"/>
            <a:ext cx="195076" cy="25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28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925890" y="5896209"/>
            <a:ext cx="1722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l-PL" sz="1400" dirty="0" err="1" smtClean="0">
                <a:solidFill>
                  <a:srgbClr val="000000">
                    <a:lumMod val="65000"/>
                    <a:lumOff val="35000"/>
                  </a:srgbClr>
                </a:solidFill>
                <a:cs typeface="Calibri"/>
              </a:rPr>
              <a:t>www.bancoldex.com</a:t>
            </a:r>
            <a:endParaRPr lang="en-US" sz="1400" dirty="0">
              <a:solidFill>
                <a:srgbClr val="000000">
                  <a:lumMod val="65000"/>
                  <a:lumOff val="35000"/>
                </a:srgbClr>
              </a:solidFill>
              <a:cs typeface="Calibri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144291" y="5837647"/>
            <a:ext cx="33773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5049510" y="5327572"/>
            <a:ext cx="1285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pl-PL" sz="24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Calibri"/>
              </a:rPr>
              <a:t>GRACIAS</a:t>
            </a: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cs typeface="Calibri"/>
            </a:endParaRPr>
          </a:p>
        </p:txBody>
      </p:sp>
      <p:pic>
        <p:nvPicPr>
          <p:cNvPr id="7" name="Picture 2" descr="C:\Users\JCA0000\Desktop\Nueva carpeta (4)\1234.w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1725" y="986995"/>
            <a:ext cx="3323725" cy="63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49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15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7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6100082"/>
            <a:ext cx="1511939" cy="71329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82" y="5908928"/>
            <a:ext cx="1014869" cy="9901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24"/>
            <a:ext cx="9144793" cy="58137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38" y="6093986"/>
            <a:ext cx="4182218" cy="71939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49116" y="4365104"/>
            <a:ext cx="3918965" cy="59469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chemeClr val="accent2"/>
                </a:solidFill>
                <a:cs typeface="Arial" pitchFamily="34" charset="0"/>
              </a:rPr>
              <a:t>Experiencia </a:t>
            </a:r>
            <a:r>
              <a:rPr lang="es-CO" sz="3200" dirty="0" smtClean="0">
                <a:solidFill>
                  <a:srgbClr val="00B050"/>
                </a:solidFill>
                <a:cs typeface="Arial" pitchFamily="34" charset="0"/>
              </a:rPr>
              <a:t>Bonos Verdes</a:t>
            </a:r>
            <a:r>
              <a:rPr lang="es-CO" sz="3200" dirty="0" smtClean="0">
                <a:solidFill>
                  <a:schemeClr val="accent2"/>
                </a:solidFill>
                <a:cs typeface="Arial" pitchFamily="34" charset="0"/>
              </a:rPr>
              <a:t> Bancóldex</a:t>
            </a:r>
            <a:endParaRPr lang="es-CO" sz="32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179512" y="-171400"/>
            <a:ext cx="1092200" cy="934720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539552" y="476672"/>
            <a:ext cx="8023225" cy="446276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CO" sz="2300" dirty="0" smtClean="0">
                <a:solidFill>
                  <a:srgbClr val="991730"/>
                </a:solidFill>
                <a:latin typeface="Helvetica"/>
                <a:cs typeface="Helvetica"/>
              </a:rPr>
              <a:t>Bono </a:t>
            </a:r>
            <a:r>
              <a:rPr lang="es-CO" sz="2300" dirty="0">
                <a:solidFill>
                  <a:srgbClr val="991730"/>
                </a:solidFill>
                <a:latin typeface="Helvetica"/>
                <a:cs typeface="Helvetica"/>
              </a:rPr>
              <a:t>Verde Bancóldex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77" y="6100082"/>
            <a:ext cx="1511939" cy="7132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520" y="5949280"/>
            <a:ext cx="1018120" cy="98763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39552" y="220578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Indicadores de Impacto</a:t>
            </a:r>
            <a:endParaRPr lang="es-ES" sz="20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1354" y="1322132"/>
            <a:ext cx="41306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Energía Renovable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s-CO" sz="1600" dirty="0" smtClean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Generación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anual de Energías </a:t>
            </a: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Renovables.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 smtClean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Capacidad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generación de ERs del proyecto (nuevo o existente) 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Consumo de ER </a:t>
            </a: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/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consumo total de energía 	</a:t>
            </a:r>
            <a:endParaRPr lang="es-CO" sz="1600" dirty="0" smtClean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Reducción anual en las emisiones de Gases de Efecto </a:t>
            </a: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Invernadero.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 smtClean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Emisiones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absolutas (anuales) de GEI del </a:t>
            </a: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proyecto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572000" y="1285651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 de la contaminación y eficiencia en el uso de los </a:t>
            </a:r>
            <a:r>
              <a:rPr lang="es-CO" sz="1600" b="1" dirty="0" smtClean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recursos</a:t>
            </a:r>
          </a:p>
          <a:p>
            <a:r>
              <a:rPr lang="es-CO" sz="1600" b="1" dirty="0" smtClean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Reducción en la generación de residuos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Cantidad de residuos reciclados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 smtClean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Áreas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contaminadas recuperadas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 smtClean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Reutilización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 smtClean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Reducción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anual en el consumo de agua </a:t>
            </a:r>
          </a:p>
          <a:p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764357" y="4585419"/>
            <a:ext cx="3821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Transporte Limpio 	</a:t>
            </a:r>
          </a:p>
          <a:p>
            <a:endParaRPr lang="es-CO" sz="1600" dirty="0" smtClean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Reducción </a:t>
            </a:r>
            <a:r>
              <a:rPr lang="es-CO" sz="16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anual absoluta en las emisiones de GEI (emisiones evitadas) 		</a:t>
            </a:r>
          </a:p>
          <a:p>
            <a:r>
              <a:rPr lang="es-CO" sz="16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29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87875452"/>
              </p:ext>
            </p:extLst>
          </p:nvPr>
        </p:nvGraphicFramePr>
        <p:xfrm>
          <a:off x="411000" y="326339"/>
          <a:ext cx="7560840" cy="539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9479" y="4257455"/>
            <a:ext cx="1638803" cy="864096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498927" y="408535"/>
            <a:ext cx="8023225" cy="581025"/>
          </a:xfrm>
        </p:spPr>
        <p:txBody>
          <a:bodyPr/>
          <a:lstStyle/>
          <a:p>
            <a:r>
              <a:rPr lang="es-CO" sz="2800" dirty="0">
                <a:solidFill>
                  <a:srgbClr val="991730"/>
                </a:solidFill>
                <a:latin typeface="Helvetica"/>
                <a:cs typeface="Helvetica"/>
              </a:rPr>
              <a:t>Fases de la Emisión Bono Verde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184164"/>
            <a:ext cx="854126" cy="3279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64964"/>
            <a:ext cx="1653699" cy="6866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126939"/>
            <a:ext cx="943589" cy="442415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611560" y="5085184"/>
            <a:ext cx="3960440" cy="576064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Solicitud y Aprobación Regulador y Bolsa de Valores </a:t>
            </a:r>
            <a:endParaRPr lang="es-CO" sz="1200" b="1" dirty="0"/>
          </a:p>
        </p:txBody>
      </p:sp>
      <p:sp>
        <p:nvSpPr>
          <p:cNvPr id="11" name="Flecha derecha 10"/>
          <p:cNvSpPr/>
          <p:nvPr/>
        </p:nvSpPr>
        <p:spPr>
          <a:xfrm>
            <a:off x="1763688" y="5445224"/>
            <a:ext cx="7164288" cy="57606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Diseño e implementación Plan de Comunicaciones</a:t>
            </a:r>
            <a:endParaRPr lang="es-CO" sz="1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680480" y="3851756"/>
            <a:ext cx="135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Emisión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4477" y="6100082"/>
            <a:ext cx="1511939" cy="7132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1423" y="6092684"/>
            <a:ext cx="1206681" cy="467103"/>
          </a:xfrm>
          <a:prstGeom prst="rect">
            <a:avLst/>
          </a:prstGeom>
        </p:spPr>
      </p:pic>
      <p:pic>
        <p:nvPicPr>
          <p:cNvPr id="16" name="Imagen 15" descr="torta-10.pn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179512" y="46008"/>
            <a:ext cx="1092200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" y="980728"/>
            <a:ext cx="2607581" cy="5861841"/>
          </a:xfrm>
          <a:prstGeom prst="rect">
            <a:avLst/>
          </a:prstGeom>
        </p:spPr>
      </p:pic>
      <p:sp>
        <p:nvSpPr>
          <p:cNvPr id="9" name="20 Rectángulo"/>
          <p:cNvSpPr>
            <a:spLocks noChangeArrowheads="1"/>
          </p:cNvSpPr>
          <p:nvPr/>
        </p:nvSpPr>
        <p:spPr bwMode="auto">
          <a:xfrm>
            <a:off x="7932626" y="591365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s-MX" sz="11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 </a:t>
            </a:r>
            <a:endParaRPr lang="es-CO" sz="11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r="27896"/>
          <a:stretch/>
        </p:blipFill>
        <p:spPr>
          <a:xfrm>
            <a:off x="6804248" y="6100082"/>
            <a:ext cx="1512168" cy="7132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520" y="5897746"/>
            <a:ext cx="1018120" cy="987638"/>
          </a:xfrm>
          <a:prstGeom prst="rect">
            <a:avLst/>
          </a:prstGeom>
        </p:spPr>
      </p:pic>
      <p:pic>
        <p:nvPicPr>
          <p:cNvPr id="15" name="Imagen 14" descr="torta-1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-149967" y="-114725"/>
            <a:ext cx="1092200" cy="93472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4976" y="188640"/>
            <a:ext cx="417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9C0F30"/>
                </a:solidFill>
                <a:latin typeface="Helvetica"/>
                <a:cs typeface="Helvetica"/>
              </a:rPr>
              <a:t>NUESTROS RESULTADOS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89142" y="544082"/>
            <a:ext cx="7019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991730"/>
                </a:solidFill>
                <a:latin typeface="Helvetica"/>
                <a:cs typeface="Helvetica"/>
              </a:rPr>
              <a:t>EN EL BONO VERDE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09036" y="1846807"/>
            <a:ext cx="534240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Helvetica"/>
                <a:cs typeface="Helvetica"/>
              </a:rPr>
              <a:t>En  agosto de 2017 emitimos el </a:t>
            </a:r>
            <a:r>
              <a:rPr lang="es-ES_tradnl" b="1" dirty="0">
                <a:solidFill>
                  <a:srgbClr val="EE4538"/>
                </a:solidFill>
                <a:latin typeface="Helvetica"/>
                <a:cs typeface="Helvetica"/>
              </a:rPr>
              <a:t>primer bono verde </a:t>
            </a:r>
            <a:r>
              <a:rPr lang="es-ES_tradnl" sz="1600" dirty="0">
                <a:latin typeface="Helvetica"/>
                <a:cs typeface="Helvetica"/>
              </a:rPr>
              <a:t>en el mercado público de valores colombiano por $200 mil millones de pesos. </a:t>
            </a:r>
          </a:p>
          <a:p>
            <a:endParaRPr lang="es-ES_tradnl" sz="1600" dirty="0">
              <a:latin typeface="Helvetica"/>
              <a:cs typeface="Helvetica"/>
            </a:endParaRPr>
          </a:p>
          <a:p>
            <a:r>
              <a:rPr lang="es-ES_tradnl" sz="1600" dirty="0">
                <a:latin typeface="Helvetica"/>
                <a:cs typeface="Helvetica"/>
              </a:rPr>
              <a:t>Recibimos una demanda por </a:t>
            </a:r>
            <a:r>
              <a:rPr lang="es-ES_tradnl" b="1" dirty="0">
                <a:solidFill>
                  <a:srgbClr val="EE4538"/>
                </a:solidFill>
                <a:latin typeface="Helvetica"/>
                <a:cs typeface="Helvetica"/>
              </a:rPr>
              <a:t>$ 510 Mil Millones </a:t>
            </a:r>
            <a:r>
              <a:rPr lang="es-ES_tradnl" sz="1600" dirty="0">
                <a:latin typeface="Helvetica"/>
                <a:cs typeface="Helvetica"/>
              </a:rPr>
              <a:t>de pesos </a:t>
            </a:r>
            <a:r>
              <a:rPr lang="es-ES_tradnl" b="1" dirty="0">
                <a:solidFill>
                  <a:srgbClr val="EE4538"/>
                </a:solidFill>
                <a:latin typeface="Helvetica"/>
                <a:cs typeface="Helvetica"/>
              </a:rPr>
              <a:t>2.5 veces el valor subastado</a:t>
            </a:r>
            <a:r>
              <a:rPr lang="es-ES_tradnl" dirty="0">
                <a:solidFill>
                  <a:srgbClr val="EE4538"/>
                </a:solidFill>
                <a:latin typeface="Helvetica"/>
                <a:cs typeface="Helvetica"/>
              </a:rPr>
              <a:t>.</a:t>
            </a:r>
            <a:endParaRPr lang="pt-BR" dirty="0">
              <a:latin typeface="Helvetica"/>
              <a:cs typeface="Helvetica"/>
            </a:endParaRPr>
          </a:p>
          <a:p>
            <a:endParaRPr lang="pt-BR" dirty="0">
              <a:latin typeface="Helvetica"/>
              <a:cs typeface="Helvetica"/>
            </a:endParaRPr>
          </a:p>
          <a:p>
            <a:r>
              <a:rPr lang="pt-BR" sz="1600" dirty="0" err="1">
                <a:latin typeface="Helvetica"/>
                <a:cs typeface="Helvetica"/>
              </a:rPr>
              <a:t>Tasa</a:t>
            </a:r>
            <a:r>
              <a:rPr lang="pt-BR" sz="1600" dirty="0">
                <a:latin typeface="Helvetica"/>
                <a:cs typeface="Helvetica"/>
              </a:rPr>
              <a:t> de Corte:	</a:t>
            </a:r>
            <a:r>
              <a:rPr lang="pt-BR" sz="1600" dirty="0">
                <a:solidFill>
                  <a:srgbClr val="00B050"/>
                </a:solidFill>
                <a:latin typeface="Helvetica"/>
                <a:cs typeface="Helvetica"/>
              </a:rPr>
              <a:t>    </a:t>
            </a:r>
            <a:r>
              <a:rPr lang="pt-BR" sz="1600" dirty="0" smtClean="0">
                <a:solidFill>
                  <a:srgbClr val="00B050"/>
                </a:solidFill>
                <a:latin typeface="Helvetica"/>
                <a:cs typeface="Helvetica"/>
              </a:rPr>
              <a:t> </a:t>
            </a:r>
            <a:r>
              <a:rPr lang="pt-BR" sz="1600" b="1" dirty="0" smtClean="0">
                <a:solidFill>
                  <a:srgbClr val="00B050"/>
                </a:solidFill>
                <a:latin typeface="Helvetica"/>
                <a:cs typeface="Helvetica"/>
              </a:rPr>
              <a:t>7.10</a:t>
            </a:r>
            <a:r>
              <a:rPr lang="pt-BR" sz="1600" b="1" dirty="0">
                <a:solidFill>
                  <a:srgbClr val="00B050"/>
                </a:solidFill>
                <a:latin typeface="Helvetica"/>
                <a:cs typeface="Helvetica"/>
              </a:rPr>
              <a:t>% E.A.</a:t>
            </a:r>
          </a:p>
          <a:p>
            <a:r>
              <a:rPr lang="pt-BR" sz="1600" dirty="0" err="1">
                <a:latin typeface="Helvetica"/>
                <a:cs typeface="Helvetica"/>
              </a:rPr>
              <a:t>Tasa</a:t>
            </a:r>
            <a:r>
              <a:rPr lang="pt-BR" sz="1600" dirty="0">
                <a:latin typeface="Helvetica"/>
                <a:cs typeface="Helvetica"/>
              </a:rPr>
              <a:t> de Mercado:         </a:t>
            </a:r>
            <a:r>
              <a:rPr lang="pt-BR" sz="1600" b="1" dirty="0" smtClean="0">
                <a:solidFill>
                  <a:srgbClr val="EE4538"/>
                </a:solidFill>
                <a:latin typeface="Helvetica"/>
                <a:cs typeface="Helvetica"/>
              </a:rPr>
              <a:t>7.30</a:t>
            </a:r>
            <a:r>
              <a:rPr lang="pt-BR" sz="1600" b="1" dirty="0">
                <a:solidFill>
                  <a:srgbClr val="EE4538"/>
                </a:solidFill>
                <a:latin typeface="Helvetica"/>
                <a:cs typeface="Helvetica"/>
              </a:rPr>
              <a:t>% E.A.</a:t>
            </a:r>
          </a:p>
          <a:p>
            <a:endParaRPr lang="pt-BR" sz="1600" dirty="0">
              <a:latin typeface="Helvetica"/>
              <a:cs typeface="Helvetica"/>
            </a:endParaRPr>
          </a:p>
          <a:p>
            <a:r>
              <a:rPr lang="pt-BR" sz="1600" dirty="0">
                <a:latin typeface="Helvetica"/>
                <a:cs typeface="Helvetica"/>
              </a:rPr>
              <a:t>Número de demandas  </a:t>
            </a:r>
            <a:r>
              <a:rPr lang="pt-BR" b="1" dirty="0">
                <a:solidFill>
                  <a:srgbClr val="EE4538"/>
                </a:solidFill>
                <a:latin typeface="Helvetica"/>
                <a:cs typeface="Helvetica"/>
              </a:rPr>
              <a:t>183</a:t>
            </a:r>
            <a:r>
              <a:rPr lang="pt-BR" sz="1600" dirty="0">
                <a:latin typeface="Helvetica"/>
                <a:cs typeface="Helvetica"/>
              </a:rPr>
              <a:t>  adjudicadas </a:t>
            </a:r>
            <a:r>
              <a:rPr lang="pt-BR" b="1" dirty="0">
                <a:solidFill>
                  <a:srgbClr val="EE4538"/>
                </a:solidFill>
                <a:latin typeface="Helvetica"/>
                <a:cs typeface="Helvetica"/>
              </a:rPr>
              <a:t>78</a:t>
            </a:r>
          </a:p>
          <a:p>
            <a:endParaRPr lang="es-CO" dirty="0">
              <a:solidFill>
                <a:srgbClr val="EE4538"/>
              </a:solidFill>
              <a:latin typeface="Helvetica"/>
              <a:cs typeface="Helvetica"/>
            </a:endParaRPr>
          </a:p>
          <a:p>
            <a:endParaRPr lang="es-CO" sz="1600" dirty="0">
              <a:latin typeface="Helvetica"/>
              <a:cs typeface="Helvetica"/>
            </a:endParaRPr>
          </a:p>
        </p:txBody>
      </p:sp>
      <p:pic>
        <p:nvPicPr>
          <p:cNvPr id="19" name="Imagen 18" descr="linea de credito turistas-10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62212" r="70992" b="31310"/>
          <a:stretch/>
        </p:blipFill>
        <p:spPr>
          <a:xfrm>
            <a:off x="6571097" y="3806411"/>
            <a:ext cx="835023" cy="333201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>
            <a:off x="2910384" y="1988840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Elipse 21"/>
          <p:cNvSpPr/>
          <p:nvPr/>
        </p:nvSpPr>
        <p:spPr>
          <a:xfrm>
            <a:off x="2903250" y="4577877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Elipse 22"/>
          <p:cNvSpPr/>
          <p:nvPr/>
        </p:nvSpPr>
        <p:spPr>
          <a:xfrm>
            <a:off x="2912565" y="3068960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Elipse 23"/>
          <p:cNvSpPr/>
          <p:nvPr/>
        </p:nvSpPr>
        <p:spPr>
          <a:xfrm>
            <a:off x="2909031" y="3806411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5" name="Grupo 24"/>
          <p:cNvGrpSpPr/>
          <p:nvPr/>
        </p:nvGrpSpPr>
        <p:grpSpPr>
          <a:xfrm>
            <a:off x="3009036" y="6063984"/>
            <a:ext cx="1995012" cy="605376"/>
            <a:chOff x="2934018" y="1551635"/>
            <a:chExt cx="6436410" cy="2143126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4018" y="1551636"/>
              <a:ext cx="2143125" cy="2143125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77143" y="1551635"/>
              <a:ext cx="2143125" cy="2143125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27303" y="155163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0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0 Rectángulo"/>
          <p:cNvSpPr>
            <a:spLocks noChangeArrowheads="1"/>
          </p:cNvSpPr>
          <p:nvPr/>
        </p:nvSpPr>
        <p:spPr bwMode="auto">
          <a:xfrm>
            <a:off x="7932626" y="591365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s-MX" sz="11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 </a:t>
            </a:r>
            <a:endParaRPr lang="es-CO" sz="11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20" y="5897746"/>
            <a:ext cx="1018120" cy="987638"/>
          </a:xfrm>
          <a:prstGeom prst="rect">
            <a:avLst/>
          </a:prstGeom>
        </p:spPr>
      </p:pic>
      <p:pic>
        <p:nvPicPr>
          <p:cNvPr id="15" name="Imagen 14" descr="torta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-149967" y="-114725"/>
            <a:ext cx="1092200" cy="93472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4976" y="188640"/>
            <a:ext cx="417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9C0F30"/>
                </a:solidFill>
                <a:latin typeface="Helvetica"/>
                <a:cs typeface="Helvetica"/>
              </a:rPr>
              <a:t>NUESTROS RESULTADOS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89142" y="544082"/>
            <a:ext cx="7019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991730"/>
                </a:solidFill>
                <a:latin typeface="Helvetica"/>
                <a:cs typeface="Helvetica"/>
              </a:rPr>
              <a:t>EN EL BONO VERDE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26" y="1100415"/>
            <a:ext cx="7200800" cy="55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446431" y="2181350"/>
            <a:ext cx="6522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Helvetica"/>
                <a:cs typeface="Helvetica"/>
              </a:rPr>
              <a:t>Apoyamos el </a:t>
            </a:r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crecimiento de los pequeños negocios </a:t>
            </a:r>
            <a:r>
              <a:rPr lang="es-CO" sz="1600" dirty="0">
                <a:latin typeface="Helvetica"/>
                <a:cs typeface="Helvetica"/>
              </a:rPr>
              <a:t>a través del fortalecimiento de las entidades orientadas al microcrédito.</a:t>
            </a:r>
          </a:p>
          <a:p>
            <a:endParaRPr lang="es-CO" sz="1600" dirty="0">
              <a:latin typeface="Helvetica"/>
              <a:cs typeface="Helvetica"/>
            </a:endParaRPr>
          </a:p>
          <a:p>
            <a:r>
              <a:rPr lang="es-CO" sz="1600" dirty="0">
                <a:latin typeface="Helvetica"/>
                <a:cs typeface="Helvetica"/>
              </a:rPr>
              <a:t>Financiamos y estructuramos </a:t>
            </a:r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proyectos e inversiones verdes </a:t>
            </a:r>
            <a:r>
              <a:rPr lang="es-CO" sz="1600" dirty="0">
                <a:latin typeface="Helvetica"/>
                <a:cs typeface="Helvetica"/>
              </a:rPr>
              <a:t>que generen impactos positivos de la actividad empresarial en el medio ambiente.</a:t>
            </a:r>
          </a:p>
          <a:p>
            <a:endParaRPr lang="es-CO" sz="1600" dirty="0">
              <a:latin typeface="Helvetica"/>
              <a:cs typeface="Helvetica"/>
            </a:endParaRPr>
          </a:p>
          <a:p>
            <a:r>
              <a:rPr lang="es-CO" sz="1600" dirty="0">
                <a:latin typeface="Helvetica"/>
                <a:cs typeface="Helvetica"/>
              </a:rPr>
              <a:t>Somos ejecutores de las políticas públicas para la </a:t>
            </a:r>
            <a:r>
              <a:rPr lang="es-CO" sz="1600" b="1" dirty="0">
                <a:solidFill>
                  <a:srgbClr val="EE4538"/>
                </a:solidFill>
                <a:latin typeface="Helvetica"/>
                <a:cs typeface="Helvetica"/>
              </a:rPr>
              <a:t>atención a los empresarios en situaciones económicas complejas</a:t>
            </a:r>
            <a:r>
              <a:rPr lang="es-CO" sz="1600" dirty="0">
                <a:latin typeface="Helvetica"/>
                <a:cs typeface="Helvetica"/>
              </a:rPr>
              <a:t> o emergencias. </a:t>
            </a:r>
          </a:p>
          <a:p>
            <a:endParaRPr lang="es-CO" sz="1600" dirty="0">
              <a:latin typeface="Helvetica"/>
              <a:cs typeface="Helvetica"/>
            </a:endParaRPr>
          </a:p>
          <a:p>
            <a:r>
              <a:rPr lang="es-CO" sz="1600" dirty="0">
                <a:latin typeface="Helvetica"/>
                <a:cs typeface="Helvetica"/>
              </a:rPr>
              <a:t>Fomentamos al sector exportador mediante la financiación y la implementación de acciones que ayudan a remover la barreras para alcanzar nuevos mercados.</a:t>
            </a:r>
          </a:p>
          <a:p>
            <a:endParaRPr lang="es-ES" sz="1600" dirty="0">
              <a:latin typeface="Helvetica"/>
              <a:cs typeface="Helvetica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354231" y="-43141"/>
            <a:ext cx="1092200" cy="9347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9058" y="260648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9C0F30"/>
                </a:solidFill>
                <a:latin typeface="Helvetica"/>
                <a:cs typeface="Helvetica"/>
              </a:rPr>
              <a:t>BANCÓLDEX: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49059" y="553919"/>
            <a:ext cx="701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991730"/>
                </a:solidFill>
                <a:latin typeface="Helvetica"/>
                <a:cs typeface="Helvetica"/>
              </a:rPr>
              <a:t>PROMOVEMOS EL DESARROLLO EMPRESARIAL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99592" y="1268760"/>
            <a:ext cx="406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EE4538"/>
                </a:solidFill>
                <a:latin typeface="Helvetica"/>
                <a:cs typeface="Helvetica"/>
              </a:rPr>
              <a:t>NUESTROS FOCOS ESTRATÉGICOS: </a:t>
            </a:r>
          </a:p>
        </p:txBody>
      </p:sp>
      <p:sp>
        <p:nvSpPr>
          <p:cNvPr id="12" name="Elipse 11"/>
          <p:cNvSpPr/>
          <p:nvPr/>
        </p:nvSpPr>
        <p:spPr>
          <a:xfrm>
            <a:off x="1328389" y="2276872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3" name="Elipse 12"/>
          <p:cNvSpPr/>
          <p:nvPr/>
        </p:nvSpPr>
        <p:spPr>
          <a:xfrm>
            <a:off x="1328389" y="3065709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4" name="Elipse 13"/>
          <p:cNvSpPr/>
          <p:nvPr/>
        </p:nvSpPr>
        <p:spPr>
          <a:xfrm>
            <a:off x="1328389" y="4005064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7" name="Elipse 16"/>
          <p:cNvSpPr/>
          <p:nvPr/>
        </p:nvSpPr>
        <p:spPr>
          <a:xfrm>
            <a:off x="1328389" y="5009925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6100082"/>
            <a:ext cx="1511939" cy="71329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895268"/>
            <a:ext cx="1014869" cy="9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35"/>
            <a:ext cx="3249113" cy="59034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torta-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51520" y="-170016"/>
            <a:ext cx="1092200" cy="93472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11560" y="187920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9C0F30"/>
                </a:solidFill>
                <a:latin typeface="Helvetica"/>
                <a:cs typeface="Helvetica"/>
              </a:rPr>
              <a:t>NUESTRAS ACCIONES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524560" y="1507425"/>
            <a:ext cx="534240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latin typeface="Helvetica"/>
                <a:cs typeface="Helvetica"/>
              </a:rPr>
              <a:t>Apoyamos a los empresarios a identificar y a financiar las inversiones que mejoran su desempeño ambiental y aumentan su competitividad.</a:t>
            </a:r>
          </a:p>
          <a:p>
            <a:endParaRPr lang="es-CO" sz="1600" dirty="0">
              <a:latin typeface="Helvetica"/>
              <a:cs typeface="Helvetica"/>
            </a:endParaRPr>
          </a:p>
          <a:p>
            <a:pPr algn="just"/>
            <a:r>
              <a:rPr lang="es-ES_tradnl" sz="1600" dirty="0">
                <a:latin typeface="Helvetica"/>
                <a:cs typeface="Helvetica"/>
              </a:rPr>
              <a:t>Participamos como coautores del Protocolo Verde para el sector financiero colombiano. </a:t>
            </a:r>
            <a:endParaRPr lang="es-CO" sz="1600" dirty="0">
              <a:latin typeface="Helvetica"/>
              <a:cs typeface="Helvetica"/>
            </a:endParaRPr>
          </a:p>
          <a:p>
            <a:endParaRPr lang="es-CO" sz="1600" dirty="0">
              <a:latin typeface="Helvetica"/>
              <a:cs typeface="Helvetica"/>
            </a:endParaRPr>
          </a:p>
          <a:p>
            <a:pPr algn="just"/>
            <a:r>
              <a:rPr lang="es-ES_tradnl" sz="1600" dirty="0">
                <a:latin typeface="Helvetica"/>
                <a:cs typeface="Helvetica"/>
              </a:rPr>
              <a:t>Fuimos pioneros en implementar un modelo de riesgos ambientales y sociales para la evaluación de nuestras operaciones de crédito.</a:t>
            </a:r>
            <a:endParaRPr lang="es-CO" sz="1600" dirty="0">
              <a:latin typeface="Helvetica"/>
              <a:cs typeface="Helvetica"/>
            </a:endParaRPr>
          </a:p>
          <a:p>
            <a:endParaRPr lang="es-CO" sz="1600" dirty="0">
              <a:latin typeface="Helvetica"/>
              <a:cs typeface="Helvetica"/>
            </a:endParaRPr>
          </a:p>
          <a:p>
            <a:r>
              <a:rPr lang="es-ES_tradnl" sz="1600" dirty="0">
                <a:latin typeface="Helvetica"/>
                <a:cs typeface="Helvetica"/>
              </a:rPr>
              <a:t>En 2017 emitimos el </a:t>
            </a:r>
            <a:r>
              <a:rPr lang="es-ES_tradnl" b="1" dirty="0">
                <a:solidFill>
                  <a:srgbClr val="EE4538"/>
                </a:solidFill>
                <a:latin typeface="Helvetica"/>
                <a:cs typeface="Helvetica"/>
              </a:rPr>
              <a:t>primer bono verde </a:t>
            </a:r>
            <a:r>
              <a:rPr lang="es-ES_tradnl" sz="1600" dirty="0">
                <a:latin typeface="Helvetica"/>
                <a:cs typeface="Helvetica"/>
              </a:rPr>
              <a:t>en el mercado principal colombiano por $200 mil millones de pesos. </a:t>
            </a:r>
          </a:p>
          <a:p>
            <a:endParaRPr lang="es-ES_tradnl" sz="1600" dirty="0">
              <a:latin typeface="Helvetica"/>
              <a:cs typeface="Helvetica"/>
            </a:endParaRPr>
          </a:p>
          <a:p>
            <a:r>
              <a:rPr lang="es-ES_tradnl" sz="1600" dirty="0">
                <a:latin typeface="Helvetica"/>
                <a:cs typeface="Helvetica"/>
              </a:rPr>
              <a:t>Recibimos una demanda por </a:t>
            </a:r>
            <a:r>
              <a:rPr lang="es-ES_tradnl" b="1" dirty="0">
                <a:solidFill>
                  <a:srgbClr val="EE4538"/>
                </a:solidFill>
                <a:latin typeface="Helvetica"/>
                <a:cs typeface="Helvetica"/>
              </a:rPr>
              <a:t>2.5 veces el valor subastado</a:t>
            </a:r>
            <a:r>
              <a:rPr lang="es-ES_tradnl" dirty="0">
                <a:solidFill>
                  <a:srgbClr val="EE4538"/>
                </a:solidFill>
                <a:latin typeface="Helvetica"/>
                <a:cs typeface="Helvetica"/>
              </a:rPr>
              <a:t>.</a:t>
            </a:r>
            <a:endParaRPr lang="es-CO" dirty="0">
              <a:solidFill>
                <a:srgbClr val="EE4538"/>
              </a:solidFill>
              <a:latin typeface="Helvetica"/>
              <a:cs typeface="Helvetica"/>
            </a:endParaRPr>
          </a:p>
          <a:p>
            <a:endParaRPr lang="es-CO" sz="1600" dirty="0">
              <a:latin typeface="Helvetica"/>
              <a:cs typeface="Helvetica"/>
            </a:endParaRPr>
          </a:p>
        </p:txBody>
      </p:sp>
      <p:pic>
        <p:nvPicPr>
          <p:cNvPr id="20" name="Imagen 19" descr="linea de credito turistas-10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62212" r="70992" b="31310"/>
          <a:stretch/>
        </p:blipFill>
        <p:spPr>
          <a:xfrm>
            <a:off x="4733868" y="4747785"/>
            <a:ext cx="835023" cy="333201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3347864" y="1635651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3" name="Elipse 22"/>
          <p:cNvSpPr/>
          <p:nvPr/>
        </p:nvSpPr>
        <p:spPr>
          <a:xfrm>
            <a:off x="3347864" y="2587545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4" name="Elipse 23"/>
          <p:cNvSpPr/>
          <p:nvPr/>
        </p:nvSpPr>
        <p:spPr>
          <a:xfrm>
            <a:off x="3347864" y="3376382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5" name="Elipse 24"/>
          <p:cNvSpPr/>
          <p:nvPr/>
        </p:nvSpPr>
        <p:spPr>
          <a:xfrm>
            <a:off x="3347864" y="4315737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67276"/>
            <a:ext cx="1014869" cy="990116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611560" y="514172"/>
            <a:ext cx="7019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991730"/>
                </a:solidFill>
                <a:latin typeface="Helvetica"/>
                <a:cs typeface="Helvetica"/>
              </a:rPr>
              <a:t>EN EL FRENTE AMBIENTAL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r="27896"/>
          <a:stretch/>
        </p:blipFill>
        <p:spPr>
          <a:xfrm>
            <a:off x="6804248" y="6100082"/>
            <a:ext cx="151216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51520" y="-171400"/>
            <a:ext cx="1092200" cy="9347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77" y="6100082"/>
            <a:ext cx="1511939" cy="7132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49280"/>
            <a:ext cx="1014869" cy="9901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15780" y="436602"/>
            <a:ext cx="417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9C0F30"/>
                </a:solidFill>
                <a:latin typeface="Helvetica"/>
                <a:cs typeface="Helvetica"/>
              </a:rPr>
              <a:t>LOS BONOS VERDES</a:t>
            </a:r>
            <a:endParaRPr lang="es-ES" sz="28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1560" y="187920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QUE SON </a:t>
            </a:r>
            <a:endParaRPr lang="es-ES" sz="20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865591"/>
            <a:ext cx="2736304" cy="80819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43608" y="1816591"/>
            <a:ext cx="6829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Son bonos ordinarios cuyos recursos están destinados a financiar, </a:t>
            </a:r>
            <a:r>
              <a:rPr lang="es-CO" sz="20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exclusivamente</a:t>
            </a:r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, proyectos que resuelvan o mitiguen un problema en una población, arrojando </a:t>
            </a:r>
            <a:r>
              <a:rPr lang="es-CO" sz="20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beneficios positivos a la sociedad.</a:t>
            </a:r>
          </a:p>
          <a:p>
            <a:pPr algn="just"/>
            <a:endParaRPr lang="es-CO" sz="2000" b="1" dirty="0">
              <a:solidFill>
                <a:srgbClr val="EE45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CO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Sus emisiones están </a:t>
            </a:r>
            <a:r>
              <a:rPr lang="es-CO" sz="20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certificadas</a:t>
            </a:r>
            <a:r>
              <a:rPr lang="es-CO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por verificadores independientes y los emisores deben </a:t>
            </a:r>
            <a:r>
              <a:rPr lang="es-CO" sz="20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reportar</a:t>
            </a:r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 a los inversionistas periódicamente sobre el </a:t>
            </a:r>
            <a:r>
              <a:rPr lang="es-CO" sz="20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uso de los recursos </a:t>
            </a:r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y el </a:t>
            </a:r>
            <a:r>
              <a:rPr lang="es-CO" sz="20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impacto</a:t>
            </a:r>
            <a:r>
              <a:rPr lang="es-CO" dirty="0">
                <a:latin typeface="Helvetica" panose="020B0604020202020204" pitchFamily="34" charset="0"/>
                <a:cs typeface="Helvetica" panose="020B0604020202020204" pitchFamily="34" charset="0"/>
              </a:rPr>
              <a:t> de ellos.</a:t>
            </a:r>
          </a:p>
        </p:txBody>
      </p:sp>
      <p:sp>
        <p:nvSpPr>
          <p:cNvPr id="16" name="Elipse 15"/>
          <p:cNvSpPr/>
          <p:nvPr/>
        </p:nvSpPr>
        <p:spPr>
          <a:xfrm>
            <a:off x="812537" y="1945010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7" name="Elipse 16"/>
          <p:cNvSpPr/>
          <p:nvPr/>
        </p:nvSpPr>
        <p:spPr>
          <a:xfrm>
            <a:off x="817505" y="3717032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681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51520" y="-98008"/>
            <a:ext cx="1092200" cy="9347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49280"/>
            <a:ext cx="1014869" cy="9901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r="27896"/>
          <a:stretch/>
        </p:blipFill>
        <p:spPr>
          <a:xfrm>
            <a:off x="6804248" y="6100082"/>
            <a:ext cx="1512168" cy="713294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48154" y="225535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9C0F30"/>
                </a:solidFill>
                <a:latin typeface="Helvetica"/>
                <a:cs typeface="Helvetica"/>
              </a:rPr>
              <a:t>CRITERIOS DE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48155" y="508519"/>
            <a:ext cx="7019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991730"/>
                </a:solidFill>
                <a:latin typeface="Helvetica"/>
                <a:cs typeface="Helvetica"/>
              </a:rPr>
              <a:t>RECONOCIMIENTO GLOBAL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86177" y="1956586"/>
            <a:ext cx="3962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Los criterios más reconocidos son los de la </a:t>
            </a:r>
            <a:r>
              <a:rPr lang="es-CO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International Capital Markets Association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s-CO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ICMA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), una alianza de más de 530 instituciones de emisores e inversionistas en 60 países que promueve el buen funcionamiento de los mercados de deuda. </a:t>
            </a:r>
          </a:p>
          <a:p>
            <a:pPr algn="just"/>
            <a:endParaRPr lang="es-CO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En 2014 comenzó con la publicación de criterios, de aplicación voluntaria, para la calificación de los tres tipos más comunes de bonos: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788312" y="2559095"/>
            <a:ext cx="41041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Principios de los </a:t>
            </a:r>
            <a:r>
              <a:rPr lang="es-CO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bonos verdes (GBP).</a:t>
            </a:r>
          </a:p>
          <a:p>
            <a:pPr algn="just"/>
            <a:endParaRPr lang="es-CO" sz="16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Principios de los </a:t>
            </a:r>
            <a:r>
              <a:rPr lang="es-CO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bonos sociales (SBP).</a:t>
            </a:r>
          </a:p>
          <a:p>
            <a:pPr algn="just"/>
            <a:endParaRPr lang="es-CO" sz="16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Guías de los bonos sostenibles.</a:t>
            </a:r>
          </a:p>
        </p:txBody>
      </p:sp>
      <p:sp>
        <p:nvSpPr>
          <p:cNvPr id="25" name="Elipse 24"/>
          <p:cNvSpPr/>
          <p:nvPr/>
        </p:nvSpPr>
        <p:spPr>
          <a:xfrm>
            <a:off x="4713054" y="2699336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6" name="Elipse 25"/>
          <p:cNvSpPr/>
          <p:nvPr/>
        </p:nvSpPr>
        <p:spPr>
          <a:xfrm>
            <a:off x="4713053" y="3178006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8" name="Elipse 27"/>
          <p:cNvSpPr/>
          <p:nvPr/>
        </p:nvSpPr>
        <p:spPr>
          <a:xfrm>
            <a:off x="4713054" y="3591695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/>
          <a:srcRect l="2486" t="2661" r="3036" b="1532"/>
          <a:stretch/>
        </p:blipFill>
        <p:spPr>
          <a:xfrm>
            <a:off x="609680" y="5656757"/>
            <a:ext cx="1511807" cy="100363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6"/>
          <a:srcRect b="58590"/>
          <a:stretch/>
        </p:blipFill>
        <p:spPr>
          <a:xfrm>
            <a:off x="2637392" y="5949281"/>
            <a:ext cx="1836712" cy="68841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6"/>
          <a:srcRect t="61897"/>
          <a:stretch/>
        </p:blipFill>
        <p:spPr>
          <a:xfrm>
            <a:off x="4720398" y="5949280"/>
            <a:ext cx="1836712" cy="6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47615"/>
          <a:stretch/>
        </p:blipFill>
        <p:spPr>
          <a:xfrm>
            <a:off x="716837" y="1917994"/>
            <a:ext cx="5883531" cy="355777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49280"/>
            <a:ext cx="1014869" cy="9901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r="27896"/>
          <a:stretch/>
        </p:blipFill>
        <p:spPr>
          <a:xfrm>
            <a:off x="6804248" y="6100082"/>
            <a:ext cx="1512168" cy="713294"/>
          </a:xfrm>
          <a:prstGeom prst="rect">
            <a:avLst/>
          </a:prstGeom>
        </p:spPr>
      </p:pic>
      <p:pic>
        <p:nvPicPr>
          <p:cNvPr id="21" name="Imagen 20" descr="torta-1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323528" y="-171400"/>
            <a:ext cx="1092200" cy="93472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615780" y="488444"/>
            <a:ext cx="7019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991730"/>
                </a:solidFill>
                <a:latin typeface="Helvetica"/>
                <a:cs typeface="Helvetica"/>
              </a:rPr>
              <a:t>LOS BONOS </a:t>
            </a:r>
            <a:r>
              <a:rPr lang="es-ES" sz="2300" b="1" dirty="0" smtClean="0">
                <a:solidFill>
                  <a:srgbClr val="991730"/>
                </a:solidFill>
                <a:latin typeface="Helvetica"/>
                <a:cs typeface="Helvetica"/>
              </a:rPr>
              <a:t>VERDES</a:t>
            </a:r>
            <a:endParaRPr lang="es-ES" sz="2300" b="1" dirty="0">
              <a:solidFill>
                <a:srgbClr val="991730"/>
              </a:solidFill>
              <a:latin typeface="Helvetica"/>
              <a:cs typeface="Helvetica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657610" y="2217113"/>
            <a:ext cx="349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Uso de los recursos provenientes de la emisión.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1657610" y="3112104"/>
            <a:ext cx="356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Proceso de evaluación y selección de proyectos.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709933" y="4088105"/>
            <a:ext cx="3150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Administración de los recursos.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709933" y="4961656"/>
            <a:ext cx="227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Helvetica" panose="020B0604020202020204" pitchFamily="34" charset="0"/>
                <a:cs typeface="Helvetica" panose="020B0604020202020204" pitchFamily="34" charset="0"/>
              </a:rPr>
              <a:t>Reportes periódicos.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6"/>
          <a:srcRect l="2486" t="2661" r="3036" b="1532"/>
          <a:stretch/>
        </p:blipFill>
        <p:spPr>
          <a:xfrm>
            <a:off x="7150362" y="2167283"/>
            <a:ext cx="1342763" cy="89141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279" y="2217113"/>
            <a:ext cx="560881" cy="560881"/>
          </a:xfrm>
          <a:prstGeom prst="rect">
            <a:avLst/>
          </a:prstGeom>
        </p:spPr>
      </p:pic>
      <p:pic>
        <p:nvPicPr>
          <p:cNvPr id="38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79" y="3088847"/>
            <a:ext cx="548640" cy="54864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3231" y="3959188"/>
            <a:ext cx="548688" cy="54868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3231" y="4749110"/>
            <a:ext cx="548688" cy="5486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3552" y="3701488"/>
            <a:ext cx="1511939" cy="585267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615780" y="167312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9C0F30"/>
                </a:solidFill>
                <a:latin typeface="Helvetica"/>
                <a:cs typeface="Helvetica"/>
              </a:rPr>
              <a:t>PRINCIPIOS DE</a:t>
            </a:r>
          </a:p>
        </p:txBody>
      </p:sp>
    </p:spTree>
    <p:extLst>
      <p:ext uri="{BB962C8B-B14F-4D97-AF65-F5344CB8AC3E}">
        <p14:creationId xmlns:p14="http://schemas.microsoft.com/office/powerpoint/2010/main" val="11310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49280"/>
            <a:ext cx="1014869" cy="9901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27896"/>
          <a:stretch/>
        </p:blipFill>
        <p:spPr>
          <a:xfrm>
            <a:off x="6804248" y="6100082"/>
            <a:ext cx="1512168" cy="7132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55" y="2798561"/>
            <a:ext cx="4133088" cy="1277112"/>
          </a:xfrm>
          <a:prstGeom prst="rect">
            <a:avLst/>
          </a:prstGeom>
        </p:spPr>
      </p:pic>
      <p:pic>
        <p:nvPicPr>
          <p:cNvPr id="20" name="Imagen 19" descr="torta-10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54835" y="-170016"/>
            <a:ext cx="1092200" cy="93472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543772" y="148158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9C0F30"/>
                </a:solidFill>
                <a:latin typeface="Helvetica"/>
                <a:cs typeface="Helvetica"/>
              </a:rPr>
              <a:t>AGENTES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43772" y="442304"/>
            <a:ext cx="7019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991730"/>
                </a:solidFill>
                <a:latin typeface="Helvetica"/>
                <a:cs typeface="Helvetica"/>
              </a:rPr>
              <a:t>CERTIFICADORES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99325" y="1561200"/>
            <a:ext cx="7580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EE45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“UN APOYO CLAVE PARA EL FUNCIONAMIENTO DEL MERCADO SON LAS INSTITUCIONES QUE VERIFIQUEN SI LAS CONDICIONES DE LA EMISIÓN CUMPLEN CON LOS CRITERIOS DE DESIGNACIÓN DE LOS BONOS QUE DICEN SEGUIR”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/>
          <a:srcRect l="22599" t="15266" r="23402" b="26580"/>
          <a:stretch/>
        </p:blipFill>
        <p:spPr>
          <a:xfrm>
            <a:off x="956593" y="3621475"/>
            <a:ext cx="828000" cy="432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5" y="4380549"/>
            <a:ext cx="1045803" cy="216000"/>
          </a:xfrm>
          <a:prstGeom prst="rect">
            <a:avLst/>
          </a:prstGeom>
        </p:spPr>
      </p:pic>
      <p:sp>
        <p:nvSpPr>
          <p:cNvPr id="28" name="Elipse 27"/>
          <p:cNvSpPr/>
          <p:nvPr/>
        </p:nvSpPr>
        <p:spPr>
          <a:xfrm>
            <a:off x="797096" y="3733046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C0F30"/>
              </a:solidFill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H="1" flipV="1">
            <a:off x="545552" y="3182710"/>
            <a:ext cx="2" cy="1310898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793872" y="4455980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C0F30"/>
              </a:solidFill>
            </a:endParaRPr>
          </a:p>
        </p:txBody>
      </p:sp>
      <p:cxnSp>
        <p:nvCxnSpPr>
          <p:cNvPr id="42" name="Conector recto 41"/>
          <p:cNvCxnSpPr/>
          <p:nvPr/>
        </p:nvCxnSpPr>
        <p:spPr>
          <a:xfrm>
            <a:off x="545552" y="3186368"/>
            <a:ext cx="1986806" cy="0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endCxn id="28" idx="2"/>
          </p:cNvCxnSpPr>
          <p:nvPr/>
        </p:nvCxnSpPr>
        <p:spPr>
          <a:xfrm>
            <a:off x="545553" y="3770675"/>
            <a:ext cx="251543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Conector recto 43"/>
          <p:cNvCxnSpPr>
            <a:endCxn id="41" idx="2"/>
          </p:cNvCxnSpPr>
          <p:nvPr/>
        </p:nvCxnSpPr>
        <p:spPr>
          <a:xfrm>
            <a:off x="536819" y="4493607"/>
            <a:ext cx="257053" cy="2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35" y="3412190"/>
            <a:ext cx="435484" cy="54000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21" y="4051875"/>
            <a:ext cx="1472725" cy="540000"/>
          </a:xfrm>
          <a:prstGeom prst="rect">
            <a:avLst/>
          </a:prstGeom>
        </p:spPr>
      </p:pic>
      <p:cxnSp>
        <p:nvCxnSpPr>
          <p:cNvPr id="47" name="Conector recto 46"/>
          <p:cNvCxnSpPr/>
          <p:nvPr/>
        </p:nvCxnSpPr>
        <p:spPr>
          <a:xfrm>
            <a:off x="6389041" y="3240191"/>
            <a:ext cx="1986806" cy="0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4" b="36744"/>
          <a:stretch/>
        </p:blipFill>
        <p:spPr>
          <a:xfrm>
            <a:off x="3116062" y="5085747"/>
            <a:ext cx="1100544" cy="25200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16" y="4663081"/>
            <a:ext cx="829818" cy="50400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20" y="4227729"/>
            <a:ext cx="576000" cy="5760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72" y="4231081"/>
            <a:ext cx="579413" cy="64800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98" y="5028577"/>
            <a:ext cx="810276" cy="309170"/>
          </a:xfrm>
          <a:prstGeom prst="rect">
            <a:avLst/>
          </a:prstGeom>
        </p:spPr>
      </p:pic>
      <p:sp>
        <p:nvSpPr>
          <p:cNvPr id="53" name="Elipse 52"/>
          <p:cNvSpPr/>
          <p:nvPr/>
        </p:nvSpPr>
        <p:spPr>
          <a:xfrm>
            <a:off x="8018423" y="3695415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C0F30"/>
              </a:solidFill>
            </a:endParaRPr>
          </a:p>
        </p:txBody>
      </p:sp>
      <p:cxnSp>
        <p:nvCxnSpPr>
          <p:cNvPr id="54" name="Conector recto 53"/>
          <p:cNvCxnSpPr/>
          <p:nvPr/>
        </p:nvCxnSpPr>
        <p:spPr>
          <a:xfrm flipV="1">
            <a:off x="8364845" y="3234701"/>
            <a:ext cx="11001" cy="1653508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8049043" y="3733045"/>
            <a:ext cx="326802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Elipse 55"/>
          <p:cNvSpPr/>
          <p:nvPr/>
        </p:nvSpPr>
        <p:spPr>
          <a:xfrm>
            <a:off x="8007422" y="4266180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C0F30"/>
              </a:solidFill>
            </a:endParaRPr>
          </a:p>
        </p:txBody>
      </p:sp>
      <p:cxnSp>
        <p:nvCxnSpPr>
          <p:cNvPr id="57" name="Conector recto 56"/>
          <p:cNvCxnSpPr/>
          <p:nvPr/>
        </p:nvCxnSpPr>
        <p:spPr>
          <a:xfrm>
            <a:off x="8038042" y="4303810"/>
            <a:ext cx="326802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Elipse 57"/>
          <p:cNvSpPr/>
          <p:nvPr/>
        </p:nvSpPr>
        <p:spPr>
          <a:xfrm>
            <a:off x="8018425" y="4850579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C0F30"/>
              </a:solidFill>
            </a:endParaRPr>
          </a:p>
        </p:txBody>
      </p:sp>
      <p:cxnSp>
        <p:nvCxnSpPr>
          <p:cNvPr id="59" name="Conector recto 58"/>
          <p:cNvCxnSpPr/>
          <p:nvPr/>
        </p:nvCxnSpPr>
        <p:spPr>
          <a:xfrm>
            <a:off x="8049045" y="4888209"/>
            <a:ext cx="326802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Elipse 59"/>
          <p:cNvSpPr/>
          <p:nvPr/>
        </p:nvSpPr>
        <p:spPr>
          <a:xfrm>
            <a:off x="3050130" y="4625453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C0F30"/>
              </a:solidFill>
            </a:endParaRPr>
          </a:p>
        </p:txBody>
      </p:sp>
      <p:cxnSp>
        <p:nvCxnSpPr>
          <p:cNvPr id="61" name="Conector recto 60"/>
          <p:cNvCxnSpPr>
            <a:endCxn id="60" idx="2"/>
          </p:cNvCxnSpPr>
          <p:nvPr/>
        </p:nvCxnSpPr>
        <p:spPr>
          <a:xfrm>
            <a:off x="2798587" y="4663082"/>
            <a:ext cx="251543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Elipse 61"/>
          <p:cNvSpPr/>
          <p:nvPr/>
        </p:nvSpPr>
        <p:spPr>
          <a:xfrm>
            <a:off x="3050034" y="5171133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C0F30"/>
              </a:solidFill>
            </a:endParaRPr>
          </a:p>
        </p:txBody>
      </p:sp>
      <p:cxnSp>
        <p:nvCxnSpPr>
          <p:cNvPr id="63" name="Conector recto 62"/>
          <p:cNvCxnSpPr>
            <a:endCxn id="62" idx="2"/>
          </p:cNvCxnSpPr>
          <p:nvPr/>
        </p:nvCxnSpPr>
        <p:spPr>
          <a:xfrm>
            <a:off x="2798491" y="5208762"/>
            <a:ext cx="251543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 flipH="1" flipV="1">
            <a:off x="2794492" y="4094408"/>
            <a:ext cx="4095" cy="1114355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5385892" y="4584546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C0F30"/>
              </a:solidFill>
            </a:endParaRPr>
          </a:p>
        </p:txBody>
      </p:sp>
      <p:cxnSp>
        <p:nvCxnSpPr>
          <p:cNvPr id="66" name="Conector recto 65"/>
          <p:cNvCxnSpPr/>
          <p:nvPr/>
        </p:nvCxnSpPr>
        <p:spPr>
          <a:xfrm>
            <a:off x="5437917" y="4625453"/>
            <a:ext cx="251543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Elipse 66"/>
          <p:cNvSpPr/>
          <p:nvPr/>
        </p:nvSpPr>
        <p:spPr>
          <a:xfrm>
            <a:off x="5390948" y="5138090"/>
            <a:ext cx="75259" cy="75259"/>
          </a:xfrm>
          <a:prstGeom prst="ellipse">
            <a:avLst/>
          </a:prstGeom>
          <a:solidFill>
            <a:srgbClr val="9C0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C0F30"/>
              </a:solidFill>
            </a:endParaRPr>
          </a:p>
        </p:txBody>
      </p:sp>
      <p:cxnSp>
        <p:nvCxnSpPr>
          <p:cNvPr id="68" name="Conector recto 67"/>
          <p:cNvCxnSpPr/>
          <p:nvPr/>
        </p:nvCxnSpPr>
        <p:spPr>
          <a:xfrm>
            <a:off x="5437821" y="5171133"/>
            <a:ext cx="251543" cy="1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flipH="1" flipV="1">
            <a:off x="5685269" y="4098995"/>
            <a:ext cx="4190" cy="1068087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2790817" y="4094407"/>
            <a:ext cx="2898642" cy="4586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 flipH="1" flipV="1">
            <a:off x="4390662" y="3921936"/>
            <a:ext cx="4190" cy="177058"/>
          </a:xfrm>
          <a:prstGeom prst="line">
            <a:avLst/>
          </a:prstGeom>
          <a:ln w="19050" cmpd="sng">
            <a:solidFill>
              <a:srgbClr val="9C0F3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CuadroTexto 71"/>
          <p:cNvSpPr txBox="1"/>
          <p:nvPr/>
        </p:nvSpPr>
        <p:spPr>
          <a:xfrm>
            <a:off x="2683716" y="3260205"/>
            <a:ext cx="108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Helvetica" panose="020B0604020202020204" pitchFamily="34" charset="0"/>
                <a:cs typeface="Helvetica" panose="020B0604020202020204" pitchFamily="34" charset="0"/>
              </a:rPr>
              <a:t>Agencias Calificadoras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4096831" y="3260205"/>
            <a:ext cx="86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Helvetica" panose="020B0604020202020204" pitchFamily="34" charset="0"/>
                <a:cs typeface="Helvetica" panose="020B0604020202020204" pitchFamily="34" charset="0"/>
              </a:rPr>
              <a:t>Firmas de auditoria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5286995" y="3260205"/>
            <a:ext cx="114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Helvetica" panose="020B0604020202020204" pitchFamily="34" charset="0"/>
                <a:cs typeface="Helvetica" panose="020B0604020202020204" pitchFamily="34" charset="0"/>
              </a:rPr>
              <a:t>Verificadores aprobadas</a:t>
            </a:r>
          </a:p>
        </p:txBody>
      </p:sp>
    </p:spTree>
    <p:extLst>
      <p:ext uri="{BB962C8B-B14F-4D97-AF65-F5344CB8AC3E}">
        <p14:creationId xmlns:p14="http://schemas.microsoft.com/office/powerpoint/2010/main" val="1527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251520" y="-171400"/>
            <a:ext cx="1092200" cy="93472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498928" y="1196752"/>
            <a:ext cx="8023224" cy="4868308"/>
          </a:xfrm>
        </p:spPr>
        <p:txBody>
          <a:bodyPr/>
          <a:lstStyle/>
          <a:p>
            <a:endParaRPr lang="es-CO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	 </a:t>
            </a:r>
            <a:r>
              <a:rPr lang="es-CO" b="1" dirty="0">
                <a:solidFill>
                  <a:srgbClr val="EE4538"/>
                </a:solidFill>
                <a:latin typeface="Helvetica"/>
                <a:cs typeface="Helvetica"/>
              </a:rPr>
              <a:t>Objetivo 1:</a:t>
            </a:r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Avanzar </a:t>
            </a:r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hacia un crecimiento sostenible y bajo en carbono</a:t>
            </a:r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s-CO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b="1" dirty="0">
                <a:solidFill>
                  <a:srgbClr val="EE4538"/>
                </a:solidFill>
                <a:latin typeface="Helvetica"/>
                <a:cs typeface="Helvetica"/>
              </a:rPr>
              <a:t>Objetivo 2: </a:t>
            </a:r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Proteger </a:t>
            </a:r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asegurar el uso sostenible del capital natural y mejorar </a:t>
            </a:r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la calidad </a:t>
            </a:r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gobernanza ambiental.</a:t>
            </a:r>
          </a:p>
          <a:p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</a:t>
            </a:r>
            <a:r>
              <a:rPr lang="es-CO" b="1" dirty="0" smtClean="0">
                <a:solidFill>
                  <a:srgbClr val="EE4538"/>
                </a:solidFill>
                <a:latin typeface="Helvetica"/>
                <a:cs typeface="Helvetica"/>
              </a:rPr>
              <a:t>Objetivo </a:t>
            </a:r>
            <a:r>
              <a:rPr lang="es-CO" b="1" dirty="0">
                <a:solidFill>
                  <a:srgbClr val="EE4538"/>
                </a:solidFill>
                <a:latin typeface="Helvetica"/>
                <a:cs typeface="Helvetica"/>
              </a:rPr>
              <a:t>3:</a:t>
            </a:r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Lograr </a:t>
            </a:r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crecimiento resiliente y reducir la vulnerabilidad frente a </a:t>
            </a:r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        los riesgos </a:t>
            </a:r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desastres y al cambio climático</a:t>
            </a:r>
          </a:p>
          <a:p>
            <a:endParaRPr lang="es-CO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16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CO" b="1" dirty="0" smtClean="0">
                <a:solidFill>
                  <a:srgbClr val="EE4538"/>
                </a:solidFill>
                <a:latin typeface="Helvetica"/>
                <a:cs typeface="Helvetica"/>
              </a:rPr>
              <a:t>“ </a:t>
            </a:r>
            <a:r>
              <a:rPr lang="es-CO" sz="1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s-CO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financiación apoya las iniciativas de las empresas colombianas principalmente en el uso eficiente y la reducción de la contaminación de los recursos, aire, agua y suelo, inversiones en eficiencia energética e incorporación de energías renovables en todos los sectores económicos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r>
              <a:rPr lang="es-CO" b="1" dirty="0">
                <a:solidFill>
                  <a:srgbClr val="EE4538"/>
                </a:solidFill>
                <a:latin typeface="Helvetica"/>
                <a:cs typeface="Helvetica"/>
              </a:rPr>
              <a:t>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77" y="6100082"/>
            <a:ext cx="1511939" cy="7132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49280"/>
            <a:ext cx="1014869" cy="9901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15780" y="436602"/>
            <a:ext cx="417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9C0F30"/>
                </a:solidFill>
                <a:latin typeface="Helvetica"/>
                <a:cs typeface="Helvetica"/>
              </a:rPr>
              <a:t>Bonos Verdes Bancóldex</a:t>
            </a:r>
            <a:endParaRPr lang="es-ES" sz="28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1560" y="187920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OBJETIVOS </a:t>
            </a:r>
            <a:endParaRPr lang="es-ES" sz="20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865591"/>
            <a:ext cx="2736304" cy="8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torta-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53" b="81827"/>
          <a:stretch/>
        </p:blipFill>
        <p:spPr>
          <a:xfrm>
            <a:off x="179512" y="-171400"/>
            <a:ext cx="1092200" cy="934720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539552" y="476672"/>
            <a:ext cx="8023225" cy="446276"/>
          </a:xfr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CO" sz="2300" dirty="0" smtClean="0">
                <a:solidFill>
                  <a:srgbClr val="991730"/>
                </a:solidFill>
                <a:latin typeface="Helvetica"/>
                <a:cs typeface="Helvetica"/>
              </a:rPr>
              <a:t>Bono </a:t>
            </a:r>
            <a:r>
              <a:rPr lang="es-CO" sz="2300" dirty="0">
                <a:solidFill>
                  <a:srgbClr val="991730"/>
                </a:solidFill>
                <a:latin typeface="Helvetica"/>
                <a:cs typeface="Helvetica"/>
              </a:rPr>
              <a:t>Verde Bancóldex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72458" y="1566804"/>
            <a:ext cx="2149694" cy="11010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352" y="2750041"/>
            <a:ext cx="1856374" cy="11007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328" y="4346060"/>
            <a:ext cx="2149694" cy="110076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135946" y="2855253"/>
            <a:ext cx="15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991730"/>
                </a:solidFill>
                <a:latin typeface="Helvetica"/>
                <a:cs typeface="Helvetica"/>
              </a:rPr>
              <a:t>Energía  renovable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631777" y="2800645"/>
            <a:ext cx="15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rgbClr val="991730"/>
                </a:solidFill>
                <a:latin typeface="Helvetica"/>
                <a:cs typeface="Helvetica"/>
              </a:defRPr>
            </a:lvl1pPr>
          </a:lstStyle>
          <a:p>
            <a:r>
              <a:rPr lang="es-CO" dirty="0"/>
              <a:t>Eficiencia energética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067944" y="3933056"/>
            <a:ext cx="15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rgbClr val="991730"/>
                </a:solidFill>
                <a:latin typeface="Helvetica"/>
                <a:cs typeface="Helvetica"/>
              </a:defRPr>
            </a:lvl1pPr>
          </a:lstStyle>
          <a:p>
            <a:r>
              <a:rPr lang="es-CO" dirty="0"/>
              <a:t>Transporte sostenible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469863" y="5590680"/>
            <a:ext cx="15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rgbClr val="991730"/>
                </a:solidFill>
                <a:latin typeface="Helvetica"/>
                <a:cs typeface="Helvetica"/>
              </a:defRPr>
            </a:lvl1pPr>
          </a:lstStyle>
          <a:p>
            <a:r>
              <a:rPr lang="es-CO" dirty="0"/>
              <a:t>Construcción sostenible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95" y="1649278"/>
            <a:ext cx="2201526" cy="110076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904784" y="55906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solidFill>
                  <a:srgbClr val="991730"/>
                </a:solidFill>
                <a:latin typeface="Helvetica"/>
                <a:cs typeface="Helvetica"/>
              </a:defRPr>
            </a:lvl1pPr>
          </a:lstStyle>
          <a:p>
            <a:r>
              <a:rPr lang="es-CO" dirty="0"/>
              <a:t>Manejo recursos hídricos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95" y="4346060"/>
            <a:ext cx="2142795" cy="11334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477" y="6100082"/>
            <a:ext cx="1511939" cy="7132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520" y="5949280"/>
            <a:ext cx="1018120" cy="98763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39552" y="220578"/>
            <a:ext cx="417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9C0F30"/>
                </a:solidFill>
                <a:latin typeface="Helvetica"/>
                <a:cs typeface="Helvetica"/>
              </a:rPr>
              <a:t>PROYECTOS ELEGIBLES</a:t>
            </a:r>
            <a:endParaRPr lang="es-ES" sz="2000" dirty="0">
              <a:solidFill>
                <a:srgbClr val="9C0F3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162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COLDEX_PLANTILLA_POWERPOINT_43">
  <a:themeElements>
    <a:clrScheme name="BANCOLDEX PALETA DE 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2F3331"/>
      </a:accent1>
      <a:accent2>
        <a:srgbClr val="4D514F"/>
      </a:accent2>
      <a:accent3>
        <a:srgbClr val="F6BC1C"/>
      </a:accent3>
      <a:accent4>
        <a:srgbClr val="0067B3"/>
      </a:accent4>
      <a:accent5>
        <a:srgbClr val="6B1C20"/>
      </a:accent5>
      <a:accent6>
        <a:srgbClr val="767776"/>
      </a:accent6>
      <a:hlink>
        <a:srgbClr val="A4A5A4"/>
      </a:hlink>
      <a:folHlink>
        <a:srgbClr val="5051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657</Words>
  <Application>Microsoft Office PowerPoint</Application>
  <PresentationFormat>Presentación en pantalla (4:3)</PresentationFormat>
  <Paragraphs>127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Amplitude-Black</vt:lpstr>
      <vt:lpstr>Arial</vt:lpstr>
      <vt:lpstr>Calibri</vt:lpstr>
      <vt:lpstr>Century Gothic</vt:lpstr>
      <vt:lpstr>Helvetica</vt:lpstr>
      <vt:lpstr>BANCOLDEX_PLANTILLA_POWERPOINT_43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Jackeline Aillen Acuña Lozada</dc:creator>
  <cp:lastModifiedBy>Jaime Francisco Buritica Leal</cp:lastModifiedBy>
  <cp:revision>316</cp:revision>
  <cp:lastPrinted>2017-05-18T14:09:33Z</cp:lastPrinted>
  <dcterms:created xsi:type="dcterms:W3CDTF">2016-01-27T21:14:02Z</dcterms:created>
  <dcterms:modified xsi:type="dcterms:W3CDTF">2019-07-29T16:43:43Z</dcterms:modified>
</cp:coreProperties>
</file>