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87" r:id="rId2"/>
    <p:sldId id="279" r:id="rId3"/>
    <p:sldId id="262" r:id="rId4"/>
    <p:sldId id="280" r:id="rId5"/>
    <p:sldId id="289" r:id="rId6"/>
    <p:sldId id="275" r:id="rId7"/>
    <p:sldId id="282" r:id="rId8"/>
    <p:sldId id="556" r:id="rId9"/>
    <p:sldId id="292" r:id="rId10"/>
    <p:sldId id="273" r:id="rId11"/>
    <p:sldId id="268" r:id="rId12"/>
    <p:sldId id="555" r:id="rId13"/>
    <p:sldId id="472" r:id="rId14"/>
    <p:sldId id="274" r:id="rId15"/>
    <p:sldId id="414" r:id="rId16"/>
    <p:sldId id="539" r:id="rId17"/>
    <p:sldId id="557" r:id="rId1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95" autoAdjust="0"/>
    <p:restoredTop sz="85498" autoAdjust="0"/>
  </p:normalViewPr>
  <p:slideViewPr>
    <p:cSldViewPr snapToGrid="0">
      <p:cViewPr varScale="1">
        <p:scale>
          <a:sx n="72" d="100"/>
          <a:sy n="72" d="100"/>
        </p:scale>
        <p:origin x="208" y="392"/>
      </p:cViewPr>
      <p:guideLst/>
    </p:cSldViewPr>
  </p:slideViewPr>
  <p:notesTextViewPr>
    <p:cViewPr>
      <p:scale>
        <a:sx n="3" d="2"/>
        <a:sy n="3" d="2"/>
      </p:scale>
      <p:origin x="0" y="0"/>
    </p:cViewPr>
  </p:notesTextViewPr>
  <p:sorterViewPr>
    <p:cViewPr>
      <p:scale>
        <a:sx n="100" d="100"/>
        <a:sy n="100" d="100"/>
      </p:scale>
      <p:origin x="0" y="-2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44B2A27D-8423-43DE-ADB6-CF3BE18086DE}" type="datetimeFigureOut">
              <a:rPr lang="en-US" smtClean="0"/>
              <a:t>10/7/18</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6B77EC8E-0E10-4CDD-8132-5CDD34370D05}" type="slidenum">
              <a:rPr lang="en-US" smtClean="0"/>
              <a:t>‹#›</a:t>
            </a:fld>
            <a:endParaRPr lang="en-US"/>
          </a:p>
        </p:txBody>
      </p:sp>
    </p:spTree>
    <p:extLst>
      <p:ext uri="{BB962C8B-B14F-4D97-AF65-F5344CB8AC3E}">
        <p14:creationId xmlns:p14="http://schemas.microsoft.com/office/powerpoint/2010/main" val="2991179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717D04-D4E2-9A43-A212-62A1263ECE1D}" type="slidenum">
              <a:rPr lang="en-US" smtClean="0"/>
              <a:t>1</a:t>
            </a:fld>
            <a:endParaRPr lang="en-US"/>
          </a:p>
        </p:txBody>
      </p:sp>
    </p:spTree>
    <p:extLst>
      <p:ext uri="{BB962C8B-B14F-4D97-AF65-F5344CB8AC3E}">
        <p14:creationId xmlns:p14="http://schemas.microsoft.com/office/powerpoint/2010/main" val="988915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lgn="just"/>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570255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lgn="just"/>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7683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ED717D04-D4E2-9A43-A212-62A1263ECE1D}" type="slidenum">
              <a:rPr lang="en-US" smtClean="0"/>
              <a:pPr/>
              <a:t>16</a:t>
            </a:fld>
            <a:endParaRPr lang="en-US"/>
          </a:p>
        </p:txBody>
      </p:sp>
    </p:spTree>
    <p:extLst>
      <p:ext uri="{BB962C8B-B14F-4D97-AF65-F5344CB8AC3E}">
        <p14:creationId xmlns:p14="http://schemas.microsoft.com/office/powerpoint/2010/main" val="2786782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717D04-D4E2-9A43-A212-62A1263ECE1D}" type="slidenum">
              <a:rPr lang="en-US" smtClean="0"/>
              <a:t>17</a:t>
            </a:fld>
            <a:endParaRPr lang="en-US"/>
          </a:p>
        </p:txBody>
      </p:sp>
    </p:spTree>
    <p:extLst>
      <p:ext uri="{BB962C8B-B14F-4D97-AF65-F5344CB8AC3E}">
        <p14:creationId xmlns:p14="http://schemas.microsoft.com/office/powerpoint/2010/main" val="2793617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CE75ED-BD9D-4C83-84B7-68678CE43CD9}" type="slidenum">
              <a:rPr lang="en-US" smtClean="0"/>
              <a:t>3</a:t>
            </a:fld>
            <a:endParaRPr lang="en-US"/>
          </a:p>
        </p:txBody>
      </p:sp>
    </p:spTree>
    <p:extLst>
      <p:ext uri="{BB962C8B-B14F-4D97-AF65-F5344CB8AC3E}">
        <p14:creationId xmlns:p14="http://schemas.microsoft.com/office/powerpoint/2010/main" val="1571892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Reference myself and Kendra, we added Nicholas </a:t>
            </a:r>
          </a:p>
        </p:txBody>
      </p:sp>
    </p:spTree>
    <p:extLst>
      <p:ext uri="{BB962C8B-B14F-4D97-AF65-F5344CB8AC3E}">
        <p14:creationId xmlns:p14="http://schemas.microsoft.com/office/powerpoint/2010/main" val="3261936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 Give it more attention</a:t>
            </a:r>
          </a:p>
        </p:txBody>
      </p:sp>
      <p:sp>
        <p:nvSpPr>
          <p:cNvPr id="4" name="Slide Number Placeholder 3"/>
          <p:cNvSpPr>
            <a:spLocks noGrp="1"/>
          </p:cNvSpPr>
          <p:nvPr>
            <p:ph type="sldNum" sz="quarter" idx="10"/>
          </p:nvPr>
        </p:nvSpPr>
        <p:spPr/>
        <p:txBody>
          <a:bodyPr/>
          <a:lstStyle/>
          <a:p>
            <a:fld id="{6B77EC8E-0E10-4CDD-8132-5CDD34370D05}" type="slidenum">
              <a:rPr lang="en-US" smtClean="0"/>
              <a:t>6</a:t>
            </a:fld>
            <a:endParaRPr lang="en-US"/>
          </a:p>
        </p:txBody>
      </p:sp>
    </p:spTree>
    <p:extLst>
      <p:ext uri="{BB962C8B-B14F-4D97-AF65-F5344CB8AC3E}">
        <p14:creationId xmlns:p14="http://schemas.microsoft.com/office/powerpoint/2010/main" val="3096666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defTabSz="966612">
              <a:defRPr/>
            </a:pPr>
            <a:endParaRPr lang="en-US" dirty="0"/>
          </a:p>
          <a:p>
            <a:pPr defTabSz="966612">
              <a:defRPr/>
            </a:pPr>
            <a:r>
              <a:rPr lang="en-US" dirty="0"/>
              <a:t>Prototype: Image</a:t>
            </a:r>
            <a:r>
              <a:rPr lang="en-US" baseline="0" dirty="0"/>
              <a:t> courtesy of Steve </a:t>
            </a:r>
            <a:r>
              <a:rPr lang="en-US" baseline="0" dirty="0" err="1"/>
              <a:t>Wedman</a:t>
            </a:r>
            <a:r>
              <a:rPr lang="en-US" baseline="0" dirty="0"/>
              <a:t>, have permission to use.</a:t>
            </a:r>
          </a:p>
          <a:p>
            <a:r>
              <a:rPr lang="en-US" dirty="0"/>
              <a:t>Bucket of stuff: By </a:t>
            </a:r>
            <a:r>
              <a:rPr lang="en-US" dirty="0" err="1"/>
              <a:t>Thekohser</a:t>
            </a:r>
            <a:r>
              <a:rPr lang="en-US" dirty="0"/>
              <a:t> - Own work, CC BY-SA 3.0, https://commons.wikimedia.org/w/index.php?curid=28260475</a:t>
            </a:r>
          </a:p>
          <a:p>
            <a:endParaRPr lang="en-US" dirty="0"/>
          </a:p>
          <a:p>
            <a:r>
              <a:rPr lang="en-US" baseline="0" dirty="0"/>
              <a:t>Plastic bottles: http://www.publicdomainpictures.net/view-image.php?image=112756&amp;picture=plastic-bottles</a:t>
            </a:r>
          </a:p>
          <a:p>
            <a:endParaRPr lang="en-US" dirty="0"/>
          </a:p>
          <a:p>
            <a:pPr defTabSz="966612">
              <a:defRPr/>
            </a:pPr>
            <a:r>
              <a:rPr lang="en-US" baseline="0" dirty="0"/>
              <a:t>Solar panel: https://pixabay.com/en/solar-panel-sun-electricity-energy-1393880/</a:t>
            </a:r>
            <a:endParaRPr lang="en-US" dirty="0"/>
          </a:p>
          <a:p>
            <a:endParaRPr lang="en-US" dirty="0"/>
          </a:p>
          <a:p>
            <a:pPr defTabSz="966612">
              <a:defRPr/>
            </a:pPr>
            <a:r>
              <a:rPr lang="en-US" dirty="0"/>
              <a:t>Fuel: </a:t>
            </a:r>
            <a:r>
              <a:rPr lang="en-US" baseline="0" dirty="0"/>
              <a:t>http://www.toolstation.com/shop/Automotive/d60/Automotive+Safety+%26+Security/sd3190/Jerry+Can/p68414</a:t>
            </a:r>
            <a:endParaRPr lang="en-US" dirty="0"/>
          </a:p>
          <a:p>
            <a:endParaRPr lang="en-US" dirty="0"/>
          </a:p>
          <a:p>
            <a:r>
              <a:rPr lang="en-US" dirty="0"/>
              <a:t>Smoke</a:t>
            </a:r>
            <a:r>
              <a:rPr lang="en-US" baseline="0" dirty="0"/>
              <a:t> Stack: https://www.flickr.com/photos/66770481@N02/6741179149</a:t>
            </a:r>
          </a:p>
          <a:p>
            <a:pPr defTabSz="966612">
              <a:defRPr/>
            </a:pPr>
            <a:endParaRPr lang="en-US" dirty="0"/>
          </a:p>
          <a:p>
            <a:endParaRPr lang="en-US" dirty="0"/>
          </a:p>
        </p:txBody>
      </p:sp>
      <p:sp>
        <p:nvSpPr>
          <p:cNvPr id="4" name="Slide Number Placeholder 3"/>
          <p:cNvSpPr>
            <a:spLocks noGrp="1"/>
          </p:cNvSpPr>
          <p:nvPr>
            <p:ph type="sldNum" sz="quarter" idx="10"/>
          </p:nvPr>
        </p:nvSpPr>
        <p:spPr/>
        <p:txBody>
          <a:bodyPr/>
          <a:lstStyle/>
          <a:p>
            <a:fld id="{70CE75ED-BD9D-4C83-84B7-68678CE43CD9}" type="slidenum">
              <a:rPr lang="en-US" smtClean="0"/>
              <a:t>7</a:t>
            </a:fld>
            <a:endParaRPr lang="en-US"/>
          </a:p>
        </p:txBody>
      </p:sp>
    </p:spTree>
    <p:extLst>
      <p:ext uri="{BB962C8B-B14F-4D97-AF65-F5344CB8AC3E}">
        <p14:creationId xmlns:p14="http://schemas.microsoft.com/office/powerpoint/2010/main" val="1296930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Added Nicholas</a:t>
            </a:r>
          </a:p>
          <a:p>
            <a:r>
              <a:rPr lang="en-US" dirty="0"/>
              <a:t>Two years ago we </a:t>
            </a:r>
            <a:r>
              <a:rPr lang="en-US" dirty="0" err="1"/>
              <a:t>spunout</a:t>
            </a:r>
            <a:r>
              <a:rPr lang="en-US" dirty="0"/>
              <a:t> into a company We have moved out of the lab</a:t>
            </a:r>
          </a:p>
        </p:txBody>
      </p:sp>
      <p:sp>
        <p:nvSpPr>
          <p:cNvPr id="4" name="Slide Number Placeholder 3"/>
          <p:cNvSpPr>
            <a:spLocks noGrp="1"/>
          </p:cNvSpPr>
          <p:nvPr>
            <p:ph type="sldNum" sz="quarter" idx="10"/>
          </p:nvPr>
        </p:nvSpPr>
        <p:spPr/>
        <p:txBody>
          <a:bodyPr/>
          <a:lstStyle/>
          <a:p>
            <a:fld id="{6B77EC8E-0E10-4CDD-8132-5CDD34370D05}" type="slidenum">
              <a:rPr lang="en-US" smtClean="0"/>
              <a:t>9</a:t>
            </a:fld>
            <a:endParaRPr lang="en-US"/>
          </a:p>
        </p:txBody>
      </p:sp>
    </p:spTree>
    <p:extLst>
      <p:ext uri="{BB962C8B-B14F-4D97-AF65-F5344CB8AC3E}">
        <p14:creationId xmlns:p14="http://schemas.microsoft.com/office/powerpoint/2010/main" val="3839005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just say that is the size of our dishwasher </a:t>
            </a:r>
          </a:p>
          <a:p>
            <a:r>
              <a:rPr lang="en-US" dirty="0"/>
              <a:t>It would be about 37, 000 </a:t>
            </a:r>
            <a:r>
              <a:rPr lang="en-US" dirty="0" err="1"/>
              <a:t>tres</a:t>
            </a:r>
            <a:r>
              <a:rPr lang="en-US" dirty="0"/>
              <a:t> at the larger scale</a:t>
            </a:r>
          </a:p>
        </p:txBody>
      </p:sp>
      <p:sp>
        <p:nvSpPr>
          <p:cNvPr id="4" name="Slide Number Placeholder 3"/>
          <p:cNvSpPr>
            <a:spLocks noGrp="1"/>
          </p:cNvSpPr>
          <p:nvPr>
            <p:ph type="sldNum" sz="quarter" idx="10"/>
          </p:nvPr>
        </p:nvSpPr>
        <p:spPr/>
        <p:txBody>
          <a:bodyPr/>
          <a:lstStyle/>
          <a:p>
            <a:fld id="{6B77EC8E-0E10-4CDD-8132-5CDD34370D05}" type="slidenum">
              <a:rPr lang="en-US" smtClean="0"/>
              <a:t>10</a:t>
            </a:fld>
            <a:endParaRPr lang="en-US"/>
          </a:p>
        </p:txBody>
      </p:sp>
    </p:spTree>
    <p:extLst>
      <p:ext uri="{BB962C8B-B14F-4D97-AF65-F5344CB8AC3E}">
        <p14:creationId xmlns:p14="http://schemas.microsoft.com/office/powerpoint/2010/main" val="460918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 -- Trees in the palm of our hand</a:t>
            </a:r>
          </a:p>
        </p:txBody>
      </p:sp>
      <p:sp>
        <p:nvSpPr>
          <p:cNvPr id="4" name="Slide Number Placeholder 3"/>
          <p:cNvSpPr>
            <a:spLocks noGrp="1"/>
          </p:cNvSpPr>
          <p:nvPr>
            <p:ph type="sldNum" sz="quarter" idx="10"/>
          </p:nvPr>
        </p:nvSpPr>
        <p:spPr/>
        <p:txBody>
          <a:bodyPr/>
          <a:lstStyle/>
          <a:p>
            <a:fld id="{6B77EC8E-0E10-4CDD-8132-5CDD34370D05}" type="slidenum">
              <a:rPr lang="en-US" smtClean="0"/>
              <a:t>11</a:t>
            </a:fld>
            <a:endParaRPr lang="en-US"/>
          </a:p>
        </p:txBody>
      </p:sp>
    </p:spTree>
    <p:extLst>
      <p:ext uri="{BB962C8B-B14F-4D97-AF65-F5344CB8AC3E}">
        <p14:creationId xmlns:p14="http://schemas.microsoft.com/office/powerpoint/2010/main" val="1323764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lgn="just"/>
            <a:r>
              <a:rPr lang="en-US" sz="1300" dirty="0">
                <a:latin typeface="Times New Roman" panose="02020603050405020304" pitchFamily="18" charset="0"/>
                <a:cs typeface="Times New Roman" panose="02020603050405020304" pitchFamily="18" charset="0"/>
              </a:rPr>
              <a:t>We have achieved</a:t>
            </a:r>
            <a:r>
              <a:rPr lang="en-US" sz="1300" baseline="0" dirty="0">
                <a:latin typeface="Times New Roman" panose="02020603050405020304" pitchFamily="18" charset="0"/>
                <a:cs typeface="Times New Roman" panose="02020603050405020304" pitchFamily="18" charset="0"/>
              </a:rPr>
              <a:t> significant traction with this innovation, winning grants from DOE, NSF, ARPA-e, NASA, and California Energy Commission. Shell and </a:t>
            </a:r>
            <a:r>
              <a:rPr lang="en-US" sz="1300" baseline="0" dirty="0" err="1">
                <a:latin typeface="Times New Roman" panose="02020603050405020304" pitchFamily="18" charset="0"/>
                <a:cs typeface="Times New Roman" panose="02020603050405020304" pitchFamily="18" charset="0"/>
              </a:rPr>
              <a:t>SoCalGas</a:t>
            </a:r>
            <a:r>
              <a:rPr lang="en-US" sz="1300" baseline="0" dirty="0">
                <a:latin typeface="Times New Roman" panose="02020603050405020304" pitchFamily="18" charset="0"/>
                <a:cs typeface="Times New Roman" panose="02020603050405020304" pitchFamily="18" charset="0"/>
              </a:rPr>
              <a:t> (the nation’s largest natural gas utility) have given us commercial feasibility funding. We have a manufacturing partnership with the world leader in PEM manufacturing. They will manufacture the hardware, and we will provide the new internal component. We recently closed an oversubscribed Series Seed financing with deep tech VCs from Silicon Valley and mission-aligned family offices from around the U.S.</a:t>
            </a:r>
          </a:p>
          <a:p>
            <a:pPr algn="just"/>
            <a:endParaRPr lang="en-US" sz="1300" baseline="0" dirty="0">
              <a:latin typeface="Times New Roman" panose="02020603050405020304" pitchFamily="18" charset="0"/>
              <a:cs typeface="Times New Roman" panose="02020603050405020304" pitchFamily="18" charset="0"/>
            </a:endParaRPr>
          </a:p>
          <a:p>
            <a:pPr algn="just"/>
            <a:r>
              <a:rPr lang="en-US" sz="1300" baseline="0" dirty="0">
                <a:latin typeface="Times New Roman" panose="02020603050405020304" pitchFamily="18" charset="0"/>
                <a:cs typeface="Times New Roman" panose="02020603050405020304" pitchFamily="18" charset="0"/>
              </a:rPr>
              <a:t>We were selected as one of six companies in the country to be incubated in the first cohort of Cyclotron Road, a DOE-funded program that gives us free access to facilities and equipment at LBNL. We have participated in a number of highly selective accelerator programs, including </a:t>
            </a:r>
            <a:r>
              <a:rPr lang="en-US" sz="1300" baseline="0" dirty="0" err="1">
                <a:latin typeface="Times New Roman" panose="02020603050405020304" pitchFamily="18" charset="0"/>
                <a:cs typeface="Times New Roman" panose="02020603050405020304" pitchFamily="18" charset="0"/>
              </a:rPr>
              <a:t>StartX</a:t>
            </a:r>
            <a:r>
              <a:rPr lang="en-US" sz="1300" baseline="0" dirty="0">
                <a:latin typeface="Times New Roman" panose="02020603050405020304" pitchFamily="18" charset="0"/>
                <a:cs typeface="Times New Roman" panose="02020603050405020304" pitchFamily="18" charset="0"/>
              </a:rPr>
              <a:t> (top 5% of Stanford startups) and Elemental </a:t>
            </a:r>
            <a:r>
              <a:rPr lang="en-US" sz="1300" baseline="0" dirty="0" err="1">
                <a:latin typeface="Times New Roman" panose="02020603050405020304" pitchFamily="18" charset="0"/>
                <a:cs typeface="Times New Roman" panose="02020603050405020304" pitchFamily="18" charset="0"/>
              </a:rPr>
              <a:t>Excelerator</a:t>
            </a:r>
            <a:r>
              <a:rPr lang="en-US" sz="1300" baseline="0" dirty="0">
                <a:latin typeface="Times New Roman" panose="02020603050405020304" pitchFamily="18" charset="0"/>
                <a:cs typeface="Times New Roman" panose="02020603050405020304" pitchFamily="18" charset="0"/>
              </a:rPr>
              <a:t>.</a:t>
            </a:r>
          </a:p>
          <a:p>
            <a:pPr algn="just"/>
            <a:endParaRPr lang="en-US" sz="1300" baseline="0" dirty="0">
              <a:latin typeface="Times New Roman" panose="02020603050405020304" pitchFamily="18" charset="0"/>
              <a:cs typeface="Times New Roman" panose="02020603050405020304" pitchFamily="18" charset="0"/>
            </a:endParaRPr>
          </a:p>
          <a:p>
            <a:pPr algn="just"/>
            <a:r>
              <a:rPr lang="en-US" sz="1300" baseline="0" dirty="0">
                <a:latin typeface="Times New Roman" panose="02020603050405020304" pitchFamily="18" charset="0"/>
                <a:cs typeface="Times New Roman" panose="02020603050405020304" pitchFamily="18" charset="0"/>
              </a:rPr>
              <a:t>We were the winners of the 2015 Department of Energy Transformational Idea Award (FLOW), the 2016 Forbes $400,000 Change the World Competition, and the 2017 Roddenberry Foundation $400,000 Bold Solutions for a Better Future competition.</a:t>
            </a:r>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0208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A4B54A-5E9A-44D9-83A0-963C40FB1BE9}" type="datetimeFigureOut">
              <a:rPr lang="en-US" smtClean="0"/>
              <a:t>10/7/18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4DB3B-B2C3-4BB8-9B08-7E52ADF09A78}" type="slidenum">
              <a:rPr lang="en-US" smtClean="0"/>
              <a:t>‹#›</a:t>
            </a:fld>
            <a:endParaRPr lang="en-US"/>
          </a:p>
        </p:txBody>
      </p:sp>
    </p:spTree>
    <p:extLst>
      <p:ext uri="{BB962C8B-B14F-4D97-AF65-F5344CB8AC3E}">
        <p14:creationId xmlns:p14="http://schemas.microsoft.com/office/powerpoint/2010/main" val="1942234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A4B54A-5E9A-44D9-83A0-963C40FB1BE9}" type="datetimeFigureOut">
              <a:rPr lang="en-US" smtClean="0"/>
              <a:t>10/7/18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4DB3B-B2C3-4BB8-9B08-7E52ADF09A78}" type="slidenum">
              <a:rPr lang="en-US" smtClean="0"/>
              <a:t>‹#›</a:t>
            </a:fld>
            <a:endParaRPr lang="en-US"/>
          </a:p>
        </p:txBody>
      </p:sp>
    </p:spTree>
    <p:extLst>
      <p:ext uri="{BB962C8B-B14F-4D97-AF65-F5344CB8AC3E}">
        <p14:creationId xmlns:p14="http://schemas.microsoft.com/office/powerpoint/2010/main" val="3571561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A4B54A-5E9A-44D9-83A0-963C40FB1BE9}" type="datetimeFigureOut">
              <a:rPr lang="en-US" smtClean="0"/>
              <a:t>10/7/18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4DB3B-B2C3-4BB8-9B08-7E52ADF09A78}" type="slidenum">
              <a:rPr lang="en-US" smtClean="0"/>
              <a:t>‹#›</a:t>
            </a:fld>
            <a:endParaRPr lang="en-US"/>
          </a:p>
        </p:txBody>
      </p:sp>
    </p:spTree>
    <p:extLst>
      <p:ext uri="{BB962C8B-B14F-4D97-AF65-F5344CB8AC3E}">
        <p14:creationId xmlns:p14="http://schemas.microsoft.com/office/powerpoint/2010/main" val="865722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252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278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38" name="Shape 38"/>
          <p:cNvSpPr>
            <a:spLocks noGrp="1"/>
          </p:cNvSpPr>
          <p:nvPr>
            <p:ph type="title"/>
          </p:nvPr>
        </p:nvSpPr>
        <p:spPr>
          <a:xfrm>
            <a:off x="838200" y="365125"/>
            <a:ext cx="10515600" cy="1325563"/>
          </a:xfrm>
          <a:prstGeom prst="rect">
            <a:avLst/>
          </a:prstGeom>
        </p:spPr>
        <p:txBody>
          <a:bodyPr/>
          <a:lstStyle/>
          <a:p>
            <a:r>
              <a:t>Title Text</a:t>
            </a:r>
          </a:p>
        </p:txBody>
      </p:sp>
      <p:sp>
        <p:nvSpPr>
          <p:cNvPr id="39" name="Shape 39"/>
          <p:cNvSpPr>
            <a:spLocks noGrp="1"/>
          </p:cNvSpPr>
          <p:nvPr>
            <p:ph type="body" sz="half" idx="1"/>
          </p:nvPr>
        </p:nvSpPr>
        <p:spPr>
          <a:xfrm>
            <a:off x="838200" y="1825625"/>
            <a:ext cx="5181600" cy="435133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xfrm>
            <a:off x="8610600" y="6356351"/>
            <a:ext cx="2743200" cy="36512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648464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73" name="Shape 17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4306859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A4B54A-5E9A-44D9-83A0-963C40FB1BE9}" type="datetimeFigureOut">
              <a:rPr lang="en-US" smtClean="0"/>
              <a:t>10/7/18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4DB3B-B2C3-4BB8-9B08-7E52ADF09A78}" type="slidenum">
              <a:rPr lang="en-US" smtClean="0"/>
              <a:t>‹#›</a:t>
            </a:fld>
            <a:endParaRPr lang="en-US"/>
          </a:p>
        </p:txBody>
      </p:sp>
    </p:spTree>
    <p:extLst>
      <p:ext uri="{BB962C8B-B14F-4D97-AF65-F5344CB8AC3E}">
        <p14:creationId xmlns:p14="http://schemas.microsoft.com/office/powerpoint/2010/main" val="3730716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A4B54A-5E9A-44D9-83A0-963C40FB1BE9}" type="datetimeFigureOut">
              <a:rPr lang="en-US" smtClean="0"/>
              <a:t>10/7/18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4DB3B-B2C3-4BB8-9B08-7E52ADF09A78}" type="slidenum">
              <a:rPr lang="en-US" smtClean="0"/>
              <a:t>‹#›</a:t>
            </a:fld>
            <a:endParaRPr lang="en-US"/>
          </a:p>
        </p:txBody>
      </p:sp>
    </p:spTree>
    <p:extLst>
      <p:ext uri="{BB962C8B-B14F-4D97-AF65-F5344CB8AC3E}">
        <p14:creationId xmlns:p14="http://schemas.microsoft.com/office/powerpoint/2010/main" val="1756963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A4B54A-5E9A-44D9-83A0-963C40FB1BE9}" type="datetimeFigureOut">
              <a:rPr lang="en-US" smtClean="0"/>
              <a:t>10/7/18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54DB3B-B2C3-4BB8-9B08-7E52ADF09A78}" type="slidenum">
              <a:rPr lang="en-US" smtClean="0"/>
              <a:t>‹#›</a:t>
            </a:fld>
            <a:endParaRPr lang="en-US"/>
          </a:p>
        </p:txBody>
      </p:sp>
    </p:spTree>
    <p:extLst>
      <p:ext uri="{BB962C8B-B14F-4D97-AF65-F5344CB8AC3E}">
        <p14:creationId xmlns:p14="http://schemas.microsoft.com/office/powerpoint/2010/main" val="3767513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A4B54A-5E9A-44D9-83A0-963C40FB1BE9}" type="datetimeFigureOut">
              <a:rPr lang="en-US" smtClean="0"/>
              <a:t>10/7/18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54DB3B-B2C3-4BB8-9B08-7E52ADF09A78}" type="slidenum">
              <a:rPr lang="en-US" smtClean="0"/>
              <a:t>‹#›</a:t>
            </a:fld>
            <a:endParaRPr lang="en-US"/>
          </a:p>
        </p:txBody>
      </p:sp>
    </p:spTree>
    <p:extLst>
      <p:ext uri="{BB962C8B-B14F-4D97-AF65-F5344CB8AC3E}">
        <p14:creationId xmlns:p14="http://schemas.microsoft.com/office/powerpoint/2010/main" val="2901063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A4B54A-5E9A-44D9-83A0-963C40FB1BE9}" type="datetimeFigureOut">
              <a:rPr lang="en-US" smtClean="0"/>
              <a:t>10/7/18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54DB3B-B2C3-4BB8-9B08-7E52ADF09A78}" type="slidenum">
              <a:rPr lang="en-US" smtClean="0"/>
              <a:t>‹#›</a:t>
            </a:fld>
            <a:endParaRPr lang="en-US"/>
          </a:p>
        </p:txBody>
      </p:sp>
    </p:spTree>
    <p:extLst>
      <p:ext uri="{BB962C8B-B14F-4D97-AF65-F5344CB8AC3E}">
        <p14:creationId xmlns:p14="http://schemas.microsoft.com/office/powerpoint/2010/main" val="3540978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A4B54A-5E9A-44D9-83A0-963C40FB1BE9}" type="datetimeFigureOut">
              <a:rPr lang="en-US" smtClean="0"/>
              <a:t>10/7/18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54DB3B-B2C3-4BB8-9B08-7E52ADF09A78}" type="slidenum">
              <a:rPr lang="en-US" smtClean="0"/>
              <a:t>‹#›</a:t>
            </a:fld>
            <a:endParaRPr lang="en-US"/>
          </a:p>
        </p:txBody>
      </p:sp>
    </p:spTree>
    <p:extLst>
      <p:ext uri="{BB962C8B-B14F-4D97-AF65-F5344CB8AC3E}">
        <p14:creationId xmlns:p14="http://schemas.microsoft.com/office/powerpoint/2010/main" val="2844750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A4B54A-5E9A-44D9-83A0-963C40FB1BE9}" type="datetimeFigureOut">
              <a:rPr lang="en-US" smtClean="0"/>
              <a:t>10/7/18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54DB3B-B2C3-4BB8-9B08-7E52ADF09A78}" type="slidenum">
              <a:rPr lang="en-US" smtClean="0"/>
              <a:t>‹#›</a:t>
            </a:fld>
            <a:endParaRPr lang="en-US"/>
          </a:p>
        </p:txBody>
      </p:sp>
    </p:spTree>
    <p:extLst>
      <p:ext uri="{BB962C8B-B14F-4D97-AF65-F5344CB8AC3E}">
        <p14:creationId xmlns:p14="http://schemas.microsoft.com/office/powerpoint/2010/main" val="2863342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A4B54A-5E9A-44D9-83A0-963C40FB1BE9}" type="datetimeFigureOut">
              <a:rPr lang="en-US" smtClean="0"/>
              <a:t>10/7/18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54DB3B-B2C3-4BB8-9B08-7E52ADF09A78}" type="slidenum">
              <a:rPr lang="en-US" smtClean="0"/>
              <a:t>‹#›</a:t>
            </a:fld>
            <a:endParaRPr lang="en-US"/>
          </a:p>
        </p:txBody>
      </p:sp>
    </p:spTree>
    <p:extLst>
      <p:ext uri="{BB962C8B-B14F-4D97-AF65-F5344CB8AC3E}">
        <p14:creationId xmlns:p14="http://schemas.microsoft.com/office/powerpoint/2010/main" val="116688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A4B54A-5E9A-44D9-83A0-963C40FB1BE9}" type="datetimeFigureOut">
              <a:rPr lang="en-US" smtClean="0"/>
              <a:t>10/7/18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54DB3B-B2C3-4BB8-9B08-7E52ADF09A78}" type="slidenum">
              <a:rPr lang="en-US" smtClean="0"/>
              <a:t>‹#›</a:t>
            </a:fld>
            <a:endParaRPr lang="en-US"/>
          </a:p>
        </p:txBody>
      </p:sp>
    </p:spTree>
    <p:extLst>
      <p:ext uri="{BB962C8B-B14F-4D97-AF65-F5344CB8AC3E}">
        <p14:creationId xmlns:p14="http://schemas.microsoft.com/office/powerpoint/2010/main" val="193488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5" r:id="rId13"/>
    <p:sldLayoutId id="2147483666" r:id="rId14"/>
    <p:sldLayoutId id="214748366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slide" Target="slide9.xml"/><Relationship Id="rId3" Type="http://schemas.openxmlformats.org/officeDocument/2006/relationships/slideLayout" Target="../slideLayouts/slideLayout10.xml"/><Relationship Id="rId7" Type="http://schemas.openxmlformats.org/officeDocument/2006/relationships/image" Target="../media/image18.jpeg"/><Relationship Id="rId12" Type="http://schemas.openxmlformats.org/officeDocument/2006/relationships/image" Target="../media/image31.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6.emf"/><Relationship Id="rId11" Type="http://schemas.openxmlformats.org/officeDocument/2006/relationships/image" Target="../media/image30.png"/><Relationship Id="rId5" Type="http://schemas.openxmlformats.org/officeDocument/2006/relationships/oleObject" Target="../embeddings/oleObject1.bin"/><Relationship Id="rId10" Type="http://schemas.openxmlformats.org/officeDocument/2006/relationships/image" Target="../media/image29.jpeg"/><Relationship Id="rId4" Type="http://schemas.openxmlformats.org/officeDocument/2006/relationships/notesSlide" Target="../notesSlides/notesSlide7.xml"/><Relationship Id="rId9" Type="http://schemas.openxmlformats.org/officeDocument/2006/relationships/image" Target="../media/image28.jpeg"/><Relationship Id="rId14" Type="http://schemas.openxmlformats.org/officeDocument/2006/relationships/image" Target="../media/image300.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5.gif"/><Relationship Id="rId13" Type="http://schemas.openxmlformats.org/officeDocument/2006/relationships/image" Target="../media/image40.png"/><Relationship Id="rId18" Type="http://schemas.openxmlformats.org/officeDocument/2006/relationships/image" Target="../media/image45.tiff"/><Relationship Id="rId3" Type="http://schemas.openxmlformats.org/officeDocument/2006/relationships/slideLayout" Target="../slideLayouts/slideLayout10.xml"/><Relationship Id="rId21" Type="http://schemas.openxmlformats.org/officeDocument/2006/relationships/image" Target="../media/image48.tiff"/><Relationship Id="rId7" Type="http://schemas.openxmlformats.org/officeDocument/2006/relationships/image" Target="../media/image34.jpeg"/><Relationship Id="rId12" Type="http://schemas.openxmlformats.org/officeDocument/2006/relationships/image" Target="../media/image39.jpeg"/><Relationship Id="rId17" Type="http://schemas.openxmlformats.org/officeDocument/2006/relationships/image" Target="../media/image44.tiff"/><Relationship Id="rId2" Type="http://schemas.openxmlformats.org/officeDocument/2006/relationships/tags" Target="../tags/tag2.xml"/><Relationship Id="rId16" Type="http://schemas.openxmlformats.org/officeDocument/2006/relationships/image" Target="../media/image43.tiff"/><Relationship Id="rId20" Type="http://schemas.openxmlformats.org/officeDocument/2006/relationships/image" Target="../media/image47.tiff"/><Relationship Id="rId1" Type="http://schemas.openxmlformats.org/officeDocument/2006/relationships/vmlDrawing" Target="../drawings/vmlDrawing2.vml"/><Relationship Id="rId6" Type="http://schemas.openxmlformats.org/officeDocument/2006/relationships/image" Target="../media/image26.emf"/><Relationship Id="rId11" Type="http://schemas.openxmlformats.org/officeDocument/2006/relationships/image" Target="../media/image38.png"/><Relationship Id="rId5" Type="http://schemas.openxmlformats.org/officeDocument/2006/relationships/oleObject" Target="../embeddings/oleObject2.bin"/><Relationship Id="rId15" Type="http://schemas.openxmlformats.org/officeDocument/2006/relationships/image" Target="../media/image42.jpeg"/><Relationship Id="rId23" Type="http://schemas.openxmlformats.org/officeDocument/2006/relationships/image" Target="../media/image50.gif"/><Relationship Id="rId10" Type="http://schemas.openxmlformats.org/officeDocument/2006/relationships/image" Target="../media/image37.png"/><Relationship Id="rId19" Type="http://schemas.openxmlformats.org/officeDocument/2006/relationships/image" Target="../media/image46.tiff"/><Relationship Id="rId4" Type="http://schemas.openxmlformats.org/officeDocument/2006/relationships/notesSlide" Target="../notesSlides/notesSlide9.xml"/><Relationship Id="rId9" Type="http://schemas.openxmlformats.org/officeDocument/2006/relationships/image" Target="../media/image36.jpeg"/><Relationship Id="rId14" Type="http://schemas.openxmlformats.org/officeDocument/2006/relationships/image" Target="../media/image41.jpeg"/><Relationship Id="rId22" Type="http://schemas.openxmlformats.org/officeDocument/2006/relationships/image" Target="../media/image49.jpeg"/></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jpeg"/><Relationship Id="rId18" Type="http://schemas.openxmlformats.org/officeDocument/2006/relationships/image" Target="../media/image69.png"/><Relationship Id="rId3" Type="http://schemas.openxmlformats.org/officeDocument/2006/relationships/tags" Target="../tags/tag4.xml"/><Relationship Id="rId21" Type="http://schemas.openxmlformats.org/officeDocument/2006/relationships/image" Target="../media/image72.gif"/><Relationship Id="rId7" Type="http://schemas.openxmlformats.org/officeDocument/2006/relationships/image" Target="../media/image26.emf"/><Relationship Id="rId12" Type="http://schemas.openxmlformats.org/officeDocument/2006/relationships/image" Target="../media/image63.png"/><Relationship Id="rId17" Type="http://schemas.openxmlformats.org/officeDocument/2006/relationships/image" Target="../media/image68.jpeg"/><Relationship Id="rId2" Type="http://schemas.openxmlformats.org/officeDocument/2006/relationships/tags" Target="../tags/tag3.xml"/><Relationship Id="rId16" Type="http://schemas.openxmlformats.org/officeDocument/2006/relationships/image" Target="../media/image67.jpeg"/><Relationship Id="rId20" Type="http://schemas.openxmlformats.org/officeDocument/2006/relationships/image" Target="../media/image71.jpeg"/><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62.jpeg"/><Relationship Id="rId5" Type="http://schemas.openxmlformats.org/officeDocument/2006/relationships/notesSlide" Target="../notesSlides/notesSlide11.xml"/><Relationship Id="rId15" Type="http://schemas.openxmlformats.org/officeDocument/2006/relationships/image" Target="../media/image66.png"/><Relationship Id="rId23" Type="http://schemas.openxmlformats.org/officeDocument/2006/relationships/image" Target="../media/image74.png"/><Relationship Id="rId10" Type="http://schemas.openxmlformats.org/officeDocument/2006/relationships/image" Target="../media/image61.jpeg"/><Relationship Id="rId19" Type="http://schemas.openxmlformats.org/officeDocument/2006/relationships/image" Target="../media/image70.png"/><Relationship Id="rId4" Type="http://schemas.openxmlformats.org/officeDocument/2006/relationships/slideLayout" Target="../slideLayouts/slideLayout2.xml"/><Relationship Id="rId9" Type="http://schemas.openxmlformats.org/officeDocument/2006/relationships/image" Target="../media/image60.jpeg"/><Relationship Id="rId14" Type="http://schemas.openxmlformats.org/officeDocument/2006/relationships/image" Target="../media/image65.png"/><Relationship Id="rId22" Type="http://schemas.openxmlformats.org/officeDocument/2006/relationships/image" Target="../media/image73.jpeg"/></Relationships>
</file>

<file path=ppt/slides/_rels/slide16.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7.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2.jpg"/></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107E12-5B26-4411-AB61-EC5BB81933E4}"/>
              </a:ext>
            </a:extLst>
          </p:cNvPr>
          <p:cNvSpPr/>
          <p:nvPr/>
        </p:nvSpPr>
        <p:spPr>
          <a:xfrm>
            <a:off x="-27241"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36B37C9-0EFE-624D-94E3-F46D08ECC9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2" name="TextBox 21"/>
          <p:cNvSpPr txBox="1"/>
          <p:nvPr/>
        </p:nvSpPr>
        <p:spPr>
          <a:xfrm>
            <a:off x="1905000" y="3857052"/>
            <a:ext cx="8378950" cy="461665"/>
          </a:xfrm>
          <a:prstGeom prst="rect">
            <a:avLst/>
          </a:prstGeom>
          <a:noFill/>
        </p:spPr>
        <p:txBody>
          <a:bodyPr wrap="square" rtlCol="0">
            <a:spAutoFit/>
          </a:bodyPr>
          <a:lstStyle/>
          <a:p>
            <a:pPr algn="ctr"/>
            <a:r>
              <a:rPr lang="en-US" sz="2400" dirty="0">
                <a:solidFill>
                  <a:schemeClr val="bg1"/>
                </a:solidFill>
                <a:latin typeface="ITC Avant Garde Gothic Book" charset="0"/>
                <a:ea typeface="ITC Avant Garde Gothic Book" charset="0"/>
                <a:cs typeface="ITC Avant Garde Gothic Book" charset="0"/>
              </a:rPr>
              <a:t>Reverse Combustion</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3135" y="3008182"/>
            <a:ext cx="6451248" cy="771158"/>
          </a:xfrm>
          <a:prstGeom prst="rect">
            <a:avLst/>
          </a:prstGeom>
        </p:spPr>
      </p:pic>
    </p:spTree>
    <p:extLst>
      <p:ext uri="{BB962C8B-B14F-4D97-AF65-F5344CB8AC3E}">
        <p14:creationId xmlns:p14="http://schemas.microsoft.com/office/powerpoint/2010/main" val="1787487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28" name="think-cell Slide" r:id="rId5" imgW="420" imgH="420" progId="TCLayout.ActiveDocument.1">
                  <p:embed/>
                </p:oleObj>
              </mc:Choice>
              <mc:Fallback>
                <p:oleObj name="think-cell Slide" r:id="rId5" imgW="420" imgH="42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25" name="Picture 4" descr="http://fuelcellstore.com/image/cache/data/Products/Electrolyzers/G4800-500x50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1465" y="1944234"/>
            <a:ext cx="1795129" cy="17951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1789" y="1646827"/>
            <a:ext cx="1325103" cy="338554"/>
          </a:xfrm>
          <a:prstGeom prst="rect">
            <a:avLst/>
          </a:prstGeom>
          <a:noFill/>
        </p:spPr>
        <p:txBody>
          <a:bodyPr wrap="square" rtlCol="0">
            <a:spAutoFit/>
          </a:bodyPr>
          <a:lstStyle/>
          <a:p>
            <a:pPr algn="ctr"/>
            <a:r>
              <a:rPr lang="en-US" dirty="0">
                <a:latin typeface="Garamond" panose="02020404030301010803" pitchFamily="18" charset="0"/>
              </a:rPr>
              <a:t>100 - 500 W</a:t>
            </a:r>
          </a:p>
        </p:txBody>
      </p:sp>
      <p:sp>
        <p:nvSpPr>
          <p:cNvPr id="15" name="TextBox 14"/>
          <p:cNvSpPr txBox="1"/>
          <p:nvPr/>
        </p:nvSpPr>
        <p:spPr>
          <a:xfrm>
            <a:off x="5322573" y="1646827"/>
            <a:ext cx="1061406" cy="338554"/>
          </a:xfrm>
          <a:prstGeom prst="rect">
            <a:avLst/>
          </a:prstGeom>
          <a:noFill/>
        </p:spPr>
        <p:txBody>
          <a:bodyPr wrap="square" rtlCol="0">
            <a:spAutoFit/>
          </a:bodyPr>
          <a:lstStyle/>
          <a:p>
            <a:pPr algn="ctr"/>
            <a:r>
              <a:rPr lang="en-US" dirty="0">
                <a:latin typeface="Garamond" panose="02020404030301010803" pitchFamily="18" charset="0"/>
              </a:rPr>
              <a:t>2 - 10 kW</a:t>
            </a:r>
          </a:p>
        </p:txBody>
      </p:sp>
      <p:sp>
        <p:nvSpPr>
          <p:cNvPr id="17" name="TextBox 16"/>
          <p:cNvSpPr txBox="1"/>
          <p:nvPr/>
        </p:nvSpPr>
        <p:spPr>
          <a:xfrm>
            <a:off x="9861160" y="1646827"/>
            <a:ext cx="1332711" cy="338554"/>
          </a:xfrm>
          <a:prstGeom prst="rect">
            <a:avLst/>
          </a:prstGeom>
          <a:noFill/>
        </p:spPr>
        <p:txBody>
          <a:bodyPr wrap="square" rtlCol="0">
            <a:spAutoFit/>
          </a:bodyPr>
          <a:lstStyle/>
          <a:p>
            <a:pPr algn="ctr"/>
            <a:r>
              <a:rPr lang="en-US" dirty="0">
                <a:latin typeface="Garamond" panose="02020404030301010803" pitchFamily="18" charset="0"/>
              </a:rPr>
              <a:t>50 - 250 kW</a:t>
            </a:r>
          </a:p>
        </p:txBody>
      </p:sp>
      <p:pic>
        <p:nvPicPr>
          <p:cNvPr id="19" name="Picture 2" descr="http://aneer.net/wp-content/uploads/2015/03/Air-A201-Series.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656075" y="2121738"/>
            <a:ext cx="1190171" cy="1306286"/>
          </a:xfrm>
          <a:prstGeom prst="rect">
            <a:avLst/>
          </a:prstGeom>
          <a:noFill/>
          <a:extLst>
            <a:ext uri="{909E8E84-426E-40DD-AFC4-6F175D3DCCD1}">
              <a14:hiddenFill xmlns:a14="http://schemas.microsoft.com/office/drawing/2010/main">
                <a:solidFill>
                  <a:srgbClr val="FFFFFF"/>
                </a:solidFill>
              </a14:hiddenFill>
            </a:ext>
          </a:extLst>
        </p:spPr>
      </p:pic>
      <p:sp>
        <p:nvSpPr>
          <p:cNvPr id="21" name="Shape 661"/>
          <p:cNvSpPr/>
          <p:nvPr/>
        </p:nvSpPr>
        <p:spPr>
          <a:xfrm>
            <a:off x="736017" y="1486485"/>
            <a:ext cx="1001258" cy="26588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sz="1100" b="1" cap="all" spc="120">
                <a:latin typeface="Proxima Nova"/>
                <a:ea typeface="Proxima Nova"/>
                <a:cs typeface="Proxima Nova"/>
                <a:sym typeface="Proxima Nova"/>
              </a:defRPr>
            </a:lvl1pPr>
          </a:lstStyle>
          <a:p>
            <a:r>
              <a:rPr lang="en-US" dirty="0">
                <a:latin typeface="Proxima Nova Lt" panose="02000506030000020004" pitchFamily="50" charset="0"/>
              </a:rPr>
              <a:t>tabletop</a:t>
            </a:r>
            <a:endParaRPr dirty="0">
              <a:latin typeface="Proxima Nova Lt" panose="02000506030000020004" pitchFamily="50" charset="0"/>
            </a:endParaRPr>
          </a:p>
        </p:txBody>
      </p:sp>
      <p:sp>
        <p:nvSpPr>
          <p:cNvPr id="22" name="Shape 389"/>
          <p:cNvSpPr/>
          <p:nvPr/>
        </p:nvSpPr>
        <p:spPr>
          <a:xfrm>
            <a:off x="1055095" y="1074028"/>
            <a:ext cx="363102" cy="363102"/>
          </a:xfrm>
          <a:prstGeom prst="ellipse">
            <a:avLst/>
          </a:prstGeom>
          <a:solidFill>
            <a:srgbClr val="000000"/>
          </a:solidFill>
          <a:ln w="12700">
            <a:miter lim="400000"/>
          </a:ln>
          <a:extLst>
            <a:ext uri="{C572A759-6A51-4108-AA02-DFA0A04FC94B}">
              <ma14:wrappingTextBoxFlag xmlns="" xmlns:ma14="http://schemas.microsoft.com/office/mac/drawingml/2011/main" val="1"/>
            </a:ext>
          </a:extLst>
        </p:spPr>
        <p:txBody>
          <a:bodyPr lIns="45719" rIns="45719" anchor="ctr"/>
          <a:lstStyle>
            <a:lvl1pPr algn="ctr">
              <a:defRPr sz="1100" b="1" cap="all" spc="120">
                <a:solidFill>
                  <a:srgbClr val="FFFFFF"/>
                </a:solidFill>
                <a:latin typeface="Proxima Nova"/>
                <a:ea typeface="Proxima Nova"/>
                <a:cs typeface="Proxima Nova"/>
                <a:sym typeface="Proxima Nova"/>
              </a:defRPr>
            </a:lvl1pPr>
          </a:lstStyle>
          <a:p>
            <a:r>
              <a:t>1</a:t>
            </a:r>
          </a:p>
        </p:txBody>
      </p:sp>
      <p:sp>
        <p:nvSpPr>
          <p:cNvPr id="23" name="Shape 661"/>
          <p:cNvSpPr/>
          <p:nvPr/>
        </p:nvSpPr>
        <p:spPr>
          <a:xfrm>
            <a:off x="5302285" y="1486485"/>
            <a:ext cx="1001258" cy="26588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sz="1100" b="1" cap="all" spc="120">
                <a:latin typeface="Proxima Nova"/>
                <a:ea typeface="Proxima Nova"/>
                <a:cs typeface="Proxima Nova"/>
                <a:sym typeface="Proxima Nova"/>
              </a:defRPr>
            </a:lvl1pPr>
          </a:lstStyle>
          <a:p>
            <a:r>
              <a:rPr lang="en-US" dirty="0">
                <a:latin typeface="Proxima Nova Lt" panose="02000506030000020004" pitchFamily="50" charset="0"/>
              </a:rPr>
              <a:t>lab</a:t>
            </a:r>
            <a:endParaRPr dirty="0">
              <a:latin typeface="Proxima Nova Lt" panose="02000506030000020004" pitchFamily="50" charset="0"/>
            </a:endParaRPr>
          </a:p>
        </p:txBody>
      </p:sp>
      <p:sp>
        <p:nvSpPr>
          <p:cNvPr id="26" name="Shape 661"/>
          <p:cNvSpPr/>
          <p:nvPr/>
        </p:nvSpPr>
        <p:spPr>
          <a:xfrm>
            <a:off x="9847854" y="1467981"/>
            <a:ext cx="1403554" cy="261610"/>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sz="1100" b="1" cap="all" spc="120">
                <a:latin typeface="Proxima Nova"/>
                <a:ea typeface="Proxima Nova"/>
                <a:cs typeface="Proxima Nova"/>
                <a:sym typeface="Proxima Nova"/>
              </a:defRPr>
            </a:lvl1pPr>
          </a:lstStyle>
          <a:p>
            <a:r>
              <a:rPr lang="en-US" dirty="0">
                <a:latin typeface="Proxima Nova Lt" panose="02000506030000020004" pitchFamily="50" charset="0"/>
              </a:rPr>
              <a:t>commercial</a:t>
            </a:r>
            <a:endParaRPr dirty="0">
              <a:latin typeface="Proxima Nova Lt" panose="02000506030000020004" pitchFamily="50" charset="0"/>
            </a:endParaRPr>
          </a:p>
        </p:txBody>
      </p:sp>
      <p:pic>
        <p:nvPicPr>
          <p:cNvPr id="28" name="Picture 12" descr="http://www.azom.com/images/equipments/EquipmentImage_286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95791" y="2078809"/>
            <a:ext cx="2671069" cy="154922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http://www.industry.siemens.com/topics/global/en/pem-electrolyzer/silyzer/PublishingImages/stack-portlet.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70649" y="3793285"/>
            <a:ext cx="2792703" cy="1972099"/>
          </a:xfrm>
          <a:prstGeom prst="rect">
            <a:avLst/>
          </a:prstGeom>
          <a:noFill/>
          <a:extLst>
            <a:ext uri="{909E8E84-426E-40DD-AFC4-6F175D3DCCD1}">
              <a14:hiddenFill xmlns:a14="http://schemas.microsoft.com/office/drawing/2010/main">
                <a:solidFill>
                  <a:srgbClr val="FFFFFF"/>
                </a:solidFill>
              </a14:hiddenFill>
            </a:ext>
          </a:extLst>
        </p:spPr>
      </p:pic>
      <p:sp>
        <p:nvSpPr>
          <p:cNvPr id="33" name="Shape 661"/>
          <p:cNvSpPr/>
          <p:nvPr/>
        </p:nvSpPr>
        <p:spPr>
          <a:xfrm>
            <a:off x="7286601" y="3444980"/>
            <a:ext cx="1403554" cy="261610"/>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sz="1100" b="1" cap="all" spc="120">
                <a:latin typeface="Proxima Nova"/>
                <a:ea typeface="Proxima Nova"/>
                <a:cs typeface="Proxima Nova"/>
                <a:sym typeface="Proxima Nova"/>
              </a:defRPr>
            </a:lvl1pPr>
          </a:lstStyle>
          <a:p>
            <a:r>
              <a:rPr lang="en-US" dirty="0">
                <a:latin typeface="Proxima Nova Lt" panose="02000506030000020004" pitchFamily="50" charset="0"/>
              </a:rPr>
              <a:t>Plant</a:t>
            </a:r>
            <a:endParaRPr dirty="0">
              <a:latin typeface="Proxima Nova Lt" panose="02000506030000020004" pitchFamily="50" charset="0"/>
            </a:endParaRPr>
          </a:p>
        </p:txBody>
      </p:sp>
      <p:sp>
        <p:nvSpPr>
          <p:cNvPr id="29" name="Shape 661"/>
          <p:cNvSpPr/>
          <p:nvPr/>
        </p:nvSpPr>
        <p:spPr>
          <a:xfrm>
            <a:off x="2865223" y="3444980"/>
            <a:ext cx="1403554" cy="261610"/>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sz="1100" b="1" cap="all" spc="120">
                <a:latin typeface="Proxima Nova"/>
                <a:ea typeface="Proxima Nova"/>
                <a:cs typeface="Proxima Nova"/>
                <a:sym typeface="Proxima Nova"/>
              </a:defRPr>
            </a:lvl1pPr>
          </a:lstStyle>
          <a:p>
            <a:r>
              <a:rPr lang="en-US" dirty="0">
                <a:latin typeface="Proxima Nova Lt" panose="02000506030000020004" pitchFamily="50" charset="0"/>
              </a:rPr>
              <a:t>Industrial</a:t>
            </a:r>
            <a:endParaRPr dirty="0">
              <a:latin typeface="Proxima Nova Lt" panose="02000506030000020004" pitchFamily="50" charset="0"/>
            </a:endParaRPr>
          </a:p>
        </p:txBody>
      </p:sp>
      <p:pic>
        <p:nvPicPr>
          <p:cNvPr id="35" name="Picture 34"/>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7076068" y="4104330"/>
            <a:ext cx="2067820" cy="1747922"/>
          </a:xfrm>
          <a:prstGeom prst="rect">
            <a:avLst/>
          </a:prstGeom>
          <a:effectLst>
            <a:softEdge rad="127000"/>
          </a:effectLst>
        </p:spPr>
      </p:pic>
      <p:sp>
        <p:nvSpPr>
          <p:cNvPr id="36" name="TextBox 35"/>
          <p:cNvSpPr txBox="1"/>
          <p:nvPr/>
        </p:nvSpPr>
        <p:spPr>
          <a:xfrm>
            <a:off x="7402827" y="3635150"/>
            <a:ext cx="1171101" cy="338554"/>
          </a:xfrm>
          <a:prstGeom prst="rect">
            <a:avLst/>
          </a:prstGeom>
          <a:noFill/>
        </p:spPr>
        <p:txBody>
          <a:bodyPr wrap="square" rtlCol="0">
            <a:spAutoFit/>
          </a:bodyPr>
          <a:lstStyle/>
          <a:p>
            <a:r>
              <a:rPr lang="en-US" dirty="0">
                <a:latin typeface="Garamond" panose="02020404030301010803" pitchFamily="18" charset="0"/>
              </a:rPr>
              <a:t>5-100 MW</a:t>
            </a:r>
          </a:p>
        </p:txBody>
      </p:sp>
      <p:sp>
        <p:nvSpPr>
          <p:cNvPr id="38" name="Shape 389"/>
          <p:cNvSpPr/>
          <p:nvPr/>
        </p:nvSpPr>
        <p:spPr>
          <a:xfrm>
            <a:off x="5621363" y="1074028"/>
            <a:ext cx="363102" cy="363102"/>
          </a:xfrm>
          <a:prstGeom prst="ellipse">
            <a:avLst/>
          </a:prstGeom>
          <a:solidFill>
            <a:schemeClr val="accent5">
              <a:lumMod val="75000"/>
            </a:schemeClr>
          </a:solidFill>
          <a:ln w="12700">
            <a:miter lim="400000"/>
          </a:ln>
          <a:extLst>
            <a:ext uri="{C572A759-6A51-4108-AA02-DFA0A04FC94B}">
              <ma14:wrappingTextBoxFlag xmlns:ma14="http://schemas.microsoft.com/office/mac/drawingml/2011/main" xmlns="" val="1"/>
            </a:ext>
          </a:extLst>
        </p:spPr>
        <p:txBody>
          <a:bodyPr lIns="45719" rIns="45719" anchor="ctr"/>
          <a:lstStyle>
            <a:lvl1pPr algn="ctr">
              <a:defRPr sz="1100" b="1" cap="all" spc="120">
                <a:solidFill>
                  <a:srgbClr val="FFFFFF"/>
                </a:solidFill>
                <a:latin typeface="Proxima Nova"/>
                <a:ea typeface="Proxima Nova"/>
                <a:cs typeface="Proxima Nova"/>
                <a:sym typeface="Proxima Nova"/>
              </a:defRPr>
            </a:lvl1pPr>
          </a:lstStyle>
          <a:p>
            <a:r>
              <a:rPr lang="en-US" dirty="0"/>
              <a:t>2</a:t>
            </a:r>
            <a:endParaRPr dirty="0"/>
          </a:p>
        </p:txBody>
      </p:sp>
      <p:sp>
        <p:nvSpPr>
          <p:cNvPr id="39" name="Shape 389"/>
          <p:cNvSpPr/>
          <p:nvPr/>
        </p:nvSpPr>
        <p:spPr>
          <a:xfrm>
            <a:off x="10349774" y="1074028"/>
            <a:ext cx="363102" cy="363102"/>
          </a:xfrm>
          <a:prstGeom prst="ellipse">
            <a:avLst/>
          </a:prstGeom>
          <a:solidFill>
            <a:schemeClr val="accent5">
              <a:lumMod val="60000"/>
              <a:lumOff val="40000"/>
            </a:schemeClr>
          </a:solidFill>
          <a:ln w="12700">
            <a:miter lim="400000"/>
          </a:ln>
          <a:extLst>
            <a:ext uri="{C572A759-6A51-4108-AA02-DFA0A04FC94B}">
              <ma14:wrappingTextBoxFlag xmlns:ma14="http://schemas.microsoft.com/office/mac/drawingml/2011/main" xmlns="" val="1"/>
            </a:ext>
          </a:extLst>
        </p:spPr>
        <p:txBody>
          <a:bodyPr lIns="45719" rIns="45719" anchor="ctr"/>
          <a:lstStyle>
            <a:lvl1pPr algn="ctr">
              <a:defRPr sz="1100" b="1" cap="all" spc="120">
                <a:solidFill>
                  <a:srgbClr val="FFFFFF"/>
                </a:solidFill>
                <a:latin typeface="Proxima Nova"/>
                <a:ea typeface="Proxima Nova"/>
                <a:cs typeface="Proxima Nova"/>
                <a:sym typeface="Proxima Nova"/>
              </a:defRPr>
            </a:lvl1pPr>
          </a:lstStyle>
          <a:p>
            <a:r>
              <a:rPr lang="en-US" dirty="0"/>
              <a:t>3</a:t>
            </a:r>
            <a:endParaRPr dirty="0"/>
          </a:p>
        </p:txBody>
      </p:sp>
      <p:sp>
        <p:nvSpPr>
          <p:cNvPr id="40" name="Shape 389"/>
          <p:cNvSpPr/>
          <p:nvPr/>
        </p:nvSpPr>
        <p:spPr>
          <a:xfrm>
            <a:off x="3385449" y="3075106"/>
            <a:ext cx="363102" cy="363102"/>
          </a:xfrm>
          <a:prstGeom prst="ellipse">
            <a:avLst/>
          </a:prstGeom>
          <a:solidFill>
            <a:schemeClr val="accent4"/>
          </a:solidFill>
          <a:ln w="12700">
            <a:miter lim="400000"/>
          </a:ln>
          <a:extLst>
            <a:ext uri="{C572A759-6A51-4108-AA02-DFA0A04FC94B}">
              <ma14:wrappingTextBoxFlag xmlns:ma14="http://schemas.microsoft.com/office/mac/drawingml/2011/main" xmlns="" val="1"/>
            </a:ext>
          </a:extLst>
        </p:spPr>
        <p:txBody>
          <a:bodyPr lIns="45719" rIns="45719" anchor="ctr"/>
          <a:lstStyle>
            <a:lvl1pPr algn="ctr">
              <a:defRPr sz="1100" b="1" cap="all" spc="120">
                <a:solidFill>
                  <a:srgbClr val="FFFFFF"/>
                </a:solidFill>
                <a:latin typeface="Proxima Nova"/>
                <a:ea typeface="Proxima Nova"/>
                <a:cs typeface="Proxima Nova"/>
                <a:sym typeface="Proxima Nova"/>
              </a:defRPr>
            </a:lvl1pPr>
          </a:lstStyle>
          <a:p>
            <a:r>
              <a:rPr lang="en-US" dirty="0"/>
              <a:t>4</a:t>
            </a:r>
            <a:endParaRPr dirty="0"/>
          </a:p>
        </p:txBody>
      </p:sp>
      <p:sp>
        <p:nvSpPr>
          <p:cNvPr id="41" name="Shape 389"/>
          <p:cNvSpPr/>
          <p:nvPr/>
        </p:nvSpPr>
        <p:spPr>
          <a:xfrm>
            <a:off x="7806827" y="3075106"/>
            <a:ext cx="363102" cy="363102"/>
          </a:xfrm>
          <a:prstGeom prst="ellipse">
            <a:avLst/>
          </a:prstGeom>
          <a:solidFill>
            <a:schemeClr val="accent2"/>
          </a:solidFill>
          <a:ln w="12700">
            <a:miter lim="400000"/>
          </a:ln>
          <a:extLst>
            <a:ext uri="{C572A759-6A51-4108-AA02-DFA0A04FC94B}">
              <ma14:wrappingTextBoxFlag xmlns:ma14="http://schemas.microsoft.com/office/mac/drawingml/2011/main" xmlns="" val="1"/>
            </a:ext>
          </a:extLst>
        </p:spPr>
        <p:txBody>
          <a:bodyPr lIns="45719" rIns="45719" anchor="ctr"/>
          <a:lstStyle>
            <a:lvl1pPr algn="ctr">
              <a:defRPr sz="1100" b="1" cap="all" spc="120">
                <a:solidFill>
                  <a:srgbClr val="FFFFFF"/>
                </a:solidFill>
                <a:latin typeface="Proxima Nova"/>
                <a:ea typeface="Proxima Nova"/>
                <a:cs typeface="Proxima Nova"/>
                <a:sym typeface="Proxima Nova"/>
              </a:defRPr>
            </a:lvl1pPr>
          </a:lstStyle>
          <a:p>
            <a:r>
              <a:rPr lang="en-US" dirty="0"/>
              <a:t>5</a:t>
            </a:r>
            <a:endParaRPr dirty="0"/>
          </a:p>
        </p:txBody>
      </p:sp>
      <p:cxnSp>
        <p:nvCxnSpPr>
          <p:cNvPr id="42" name="Straight Connector 41"/>
          <p:cNvCxnSpPr/>
          <p:nvPr/>
        </p:nvCxnSpPr>
        <p:spPr>
          <a:xfrm>
            <a:off x="2373880" y="3973704"/>
            <a:ext cx="2260512" cy="0"/>
          </a:xfrm>
          <a:prstGeom prst="line">
            <a:avLst/>
          </a:prstGeom>
          <a:noFill/>
          <a:ln w="12700" cap="flat">
            <a:solidFill>
              <a:schemeClr val="accent4">
                <a:lumMod val="60000"/>
                <a:lumOff val="40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43" name="Straight Connector 42"/>
          <p:cNvCxnSpPr/>
          <p:nvPr/>
        </p:nvCxnSpPr>
        <p:spPr>
          <a:xfrm>
            <a:off x="7124208" y="3973704"/>
            <a:ext cx="1665475" cy="0"/>
          </a:xfrm>
          <a:prstGeom prst="line">
            <a:avLst/>
          </a:prstGeom>
          <a:noFill/>
          <a:ln w="12700" cap="flat">
            <a:solidFill>
              <a:schemeClr val="accent2"/>
            </a:solidFill>
            <a:prstDash val="solid"/>
            <a:miter lim="800000"/>
          </a:ln>
          <a:effectLst/>
          <a:sp3d/>
        </p:spPr>
        <p:style>
          <a:lnRef idx="0">
            <a:scrgbClr r="0" g="0" b="0"/>
          </a:lnRef>
          <a:fillRef idx="0">
            <a:scrgbClr r="0" g="0" b="0"/>
          </a:fillRef>
          <a:effectRef idx="0">
            <a:scrgbClr r="0" g="0" b="0"/>
          </a:effectRef>
          <a:fontRef idx="none"/>
        </p:style>
      </p:cxnSp>
      <p:cxnSp>
        <p:nvCxnSpPr>
          <p:cNvPr id="44" name="Straight Connector 43"/>
          <p:cNvCxnSpPr/>
          <p:nvPr/>
        </p:nvCxnSpPr>
        <p:spPr>
          <a:xfrm>
            <a:off x="9248673" y="1990394"/>
            <a:ext cx="2588669" cy="0"/>
          </a:xfrm>
          <a:prstGeom prst="line">
            <a:avLst/>
          </a:prstGeom>
          <a:noFill/>
          <a:ln w="12700" cap="flat">
            <a:solidFill>
              <a:schemeClr val="accent5">
                <a:lumMod val="60000"/>
                <a:lumOff val="40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45" name="Straight Connector 44"/>
          <p:cNvCxnSpPr/>
          <p:nvPr/>
        </p:nvCxnSpPr>
        <p:spPr>
          <a:xfrm>
            <a:off x="5139926" y="1940542"/>
            <a:ext cx="1320713" cy="0"/>
          </a:xfrm>
          <a:prstGeom prst="line">
            <a:avLst/>
          </a:prstGeom>
          <a:noFill/>
          <a:ln w="12700" cap="flat">
            <a:solidFill>
              <a:schemeClr val="accent5"/>
            </a:solidFill>
            <a:prstDash val="solid"/>
            <a:miter lim="800000"/>
          </a:ln>
          <a:effectLst/>
          <a:sp3d/>
        </p:spPr>
        <p:style>
          <a:lnRef idx="0">
            <a:scrgbClr r="0" g="0" b="0"/>
          </a:lnRef>
          <a:fillRef idx="0">
            <a:scrgbClr r="0" g="0" b="0"/>
          </a:fillRef>
          <a:effectRef idx="0">
            <a:scrgbClr r="0" g="0" b="0"/>
          </a:effectRef>
          <a:fontRef idx="none"/>
        </p:style>
      </p:cxnSp>
      <p:cxnSp>
        <p:nvCxnSpPr>
          <p:cNvPr id="48" name="Straight Connector 47"/>
          <p:cNvCxnSpPr/>
          <p:nvPr/>
        </p:nvCxnSpPr>
        <p:spPr>
          <a:xfrm>
            <a:off x="641561" y="1940542"/>
            <a:ext cx="1232750" cy="0"/>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18" name="TextBox 17"/>
          <p:cNvSpPr txBox="1"/>
          <p:nvPr/>
        </p:nvSpPr>
        <p:spPr>
          <a:xfrm>
            <a:off x="3089287" y="3635150"/>
            <a:ext cx="1069260" cy="338554"/>
          </a:xfrm>
          <a:prstGeom prst="rect">
            <a:avLst/>
          </a:prstGeom>
          <a:noFill/>
        </p:spPr>
        <p:txBody>
          <a:bodyPr wrap="square" rtlCol="0">
            <a:spAutoFit/>
          </a:bodyPr>
          <a:lstStyle/>
          <a:p>
            <a:r>
              <a:rPr lang="en-US" dirty="0">
                <a:latin typeface="Garamond" panose="02020404030301010803" pitchFamily="18" charset="0"/>
              </a:rPr>
              <a:t>1-2 MW</a:t>
            </a: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77033FDA-BCC4-4473-884E-3F8B82470A87}"/>
                  </a:ext>
                </a:extLst>
              </p:cNvPr>
              <p:cNvGraphicFramePr>
                <a:graphicFrameLocks noChangeAspect="1"/>
              </p:cNvGraphicFramePr>
              <p:nvPr>
                <p:extLst>
                  <p:ext uri="{D42A27DB-BD31-4B8C-83A1-F6EECF244321}">
                    <p14:modId xmlns:p14="http://schemas.microsoft.com/office/powerpoint/2010/main" val="1567387591"/>
                  </p:ext>
                </p:extLst>
              </p:nvPr>
            </p:nvGraphicFramePr>
            <p:xfrm>
              <a:off x="-4470400" y="1090083"/>
              <a:ext cx="3048000" cy="1714500"/>
            </p:xfrm>
            <a:graphic>
              <a:graphicData uri="http://schemas.microsoft.com/office/powerpoint/2016/slidezoom">
                <pslz:sldZm>
                  <pslz:sldZmObj sldId="292" cId="4273695304">
                    <pslz:zmPr id="{F3BBE1B9-CA52-4268-BDA6-B082428BC0DE}" returnToParent="0" transitionDur="1000">
                      <p166:blipFill xmlns:p166="http://schemas.microsoft.com/office/powerpoint/2016/6/main">
                        <a:blip r:embed="rId12"/>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Slide Zoom 4">
                <a:hlinkClick r:id="rId13" action="ppaction://hlinksldjump"/>
                <a:extLst>
                  <a:ext uri="{FF2B5EF4-FFF2-40B4-BE49-F238E27FC236}">
                    <a16:creationId xmlns:a16="http://schemas.microsoft.com/office/drawing/2014/main" id="{77033FDA-BCC4-4473-884E-3F8B82470A87}"/>
                  </a:ext>
                </a:extLst>
              </p:cNvPr>
              <p:cNvPicPr>
                <a:picLocks noGrp="1" noRot="1" noChangeAspect="1" noMove="1" noResize="1" noEditPoints="1" noAdjustHandles="1" noChangeArrowheads="1" noChangeShapeType="1"/>
              </p:cNvPicPr>
              <p:nvPr/>
            </p:nvPicPr>
            <p:blipFill>
              <a:blip r:embed="rId14"/>
              <a:stretch>
                <a:fillRect/>
              </a:stretch>
            </p:blipFill>
            <p:spPr>
              <a:xfrm>
                <a:off x="-4470400" y="1090083"/>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434259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tre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219" y="-575733"/>
            <a:ext cx="13938284" cy="45952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Shape 487"/>
          <p:cNvSpPr/>
          <p:nvPr/>
        </p:nvSpPr>
        <p:spPr>
          <a:xfrm>
            <a:off x="7461813" y="6350598"/>
            <a:ext cx="6504008" cy="39164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a:lnSpc>
                <a:spcPct val="90000"/>
              </a:lnSpc>
              <a:spcBef>
                <a:spcPts val="751"/>
              </a:spcBef>
              <a:defRPr sz="3200" spc="32">
                <a:solidFill>
                  <a:srgbClr val="44546A"/>
                </a:solidFill>
              </a:defRPr>
            </a:pPr>
            <a:r>
              <a:rPr lang="en-US" sz="2800" spc="24" dirty="0">
                <a:solidFill>
                  <a:schemeClr val="bg1">
                    <a:lumMod val="50000"/>
                  </a:schemeClr>
                </a:solidFill>
                <a:latin typeface="Garamond" panose="02020404030301010803" pitchFamily="18" charset="0"/>
              </a:rPr>
              <a:t>700 trees...in our </a:t>
            </a:r>
            <a:r>
              <a:rPr lang="en-US" sz="2800" i="1" spc="24" dirty="0">
                <a:solidFill>
                  <a:schemeClr val="bg1">
                    <a:lumMod val="50000"/>
                  </a:schemeClr>
                </a:solidFill>
                <a:latin typeface="Garamond" panose="02020404030301010803" pitchFamily="18" charset="0"/>
              </a:rPr>
              <a:t>first</a:t>
            </a:r>
            <a:r>
              <a:rPr lang="en-US" sz="2800" spc="24" dirty="0">
                <a:solidFill>
                  <a:schemeClr val="bg1">
                    <a:lumMod val="50000"/>
                  </a:schemeClr>
                </a:solidFill>
                <a:latin typeface="Garamond" panose="02020404030301010803" pitchFamily="18" charset="0"/>
              </a:rPr>
              <a:t> product</a:t>
            </a:r>
            <a:endParaRPr sz="2800" spc="24" dirty="0">
              <a:solidFill>
                <a:schemeClr val="bg1">
                  <a:lumMod val="50000"/>
                </a:schemeClr>
              </a:solidFill>
              <a:latin typeface="Garamond" panose="02020404030301010803" pitchFamily="18" charset="0"/>
            </a:endParaRPr>
          </a:p>
        </p:txBody>
      </p:sp>
      <p:sp>
        <p:nvSpPr>
          <p:cNvPr id="2" name="Rectangle 1"/>
          <p:cNvSpPr/>
          <p:nvPr/>
        </p:nvSpPr>
        <p:spPr>
          <a:xfrm>
            <a:off x="10926911" y="3762101"/>
            <a:ext cx="1265090" cy="230832"/>
          </a:xfrm>
          <a:prstGeom prst="rect">
            <a:avLst/>
          </a:prstGeom>
        </p:spPr>
        <p:txBody>
          <a:bodyPr wrap="none">
            <a:spAutoFit/>
          </a:bodyPr>
          <a:lstStyle/>
          <a:p>
            <a:r>
              <a:rPr lang="en-US" sz="900" dirty="0">
                <a:solidFill>
                  <a:schemeClr val="bg1"/>
                </a:solidFill>
              </a:rPr>
              <a:t>http://tree-nation.org/</a:t>
            </a:r>
          </a:p>
        </p:txBody>
      </p:sp>
      <p:cxnSp>
        <p:nvCxnSpPr>
          <p:cNvPr id="5" name="Straight Connector 4"/>
          <p:cNvCxnSpPr/>
          <p:nvPr/>
        </p:nvCxnSpPr>
        <p:spPr>
          <a:xfrm>
            <a:off x="0" y="4019545"/>
            <a:ext cx="5273336" cy="87205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6720397" y="4019545"/>
            <a:ext cx="5471604" cy="87205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2" descr="http://www.hydrogenics.com/images/default-source/default-album/cell-stack.png?sfvrsn=2">
            <a:extLst>
              <a:ext uri="{FF2B5EF4-FFF2-40B4-BE49-F238E27FC236}">
                <a16:creationId xmlns:a16="http://schemas.microsoft.com/office/drawing/2014/main" id="{6AC2BBB2-163F-46FB-BCEC-F8FDFC5DBEC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73336" y="4891596"/>
            <a:ext cx="1680120" cy="1324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29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08" name="think-cell Slide" r:id="rId5" imgW="420" imgH="420" progId="TCLayout.ActiveDocument.1">
                  <p:embed/>
                </p:oleObj>
              </mc:Choice>
              <mc:Fallback>
                <p:oleObj name="think-cell Slide" r:id="rId5" imgW="420" imgH="42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042" name="image90.jpg" descr="http://royaldutchshellplc.com/wp-content/uploads/2014/06/Screen-Shot-2014-06-10-at-15.13.03.jpg"/>
          <p:cNvPicPr>
            <a:picLocks noChangeAspect="1"/>
          </p:cNvPicPr>
          <p:nvPr/>
        </p:nvPicPr>
        <p:blipFill>
          <a:blip r:embed="rId7">
            <a:extLst/>
          </a:blip>
          <a:stretch>
            <a:fillRect/>
          </a:stretch>
        </p:blipFill>
        <p:spPr>
          <a:xfrm>
            <a:off x="3312824" y="4452242"/>
            <a:ext cx="2365287" cy="456935"/>
          </a:xfrm>
          <a:prstGeom prst="rect">
            <a:avLst/>
          </a:prstGeom>
          <a:ln w="12700" cap="flat">
            <a:noFill/>
            <a:miter lim="400000"/>
          </a:ln>
          <a:effectLst/>
        </p:spPr>
      </p:pic>
      <p:sp>
        <p:nvSpPr>
          <p:cNvPr id="27" name="Shape 607"/>
          <p:cNvSpPr/>
          <p:nvPr/>
        </p:nvSpPr>
        <p:spPr>
          <a:xfrm>
            <a:off x="481446" y="2961730"/>
            <a:ext cx="1961708" cy="593559"/>
          </a:xfrm>
          <a:prstGeom prst="rect">
            <a:avLst/>
          </a:prstGeom>
          <a:solidFill>
            <a:srgbClr val="000000"/>
          </a:solidFill>
          <a:ln w="12700">
            <a:miter lim="400000"/>
          </a:ln>
        </p:spPr>
        <p:txBody>
          <a:bodyPr lIns="45719" rIns="45719" anchor="ctr"/>
          <a:lstStyle/>
          <a:p>
            <a:pPr>
              <a:defRPr sz="1800">
                <a:latin typeface="+mn-lt"/>
                <a:ea typeface="+mn-ea"/>
                <a:cs typeface="+mn-cs"/>
                <a:sym typeface="Calibri"/>
              </a:defRPr>
            </a:pPr>
            <a:endParaRPr sz="1800" dirty="0">
              <a:latin typeface="Proxima Nova Lt" panose="02000506030000020004" pitchFamily="50" charset="0"/>
              <a:ea typeface="+mn-ea"/>
              <a:cs typeface="Calibri"/>
              <a:sym typeface="Calibri"/>
            </a:endParaRPr>
          </a:p>
        </p:txBody>
      </p:sp>
      <p:pic>
        <p:nvPicPr>
          <p:cNvPr id="1047" name="image106.gif" descr="http://www.brandsoftheworld.com/sites/default/files/styles/logo-thumbnail/public/0022/4866/brand.gif?itok=8os1YWTl"/>
          <p:cNvPicPr>
            <a:picLocks noChangeAspect="1"/>
          </p:cNvPicPr>
          <p:nvPr/>
        </p:nvPicPr>
        <p:blipFill>
          <a:blip r:embed="rId8" cstate="screen">
            <a:extLst>
              <a:ext uri="{28A0092B-C50C-407E-A947-70E740481C1C}">
                <a14:useLocalDpi xmlns:a14="http://schemas.microsoft.com/office/drawing/2010/main"/>
              </a:ext>
            </a:extLst>
          </a:blip>
          <a:srcRect t="35980" b="35980"/>
          <a:stretch>
            <a:fillRect/>
          </a:stretch>
        </p:blipFill>
        <p:spPr>
          <a:xfrm>
            <a:off x="2668528" y="2968996"/>
            <a:ext cx="2065003" cy="579027"/>
          </a:xfrm>
          <a:prstGeom prst="rect">
            <a:avLst/>
          </a:prstGeom>
          <a:ln w="12700" cap="flat">
            <a:noFill/>
            <a:miter lim="400000"/>
          </a:ln>
          <a:effectLst/>
        </p:spPr>
      </p:pic>
      <p:pic>
        <p:nvPicPr>
          <p:cNvPr id="13314" name="Picture 2" descr="http://www.nsf.gov/images/logos/nsf4.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876614" y="2840250"/>
            <a:ext cx="836517" cy="836518"/>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upload.wikimedia.org/wikipedia/commons/thumb/e/e5/NASA_logo.svg/200px-NASA_logo.svg.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826178" y="2904957"/>
            <a:ext cx="851933" cy="707105"/>
          </a:xfrm>
          <a:prstGeom prst="rect">
            <a:avLst/>
          </a:prstGeom>
          <a:noFill/>
          <a:extLst>
            <a:ext uri="{909E8E84-426E-40DD-AFC4-6F175D3DCCD1}">
              <a14:hiddenFill xmlns:a14="http://schemas.microsoft.com/office/drawing/2010/main">
                <a:solidFill>
                  <a:srgbClr val="FFFFFF"/>
                </a:solidFill>
              </a14:hiddenFill>
            </a:ext>
          </a:extLst>
        </p:spPr>
      </p:pic>
      <p:sp>
        <p:nvSpPr>
          <p:cNvPr id="26" name="Shape 1034"/>
          <p:cNvSpPr/>
          <p:nvPr/>
        </p:nvSpPr>
        <p:spPr>
          <a:xfrm>
            <a:off x="545165" y="3043065"/>
            <a:ext cx="1793479" cy="4308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1100" b="1" cap="all" spc="120">
                <a:latin typeface="Proxima Nova"/>
                <a:ea typeface="Proxima Nova"/>
                <a:cs typeface="Proxima Nova"/>
                <a:sym typeface="Proxima Nova"/>
              </a:defRPr>
            </a:lvl1pPr>
          </a:lstStyle>
          <a:p>
            <a:r>
              <a:rPr lang="en-US" dirty="0">
                <a:solidFill>
                  <a:srgbClr val="FFFFFF"/>
                </a:solidFill>
                <a:latin typeface="Proxima Nova Lt" panose="02000506030000020004" pitchFamily="50" charset="0"/>
              </a:rPr>
              <a:t>Federal and state grants</a:t>
            </a:r>
          </a:p>
        </p:txBody>
      </p:sp>
      <p:sp>
        <p:nvSpPr>
          <p:cNvPr id="29" name="Shape 607"/>
          <p:cNvSpPr/>
          <p:nvPr/>
        </p:nvSpPr>
        <p:spPr>
          <a:xfrm>
            <a:off x="481446" y="4349748"/>
            <a:ext cx="1961708" cy="593559"/>
          </a:xfrm>
          <a:prstGeom prst="rect">
            <a:avLst/>
          </a:prstGeom>
          <a:solidFill>
            <a:srgbClr val="000000"/>
          </a:solidFill>
          <a:ln w="12700">
            <a:miter lim="400000"/>
          </a:ln>
        </p:spPr>
        <p:txBody>
          <a:bodyPr lIns="45719" rIns="45719" anchor="ctr"/>
          <a:lstStyle/>
          <a:p>
            <a:pPr>
              <a:defRPr sz="1800">
                <a:latin typeface="+mn-lt"/>
                <a:ea typeface="+mn-ea"/>
                <a:cs typeface="+mn-cs"/>
                <a:sym typeface="Calibri"/>
              </a:defRPr>
            </a:pPr>
            <a:endParaRPr sz="1800" dirty="0">
              <a:latin typeface="Proxima Nova Lt" panose="02000506030000020004" pitchFamily="50" charset="0"/>
              <a:ea typeface="+mn-ea"/>
              <a:cs typeface="Calibri"/>
              <a:sym typeface="Calibri"/>
            </a:endParaRPr>
          </a:p>
        </p:txBody>
      </p:sp>
      <p:sp>
        <p:nvSpPr>
          <p:cNvPr id="30" name="Shape 1034"/>
          <p:cNvSpPr/>
          <p:nvPr/>
        </p:nvSpPr>
        <p:spPr>
          <a:xfrm>
            <a:off x="545165" y="4431084"/>
            <a:ext cx="1793479" cy="4308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1100" b="1" cap="all" spc="120">
                <a:latin typeface="Proxima Nova"/>
                <a:ea typeface="Proxima Nova"/>
                <a:cs typeface="Proxima Nova"/>
                <a:sym typeface="Proxima Nova"/>
              </a:defRPr>
            </a:lvl1pPr>
          </a:lstStyle>
          <a:p>
            <a:r>
              <a:rPr lang="en-US" dirty="0">
                <a:solidFill>
                  <a:srgbClr val="FFFFFF"/>
                </a:solidFill>
                <a:latin typeface="Proxima Nova Lt" panose="02000506030000020004" pitchFamily="50" charset="0"/>
              </a:rPr>
              <a:t>commercial projects</a:t>
            </a:r>
            <a:endParaRPr dirty="0">
              <a:solidFill>
                <a:srgbClr val="FFFFFF"/>
              </a:solidFill>
              <a:latin typeface="Proxima Nova Lt" panose="02000506030000020004" pitchFamily="50" charset="0"/>
            </a:endParaRPr>
          </a:p>
        </p:txBody>
      </p:sp>
      <p:sp>
        <p:nvSpPr>
          <p:cNvPr id="34" name="Shape 607"/>
          <p:cNvSpPr/>
          <p:nvPr/>
        </p:nvSpPr>
        <p:spPr>
          <a:xfrm>
            <a:off x="481446" y="5710826"/>
            <a:ext cx="1961708" cy="593559"/>
          </a:xfrm>
          <a:prstGeom prst="rect">
            <a:avLst/>
          </a:prstGeom>
          <a:solidFill>
            <a:srgbClr val="000000"/>
          </a:solidFill>
          <a:ln w="12700">
            <a:miter lim="400000"/>
          </a:ln>
        </p:spPr>
        <p:txBody>
          <a:bodyPr lIns="45719" rIns="45719" anchor="ctr"/>
          <a:lstStyle/>
          <a:p>
            <a:pPr>
              <a:defRPr sz="1800">
                <a:latin typeface="+mn-lt"/>
                <a:ea typeface="+mn-ea"/>
                <a:cs typeface="+mn-cs"/>
                <a:sym typeface="Calibri"/>
              </a:defRPr>
            </a:pPr>
            <a:endParaRPr sz="1800" dirty="0">
              <a:latin typeface="Proxima Nova Lt" panose="02000506030000020004" pitchFamily="50" charset="0"/>
              <a:ea typeface="+mn-ea"/>
              <a:cs typeface="Calibri"/>
              <a:sym typeface="Calibri"/>
            </a:endParaRPr>
          </a:p>
        </p:txBody>
      </p:sp>
      <p:sp>
        <p:nvSpPr>
          <p:cNvPr id="35" name="Shape 1034"/>
          <p:cNvSpPr/>
          <p:nvPr/>
        </p:nvSpPr>
        <p:spPr>
          <a:xfrm>
            <a:off x="545165" y="5792162"/>
            <a:ext cx="1793479" cy="4308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1100" b="1" cap="all" spc="120">
                <a:latin typeface="Proxima Nova"/>
                <a:ea typeface="Proxima Nova"/>
                <a:cs typeface="Proxima Nova"/>
                <a:sym typeface="Proxima Nova"/>
              </a:defRPr>
            </a:lvl1pPr>
          </a:lstStyle>
          <a:p>
            <a:r>
              <a:rPr lang="en-US" dirty="0">
                <a:solidFill>
                  <a:srgbClr val="FFFFFF"/>
                </a:solidFill>
                <a:latin typeface="Proxima Nova Lt" panose="02000506030000020004" pitchFamily="50" charset="0"/>
              </a:rPr>
              <a:t>Incubators &amp; accelerators</a:t>
            </a:r>
            <a:endParaRPr dirty="0">
              <a:solidFill>
                <a:srgbClr val="FFFFFF"/>
              </a:solidFill>
              <a:latin typeface="Proxima Nova Lt" panose="02000506030000020004" pitchFamily="50" charset="0"/>
            </a:endParaRPr>
          </a:p>
        </p:txBody>
      </p:sp>
      <p:pic>
        <p:nvPicPr>
          <p:cNvPr id="32" name="image116.png" descr="http://flow.caltech.edu/resources/images/partners/i_a/cyclotron.png"/>
          <p:cNvPicPr>
            <a:picLocks noChangeAspect="1"/>
          </p:cNvPicPr>
          <p:nvPr/>
        </p:nvPicPr>
        <p:blipFill>
          <a:blip r:embed="rId11">
            <a:extLst/>
          </a:blip>
          <a:stretch>
            <a:fillRect/>
          </a:stretch>
        </p:blipFill>
        <p:spPr>
          <a:xfrm>
            <a:off x="2668103" y="5767314"/>
            <a:ext cx="2086840" cy="489715"/>
          </a:xfrm>
          <a:prstGeom prst="rect">
            <a:avLst/>
          </a:prstGeom>
          <a:ln w="12700" cap="flat">
            <a:noFill/>
            <a:miter lim="400000"/>
          </a:ln>
          <a:effectLst/>
        </p:spPr>
      </p:pic>
      <p:pic>
        <p:nvPicPr>
          <p:cNvPr id="33" name="image119.jpg" descr="https://tctechcrunch2011.files.wordpress.com/2012/08/startx-logo_hires.jpg?w=400"/>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10309424" y="5718636"/>
            <a:ext cx="1019837" cy="411021"/>
          </a:xfrm>
          <a:prstGeom prst="rect">
            <a:avLst/>
          </a:prstGeom>
          <a:ln w="12700" cap="flat">
            <a:noFill/>
            <a:miter lim="400000"/>
          </a:ln>
          <a:effectLst/>
        </p:spPr>
      </p:pic>
      <p:pic>
        <p:nvPicPr>
          <p:cNvPr id="70669" name="Picture 13" descr="http://foundry.lbl.gov/assets/img/news/foundry-logo.png"/>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299425" y="5638030"/>
            <a:ext cx="1651256" cy="619220"/>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Straight Connector 41"/>
          <p:cNvCxnSpPr/>
          <p:nvPr/>
        </p:nvCxnSpPr>
        <p:spPr>
          <a:xfrm>
            <a:off x="2668103" y="5371469"/>
            <a:ext cx="8661158" cy="0"/>
          </a:xfrm>
          <a:prstGeom prst="line">
            <a:avLst/>
          </a:prstGeom>
          <a:noFill/>
          <a:ln w="12700" cap="flat">
            <a:solidFill>
              <a:schemeClr val="bg1">
                <a:lumMod val="65000"/>
              </a:schemeClr>
            </a:solidFill>
            <a:prstDash val="solid"/>
            <a:miter lim="800000"/>
          </a:ln>
          <a:effectLst/>
          <a:sp3d/>
        </p:spPr>
        <p:style>
          <a:lnRef idx="0">
            <a:scrgbClr r="0" g="0" b="0"/>
          </a:lnRef>
          <a:fillRef idx="0">
            <a:scrgbClr r="0" g="0" b="0"/>
          </a:fillRef>
          <a:effectRef idx="0">
            <a:scrgbClr r="0" g="0" b="0"/>
          </a:effectRef>
          <a:fontRef idx="none"/>
        </p:style>
      </p:cxnSp>
      <p:cxnSp>
        <p:nvCxnSpPr>
          <p:cNvPr id="43" name="Straight Connector 42"/>
          <p:cNvCxnSpPr/>
          <p:nvPr/>
        </p:nvCxnSpPr>
        <p:spPr>
          <a:xfrm>
            <a:off x="2668103" y="4053078"/>
            <a:ext cx="8661158" cy="0"/>
          </a:xfrm>
          <a:prstGeom prst="line">
            <a:avLst/>
          </a:prstGeom>
          <a:noFill/>
          <a:ln w="12700" cap="flat">
            <a:solidFill>
              <a:schemeClr val="bg1">
                <a:lumMod val="65000"/>
              </a:schemeClr>
            </a:solidFill>
            <a:prstDash val="solid"/>
            <a:miter lim="800000"/>
          </a:ln>
          <a:effectLst/>
          <a:sp3d/>
        </p:spPr>
        <p:style>
          <a:lnRef idx="0">
            <a:scrgbClr r="0" g="0" b="0"/>
          </a:lnRef>
          <a:fillRef idx="0">
            <a:scrgbClr r="0" g="0" b="0"/>
          </a:fillRef>
          <a:effectRef idx="0">
            <a:scrgbClr r="0" g="0" b="0"/>
          </a:effectRef>
          <a:fontRef idx="none"/>
        </p:style>
      </p:cxnSp>
      <p:pic>
        <p:nvPicPr>
          <p:cNvPr id="97316" name="Picture 36" descr="Image result for arpa e logo"/>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6956363" y="2964362"/>
            <a:ext cx="2181225" cy="6477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s://upload.wikimedia.org/wikipedia/en/4/43/SoCalGas_Logo_2015.jp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339063" y="4274903"/>
            <a:ext cx="1281844" cy="8031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6"/>
          <a:stretch>
            <a:fillRect/>
          </a:stretch>
        </p:blipFill>
        <p:spPr>
          <a:xfrm>
            <a:off x="4998095" y="5671781"/>
            <a:ext cx="1058178" cy="604673"/>
          </a:xfrm>
          <a:prstGeom prst="rect">
            <a:avLst/>
          </a:prstGeom>
        </p:spPr>
      </p:pic>
      <p:pic>
        <p:nvPicPr>
          <p:cNvPr id="48" name="Picture 47"/>
          <p:cNvPicPr>
            <a:picLocks noChangeAspect="1"/>
          </p:cNvPicPr>
          <p:nvPr/>
        </p:nvPicPr>
        <p:blipFill>
          <a:blip r:embed="rId17"/>
          <a:stretch>
            <a:fillRect/>
          </a:stretch>
        </p:blipFill>
        <p:spPr>
          <a:xfrm>
            <a:off x="9157543" y="2909866"/>
            <a:ext cx="1680368" cy="654689"/>
          </a:xfrm>
          <a:prstGeom prst="rect">
            <a:avLst/>
          </a:prstGeom>
        </p:spPr>
      </p:pic>
      <p:sp>
        <p:nvSpPr>
          <p:cNvPr id="39" name="Shape 607">
            <a:extLst>
              <a:ext uri="{FF2B5EF4-FFF2-40B4-BE49-F238E27FC236}">
                <a16:creationId xmlns:a16="http://schemas.microsoft.com/office/drawing/2014/main" id="{35BC2033-F460-3D41-B6AE-3F16FF0B7462}"/>
              </a:ext>
            </a:extLst>
          </p:cNvPr>
          <p:cNvSpPr/>
          <p:nvPr/>
        </p:nvSpPr>
        <p:spPr>
          <a:xfrm>
            <a:off x="481446" y="1666881"/>
            <a:ext cx="1961708" cy="593559"/>
          </a:xfrm>
          <a:prstGeom prst="rect">
            <a:avLst/>
          </a:prstGeom>
          <a:solidFill>
            <a:srgbClr val="000000"/>
          </a:solidFill>
          <a:ln w="12700">
            <a:miter lim="400000"/>
          </a:ln>
        </p:spPr>
        <p:txBody>
          <a:bodyPr lIns="45719" rIns="45719" anchor="ctr"/>
          <a:lstStyle/>
          <a:p>
            <a:pPr>
              <a:defRPr sz="1800">
                <a:latin typeface="+mn-lt"/>
                <a:ea typeface="+mn-ea"/>
                <a:cs typeface="+mn-cs"/>
                <a:sym typeface="Calibri"/>
              </a:defRPr>
            </a:pPr>
            <a:endParaRPr sz="1800" dirty="0">
              <a:latin typeface="Proxima Nova Lt" panose="02000506030000020004" pitchFamily="50" charset="0"/>
              <a:ea typeface="+mn-ea"/>
              <a:cs typeface="Calibri"/>
              <a:sym typeface="Calibri"/>
            </a:endParaRPr>
          </a:p>
        </p:txBody>
      </p:sp>
      <p:sp>
        <p:nvSpPr>
          <p:cNvPr id="41" name="Shape 1034">
            <a:extLst>
              <a:ext uri="{FF2B5EF4-FFF2-40B4-BE49-F238E27FC236}">
                <a16:creationId xmlns:a16="http://schemas.microsoft.com/office/drawing/2014/main" id="{8083DD6C-6ABE-8E4F-85A4-339E1DFE09B4}"/>
              </a:ext>
            </a:extLst>
          </p:cNvPr>
          <p:cNvSpPr/>
          <p:nvPr/>
        </p:nvSpPr>
        <p:spPr>
          <a:xfrm>
            <a:off x="545165" y="1839142"/>
            <a:ext cx="1793479" cy="26161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1100" b="1" cap="all" spc="120">
                <a:latin typeface="Proxima Nova"/>
                <a:ea typeface="Proxima Nova"/>
                <a:cs typeface="Proxima Nova"/>
                <a:sym typeface="Proxima Nova"/>
              </a:defRPr>
            </a:lvl1pPr>
          </a:lstStyle>
          <a:p>
            <a:r>
              <a:rPr lang="en-US" dirty="0">
                <a:solidFill>
                  <a:srgbClr val="FFFFFF"/>
                </a:solidFill>
                <a:latin typeface="Proxima Nova Lt" panose="02000506030000020004" pitchFamily="50" charset="0"/>
              </a:rPr>
              <a:t>Major investors</a:t>
            </a:r>
          </a:p>
        </p:txBody>
      </p:sp>
      <p:cxnSp>
        <p:nvCxnSpPr>
          <p:cNvPr id="44" name="Straight Connector 43">
            <a:extLst>
              <a:ext uri="{FF2B5EF4-FFF2-40B4-BE49-F238E27FC236}">
                <a16:creationId xmlns:a16="http://schemas.microsoft.com/office/drawing/2014/main" id="{5878A82C-0871-B34B-93B8-F51B49ECBAA9}"/>
              </a:ext>
            </a:extLst>
          </p:cNvPr>
          <p:cNvCxnSpPr/>
          <p:nvPr/>
        </p:nvCxnSpPr>
        <p:spPr>
          <a:xfrm>
            <a:off x="2668103" y="2597993"/>
            <a:ext cx="8661158" cy="0"/>
          </a:xfrm>
          <a:prstGeom prst="line">
            <a:avLst/>
          </a:prstGeom>
          <a:noFill/>
          <a:ln w="12700" cap="flat">
            <a:solidFill>
              <a:schemeClr val="bg1">
                <a:lumMod val="65000"/>
              </a:schemeClr>
            </a:solidFill>
            <a:prstDash val="solid"/>
            <a:miter lim="800000"/>
          </a:ln>
          <a:effectLst/>
          <a:sp3d/>
        </p:spPr>
        <p:style>
          <a:lnRef idx="0">
            <a:scrgbClr r="0" g="0" b="0"/>
          </a:lnRef>
          <a:fillRef idx="0">
            <a:scrgbClr r="0" g="0" b="0"/>
          </a:fillRef>
          <a:effectRef idx="0">
            <a:scrgbClr r="0" g="0" b="0"/>
          </a:effectRef>
          <a:fontRef idx="none"/>
        </p:style>
      </p:cxnSp>
      <p:pic>
        <p:nvPicPr>
          <p:cNvPr id="4" name="Picture 3">
            <a:extLst>
              <a:ext uri="{FF2B5EF4-FFF2-40B4-BE49-F238E27FC236}">
                <a16:creationId xmlns:a16="http://schemas.microsoft.com/office/drawing/2014/main" id="{E8BCFFE5-CB09-D041-A395-76E172F51C2A}"/>
              </a:ext>
            </a:extLst>
          </p:cNvPr>
          <p:cNvPicPr>
            <a:picLocks noChangeAspect="1"/>
          </p:cNvPicPr>
          <p:nvPr/>
        </p:nvPicPr>
        <p:blipFill>
          <a:blip r:embed="rId18"/>
          <a:stretch>
            <a:fillRect/>
          </a:stretch>
        </p:blipFill>
        <p:spPr>
          <a:xfrm>
            <a:off x="2878814" y="1522841"/>
            <a:ext cx="899451" cy="899451"/>
          </a:xfrm>
          <a:prstGeom prst="rect">
            <a:avLst/>
          </a:prstGeom>
        </p:spPr>
      </p:pic>
      <p:pic>
        <p:nvPicPr>
          <p:cNvPr id="5" name="Picture 4">
            <a:extLst>
              <a:ext uri="{FF2B5EF4-FFF2-40B4-BE49-F238E27FC236}">
                <a16:creationId xmlns:a16="http://schemas.microsoft.com/office/drawing/2014/main" id="{2FA3AE9E-D508-8E46-BADE-EB1E4D95F5C9}"/>
              </a:ext>
            </a:extLst>
          </p:cNvPr>
          <p:cNvPicPr>
            <a:picLocks noChangeAspect="1"/>
          </p:cNvPicPr>
          <p:nvPr/>
        </p:nvPicPr>
        <p:blipFill>
          <a:blip r:embed="rId19"/>
          <a:stretch>
            <a:fillRect/>
          </a:stretch>
        </p:blipFill>
        <p:spPr>
          <a:xfrm>
            <a:off x="4127430" y="1621753"/>
            <a:ext cx="2286000" cy="685800"/>
          </a:xfrm>
          <a:prstGeom prst="rect">
            <a:avLst/>
          </a:prstGeom>
        </p:spPr>
      </p:pic>
      <p:pic>
        <p:nvPicPr>
          <p:cNvPr id="6" name="Picture 5">
            <a:extLst>
              <a:ext uri="{FF2B5EF4-FFF2-40B4-BE49-F238E27FC236}">
                <a16:creationId xmlns:a16="http://schemas.microsoft.com/office/drawing/2014/main" id="{F46F0560-C930-1845-9CB6-EA54EF0E24A2}"/>
              </a:ext>
            </a:extLst>
          </p:cNvPr>
          <p:cNvPicPr>
            <a:picLocks noChangeAspect="1"/>
          </p:cNvPicPr>
          <p:nvPr/>
        </p:nvPicPr>
        <p:blipFill>
          <a:blip r:embed="rId20"/>
          <a:stretch>
            <a:fillRect/>
          </a:stretch>
        </p:blipFill>
        <p:spPr>
          <a:xfrm>
            <a:off x="6762595" y="1710223"/>
            <a:ext cx="1895065" cy="508860"/>
          </a:xfrm>
          <a:prstGeom prst="rect">
            <a:avLst/>
          </a:prstGeom>
        </p:spPr>
      </p:pic>
      <p:pic>
        <p:nvPicPr>
          <p:cNvPr id="7" name="Picture 6">
            <a:extLst>
              <a:ext uri="{FF2B5EF4-FFF2-40B4-BE49-F238E27FC236}">
                <a16:creationId xmlns:a16="http://schemas.microsoft.com/office/drawing/2014/main" id="{ECBFCB32-E4D3-DA47-954A-67D0ED05DE1A}"/>
              </a:ext>
            </a:extLst>
          </p:cNvPr>
          <p:cNvPicPr>
            <a:picLocks noChangeAspect="1"/>
          </p:cNvPicPr>
          <p:nvPr/>
        </p:nvPicPr>
        <p:blipFill>
          <a:blip r:embed="rId21"/>
          <a:stretch>
            <a:fillRect/>
          </a:stretch>
        </p:blipFill>
        <p:spPr>
          <a:xfrm>
            <a:off x="9006824" y="1693546"/>
            <a:ext cx="1831087" cy="542215"/>
          </a:xfrm>
          <a:prstGeom prst="rect">
            <a:avLst/>
          </a:prstGeom>
        </p:spPr>
      </p:pic>
      <p:sp>
        <p:nvSpPr>
          <p:cNvPr id="38" name="Rectangle 37">
            <a:extLst>
              <a:ext uri="{FF2B5EF4-FFF2-40B4-BE49-F238E27FC236}">
                <a16:creationId xmlns:a16="http://schemas.microsoft.com/office/drawing/2014/main" id="{EFDF7D0D-5DA5-E249-80A4-D27A84C4CE89}"/>
              </a:ext>
            </a:extLst>
          </p:cNvPr>
          <p:cNvSpPr/>
          <p:nvPr/>
        </p:nvSpPr>
        <p:spPr>
          <a:xfrm>
            <a:off x="8565506" y="4803133"/>
            <a:ext cx="1959183" cy="430885"/>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US" sz="1100" b="1" cap="all" spc="120" dirty="0">
                <a:solidFill>
                  <a:schemeClr val="tx1"/>
                </a:solidFill>
                <a:latin typeface="Proxima Nova Lt" panose="02000506030000020004" pitchFamily="50" charset="0"/>
                <a:sym typeface="Calibri"/>
              </a:rPr>
              <a:t>manufacturing partner</a:t>
            </a:r>
          </a:p>
        </p:txBody>
      </p:sp>
      <p:pic>
        <p:nvPicPr>
          <p:cNvPr id="50" name="image117.jpg" descr="https://tomkat.stanford.edu/sites/default/files/tk_h_med_tag_rgb_c.jpg">
            <a:extLst>
              <a:ext uri="{FF2B5EF4-FFF2-40B4-BE49-F238E27FC236}">
                <a16:creationId xmlns:a16="http://schemas.microsoft.com/office/drawing/2014/main" id="{A32F166C-8200-D847-8E5D-C61948187207}"/>
              </a:ext>
            </a:extLst>
          </p:cNvPr>
          <p:cNvPicPr>
            <a:picLocks noChangeAspect="1"/>
          </p:cNvPicPr>
          <p:nvPr/>
        </p:nvPicPr>
        <p:blipFill>
          <a:blip r:embed="rId22">
            <a:extLst/>
          </a:blip>
          <a:stretch>
            <a:fillRect/>
          </a:stretch>
        </p:blipFill>
        <p:spPr>
          <a:xfrm>
            <a:off x="8193833" y="5581688"/>
            <a:ext cx="1872439" cy="740393"/>
          </a:xfrm>
          <a:prstGeom prst="rect">
            <a:avLst/>
          </a:prstGeom>
          <a:ln w="12700" cap="flat">
            <a:noFill/>
            <a:miter lim="400000"/>
          </a:ln>
          <a:effectLst/>
        </p:spPr>
      </p:pic>
      <p:pic>
        <p:nvPicPr>
          <p:cNvPr id="36" name="image57.gif" descr="http://ct.org/wp-content/uploads/2013/07/proton_onsite_logo.gif">
            <a:extLst>
              <a:ext uri="{FF2B5EF4-FFF2-40B4-BE49-F238E27FC236}">
                <a16:creationId xmlns:a16="http://schemas.microsoft.com/office/drawing/2014/main" id="{A8F09AFD-DDC0-DA44-85EE-9C4F65157FC2}"/>
              </a:ext>
            </a:extLst>
          </p:cNvPr>
          <p:cNvPicPr>
            <a:picLocks noChangeAspect="1"/>
          </p:cNvPicPr>
          <p:nvPr/>
        </p:nvPicPr>
        <p:blipFill>
          <a:blip r:embed="rId23" cstate="screen">
            <a:extLst>
              <a:ext uri="{28A0092B-C50C-407E-A947-70E740481C1C}">
                <a14:useLocalDpi xmlns:a14="http://schemas.microsoft.com/office/drawing/2010/main"/>
              </a:ext>
            </a:extLst>
          </a:blip>
          <a:srcRect l="11255" t="20008" r="9147" b="17961"/>
          <a:stretch>
            <a:fillRect/>
          </a:stretch>
        </p:blipFill>
        <p:spPr>
          <a:xfrm>
            <a:off x="8407665" y="4268090"/>
            <a:ext cx="2274863" cy="483738"/>
          </a:xfrm>
          <a:prstGeom prst="rect">
            <a:avLst/>
          </a:prstGeom>
          <a:ln w="12700" cap="flat">
            <a:noFill/>
            <a:miter lim="400000"/>
          </a:ln>
          <a:effectLst/>
        </p:spPr>
      </p:pic>
      <p:sp>
        <p:nvSpPr>
          <p:cNvPr id="46" name="Rectangle 45">
            <a:extLst>
              <a:ext uri="{FF2B5EF4-FFF2-40B4-BE49-F238E27FC236}">
                <a16:creationId xmlns:a16="http://schemas.microsoft.com/office/drawing/2014/main" id="{92ABFB77-DB76-4839-8EA9-245CC0B7438D}"/>
              </a:ext>
            </a:extLst>
          </p:cNvPr>
          <p:cNvSpPr/>
          <p:nvPr/>
        </p:nvSpPr>
        <p:spPr>
          <a:xfrm>
            <a:off x="0" y="1"/>
            <a:ext cx="12192000" cy="10160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Shape 503">
            <a:extLst>
              <a:ext uri="{FF2B5EF4-FFF2-40B4-BE49-F238E27FC236}">
                <a16:creationId xmlns:a16="http://schemas.microsoft.com/office/drawing/2014/main" id="{BFBEBD7C-F306-47AD-B958-2FCA0235F5C4}"/>
              </a:ext>
            </a:extLst>
          </p:cNvPr>
          <p:cNvSpPr/>
          <p:nvPr/>
        </p:nvSpPr>
        <p:spPr>
          <a:xfrm>
            <a:off x="751501" y="318511"/>
            <a:ext cx="10766593" cy="44755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nSpc>
                <a:spcPct val="90000"/>
              </a:lnSpc>
              <a:spcBef>
                <a:spcPts val="1000"/>
              </a:spcBef>
              <a:defRPr sz="3200" spc="32">
                <a:solidFill>
                  <a:srgbClr val="44546A"/>
                </a:solidFill>
              </a:defRPr>
            </a:lvl1pPr>
          </a:lstStyle>
          <a:p>
            <a:pPr algn="ctr"/>
            <a:r>
              <a:rPr lang="en-US" dirty="0">
                <a:solidFill>
                  <a:schemeClr val="bg1"/>
                </a:solidFill>
                <a:latin typeface="ITC Avant Garde Gothic Demi"/>
              </a:rPr>
              <a:t>Step-by-Step: Financing our record-setting prototype</a:t>
            </a:r>
            <a:endParaRPr dirty="0">
              <a:solidFill>
                <a:schemeClr val="bg1"/>
              </a:solidFill>
              <a:latin typeface="ITC Avant Garde Gothic Demi"/>
            </a:endParaRPr>
          </a:p>
        </p:txBody>
      </p:sp>
    </p:spTree>
    <p:extLst>
      <p:ext uri="{BB962C8B-B14F-4D97-AF65-F5344CB8AC3E}">
        <p14:creationId xmlns:p14="http://schemas.microsoft.com/office/powerpoint/2010/main" val="3235049058"/>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E056382-1793-344E-92F8-087A57E17DB9}"/>
              </a:ext>
            </a:extLst>
          </p:cNvPr>
          <p:cNvSpPr/>
          <p:nvPr/>
        </p:nvSpPr>
        <p:spPr>
          <a:xfrm>
            <a:off x="0" y="1"/>
            <a:ext cx="12192000" cy="10160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Shape 503"/>
          <p:cNvSpPr/>
          <p:nvPr/>
        </p:nvSpPr>
        <p:spPr>
          <a:xfrm>
            <a:off x="751501" y="318511"/>
            <a:ext cx="10766593" cy="44755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nSpc>
                <a:spcPct val="90000"/>
              </a:lnSpc>
              <a:spcBef>
                <a:spcPts val="1000"/>
              </a:spcBef>
              <a:defRPr sz="3200" spc="32">
                <a:solidFill>
                  <a:srgbClr val="44546A"/>
                </a:solidFill>
              </a:defRPr>
            </a:lvl1pPr>
          </a:lstStyle>
          <a:p>
            <a:pPr algn="ctr"/>
            <a:r>
              <a:rPr dirty="0">
                <a:solidFill>
                  <a:schemeClr val="bg1"/>
                </a:solidFill>
                <a:latin typeface="ITC Avant Garde Gothic Demi"/>
              </a:rPr>
              <a:t>Team: Uniquely positioned to bring this product to market.</a:t>
            </a:r>
          </a:p>
        </p:txBody>
      </p:sp>
      <p:pic>
        <p:nvPicPr>
          <p:cNvPr id="40" name="Picture 39">
            <a:extLst>
              <a:ext uri="{FF2B5EF4-FFF2-40B4-BE49-F238E27FC236}">
                <a16:creationId xmlns:a16="http://schemas.microsoft.com/office/drawing/2014/main" id="{B2696E84-F127-4DF1-8A41-0E8351D6ED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891" t="17911" r="7891" b="7524"/>
          <a:stretch/>
        </p:blipFill>
        <p:spPr>
          <a:xfrm>
            <a:off x="1623849" y="1016003"/>
            <a:ext cx="8588615" cy="5841997"/>
          </a:xfrm>
          <a:prstGeom prst="rect">
            <a:avLst/>
          </a:prstGeom>
        </p:spPr>
      </p:pic>
    </p:spTree>
    <p:extLst>
      <p:ext uri="{BB962C8B-B14F-4D97-AF65-F5344CB8AC3E}">
        <p14:creationId xmlns:p14="http://schemas.microsoft.com/office/powerpoint/2010/main" val="1148469078"/>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D14D6AD-2F1A-4B3A-980D-C506C7985169}"/>
              </a:ext>
            </a:extLst>
          </p:cNvPr>
          <p:cNvSpPr/>
          <p:nvPr/>
        </p:nvSpPr>
        <p:spPr>
          <a:xfrm>
            <a:off x="0" y="1"/>
            <a:ext cx="12192000" cy="10160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p:cNvPr>
          <p:cNvSpPr txBox="1"/>
          <p:nvPr/>
        </p:nvSpPr>
        <p:spPr>
          <a:xfrm>
            <a:off x="395539" y="4404421"/>
            <a:ext cx="105573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45719" tIns="45719" rIns="45719" bIns="45719" spcCol="38100">
            <a:spAutoFit/>
          </a:bodyPr>
          <a:lstStyle/>
          <a:p>
            <a:pPr eaLnBrk="1" fontAlgn="auto">
              <a:spcBef>
                <a:spcPts val="0"/>
              </a:spcBef>
              <a:spcAft>
                <a:spcPts val="0"/>
              </a:spcAft>
              <a:defRPr/>
            </a:pPr>
            <a:r>
              <a:rPr lang="en-US" sz="2400" kern="0" dirty="0">
                <a:latin typeface="Proxima Nova" charset="0"/>
                <a:ea typeface="Proxima Nova" charset="0"/>
                <a:cs typeface="Proxima Nova" charset="0"/>
                <a:sym typeface="Adobe Caslon Pro"/>
              </a:rPr>
              <a:t>25cm</a:t>
            </a:r>
            <a:r>
              <a:rPr lang="en-US" sz="2400" kern="0" baseline="30000" dirty="0">
                <a:latin typeface="Proxima Nova" charset="0"/>
                <a:ea typeface="Proxima Nova" charset="0"/>
                <a:cs typeface="Proxima Nova" charset="0"/>
                <a:sym typeface="Adobe Caslon Pro"/>
              </a:rPr>
              <a:t>2</a:t>
            </a:r>
            <a:r>
              <a:rPr lang="en-US" sz="2400" kern="0" dirty="0">
                <a:latin typeface="Proxima Nova" charset="0"/>
                <a:ea typeface="Proxima Nova" charset="0"/>
                <a:cs typeface="Proxima Nova" charset="0"/>
                <a:sym typeface="Adobe Caslon Pro"/>
              </a:rPr>
              <a:t> </a:t>
            </a:r>
          </a:p>
        </p:txBody>
      </p:sp>
      <p:sp>
        <p:nvSpPr>
          <p:cNvPr id="23" name="TextBox 22">
            <a:extLst/>
          </p:cNvPr>
          <p:cNvSpPr txBox="1"/>
          <p:nvPr/>
        </p:nvSpPr>
        <p:spPr>
          <a:xfrm>
            <a:off x="2487186" y="4587759"/>
            <a:ext cx="1175961"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45719" tIns="45719" rIns="45719" bIns="45719" spcCol="38100">
            <a:spAutoFit/>
          </a:bodyPr>
          <a:lstStyle/>
          <a:p>
            <a:pPr eaLnBrk="1" fontAlgn="auto">
              <a:spcBef>
                <a:spcPts val="0"/>
              </a:spcBef>
              <a:spcAft>
                <a:spcPts val="0"/>
              </a:spcAft>
              <a:defRPr/>
            </a:pPr>
            <a:r>
              <a:rPr lang="en-US" sz="2400" kern="0" dirty="0">
                <a:latin typeface="Proxima Nova" charset="0"/>
                <a:ea typeface="Proxima Nova" charset="0"/>
                <a:cs typeface="Proxima Nova" charset="0"/>
                <a:sym typeface="Adobe Caslon Pro"/>
              </a:rPr>
              <a:t>100cm</a:t>
            </a:r>
            <a:r>
              <a:rPr lang="en-US" sz="2400" kern="0" baseline="30000" dirty="0">
                <a:latin typeface="Proxima Nova" charset="0"/>
                <a:ea typeface="Proxima Nova" charset="0"/>
                <a:cs typeface="Proxima Nova" charset="0"/>
                <a:sym typeface="Adobe Caslon Pro"/>
              </a:rPr>
              <a:t>2</a:t>
            </a:r>
            <a:r>
              <a:rPr lang="en-US" sz="2400" kern="0" dirty="0">
                <a:latin typeface="Proxima Nova" charset="0"/>
                <a:ea typeface="Proxima Nova" charset="0"/>
                <a:cs typeface="Proxima Nova" charset="0"/>
                <a:sym typeface="Adobe Caslon Pro"/>
              </a:rPr>
              <a:t> </a:t>
            </a:r>
          </a:p>
        </p:txBody>
      </p:sp>
      <p:sp>
        <p:nvSpPr>
          <p:cNvPr id="24" name="TextBox 23">
            <a:extLst/>
          </p:cNvPr>
          <p:cNvSpPr txBox="1"/>
          <p:nvPr/>
        </p:nvSpPr>
        <p:spPr>
          <a:xfrm>
            <a:off x="5104904" y="4548270"/>
            <a:ext cx="824904"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45719" tIns="45719" rIns="45719" bIns="45719" spcCol="38100">
            <a:spAutoFit/>
          </a:bodyPr>
          <a:lstStyle/>
          <a:p>
            <a:pPr eaLnBrk="1" fontAlgn="auto">
              <a:spcBef>
                <a:spcPts val="0"/>
              </a:spcBef>
              <a:spcAft>
                <a:spcPts val="0"/>
              </a:spcAft>
              <a:defRPr/>
            </a:pPr>
            <a:r>
              <a:rPr lang="en-US" sz="2400" kern="0" dirty="0">
                <a:latin typeface="Proxima Nova" charset="0"/>
                <a:ea typeface="Proxima Nova" charset="0"/>
                <a:cs typeface="Proxima Nova" charset="0"/>
                <a:sym typeface="Adobe Caslon Pro"/>
              </a:rPr>
              <a:t>Stack</a:t>
            </a:r>
          </a:p>
        </p:txBody>
      </p:sp>
      <p:sp>
        <p:nvSpPr>
          <p:cNvPr id="25" name="TextBox 24">
            <a:extLst/>
          </p:cNvPr>
          <p:cNvSpPr txBox="1"/>
          <p:nvPr/>
        </p:nvSpPr>
        <p:spPr>
          <a:xfrm>
            <a:off x="7227226" y="4450587"/>
            <a:ext cx="1679304"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45719" tIns="45719" rIns="45719" bIns="45719" spcCol="38100">
            <a:spAutoFit/>
          </a:bodyPr>
          <a:lstStyle/>
          <a:p>
            <a:pPr eaLnBrk="1" fontAlgn="auto">
              <a:spcBef>
                <a:spcPts val="0"/>
              </a:spcBef>
              <a:spcAft>
                <a:spcPts val="0"/>
              </a:spcAft>
              <a:defRPr/>
            </a:pPr>
            <a:r>
              <a:rPr lang="en-US" sz="2400" kern="0" dirty="0">
                <a:latin typeface="Proxima Nova" charset="0"/>
                <a:ea typeface="Proxima Nova" charset="0"/>
                <a:cs typeface="Proxima Nova" charset="0"/>
                <a:sym typeface="Adobe Caslon Pro"/>
              </a:rPr>
              <a:t>~5 kW CO</a:t>
            </a:r>
            <a:r>
              <a:rPr lang="en-US" sz="2400" kern="0" baseline="-25000" dirty="0">
                <a:latin typeface="Proxima Nova" charset="0"/>
                <a:ea typeface="Proxima Nova" charset="0"/>
                <a:cs typeface="Proxima Nova" charset="0"/>
                <a:sym typeface="Adobe Caslon Pro"/>
              </a:rPr>
              <a:t>2</a:t>
            </a:r>
          </a:p>
          <a:p>
            <a:pPr eaLnBrk="1" fontAlgn="auto">
              <a:spcBef>
                <a:spcPts val="0"/>
              </a:spcBef>
              <a:spcAft>
                <a:spcPts val="0"/>
              </a:spcAft>
              <a:defRPr/>
            </a:pPr>
            <a:r>
              <a:rPr lang="en-US" sz="2400" kern="0" dirty="0" err="1">
                <a:latin typeface="Proxima Nova" charset="0"/>
                <a:ea typeface="Proxima Nova" charset="0"/>
                <a:cs typeface="Proxima Nova" charset="0"/>
                <a:sym typeface="Adobe Caslon Pro"/>
              </a:rPr>
              <a:t>Electrolyzer</a:t>
            </a:r>
            <a:endParaRPr lang="en-US" sz="2400" kern="0" dirty="0">
              <a:latin typeface="Proxima Nova" charset="0"/>
              <a:ea typeface="Proxima Nova" charset="0"/>
              <a:cs typeface="Proxima Nova" charset="0"/>
              <a:sym typeface="Adobe Caslon Pro"/>
            </a:endParaRPr>
          </a:p>
        </p:txBody>
      </p:sp>
      <p:sp>
        <p:nvSpPr>
          <p:cNvPr id="26" name="TextBox 25">
            <a:extLst/>
          </p:cNvPr>
          <p:cNvSpPr txBox="1"/>
          <p:nvPr/>
        </p:nvSpPr>
        <p:spPr>
          <a:xfrm>
            <a:off x="9849403" y="4464107"/>
            <a:ext cx="2043873"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45719" tIns="45719" rIns="45719" bIns="45719" spcCol="38100">
            <a:spAutoFit/>
          </a:bodyPr>
          <a:lstStyle/>
          <a:p>
            <a:pPr eaLnBrk="1" fontAlgn="auto">
              <a:spcBef>
                <a:spcPts val="0"/>
              </a:spcBef>
              <a:spcAft>
                <a:spcPts val="0"/>
              </a:spcAft>
              <a:defRPr/>
            </a:pPr>
            <a:r>
              <a:rPr lang="en-US" sz="2400" kern="0" dirty="0">
                <a:latin typeface="Proxima Nova" charset="0"/>
                <a:ea typeface="Proxima Nova" charset="0"/>
                <a:cs typeface="Proxima Nova" charset="0"/>
                <a:sym typeface="Adobe Caslon Pro"/>
              </a:rPr>
              <a:t>Scale up to MW systems</a:t>
            </a:r>
          </a:p>
        </p:txBody>
      </p:sp>
      <p:pic>
        <p:nvPicPr>
          <p:cNvPr id="172041" name="Picture 28"/>
          <p:cNvPicPr>
            <a:picLocks noChangeAspect="1"/>
          </p:cNvPicPr>
          <p:nvPr/>
        </p:nvPicPr>
        <p:blipFill>
          <a:blip r:embed="rId2">
            <a:extLst>
              <a:ext uri="{28A0092B-C50C-407E-A947-70E740481C1C}">
                <a14:useLocalDpi xmlns:a14="http://schemas.microsoft.com/office/drawing/2010/main" val="0"/>
              </a:ext>
            </a:extLst>
          </a:blip>
          <a:srcRect l="5699" t="6485" r="12263" b="4398"/>
          <a:stretch>
            <a:fillRect/>
          </a:stretch>
        </p:blipFill>
        <p:spPr bwMode="auto">
          <a:xfrm>
            <a:off x="6872288" y="1776413"/>
            <a:ext cx="2225675"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rrow: Right 6">
            <a:extLst/>
          </p:cNvPr>
          <p:cNvSpPr/>
          <p:nvPr/>
        </p:nvSpPr>
        <p:spPr>
          <a:xfrm>
            <a:off x="1644354" y="2930413"/>
            <a:ext cx="297180" cy="609600"/>
          </a:xfrm>
          <a:prstGeom prst="rightArrow">
            <a:avLst/>
          </a:prstGeom>
          <a:solidFill>
            <a:srgbClr val="FFFFFF"/>
          </a:solid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spcFirstLastPara="1" lIns="45719" tIns="45719" rIns="45719" bIns="45719" spcCol="38100" anchor="ctr">
            <a:spAutoFit/>
          </a:bodyPr>
          <a:lstStyle/>
          <a:p>
            <a:pPr eaLnBrk="1" fontAlgn="auto">
              <a:spcBef>
                <a:spcPts val="0"/>
              </a:spcBef>
              <a:spcAft>
                <a:spcPts val="0"/>
              </a:spcAft>
              <a:defRPr/>
            </a:pPr>
            <a:endParaRPr lang="en-US" sz="1800" kern="0">
              <a:latin typeface="+mn-lt"/>
              <a:ea typeface="+mn-ea"/>
              <a:cs typeface="+mn-cs"/>
              <a:sym typeface="Calibri"/>
            </a:endParaRPr>
          </a:p>
        </p:txBody>
      </p:sp>
      <p:sp>
        <p:nvSpPr>
          <p:cNvPr id="31" name="Arrow: Right 30">
            <a:extLst/>
          </p:cNvPr>
          <p:cNvSpPr/>
          <p:nvPr/>
        </p:nvSpPr>
        <p:spPr>
          <a:xfrm>
            <a:off x="9146980" y="2850403"/>
            <a:ext cx="297180" cy="609600"/>
          </a:xfrm>
          <a:prstGeom prst="rightArrow">
            <a:avLst/>
          </a:prstGeom>
          <a:solidFill>
            <a:srgbClr val="FFFFFF"/>
          </a:solid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spcFirstLastPara="1" lIns="45719" tIns="45719" rIns="45719" bIns="45719" spcCol="38100" anchor="ctr">
            <a:spAutoFit/>
          </a:bodyPr>
          <a:lstStyle/>
          <a:p>
            <a:pPr eaLnBrk="1" fontAlgn="auto">
              <a:spcBef>
                <a:spcPts val="0"/>
              </a:spcBef>
              <a:spcAft>
                <a:spcPts val="0"/>
              </a:spcAft>
              <a:defRPr/>
            </a:pPr>
            <a:endParaRPr lang="en-US" sz="1800" kern="0">
              <a:latin typeface="+mn-lt"/>
              <a:ea typeface="+mn-ea"/>
              <a:cs typeface="+mn-cs"/>
              <a:sym typeface="Calibri"/>
            </a:endParaRPr>
          </a:p>
        </p:txBody>
      </p:sp>
      <p:sp>
        <p:nvSpPr>
          <p:cNvPr id="32" name="Arrow: Right 31">
            <a:extLst/>
          </p:cNvPr>
          <p:cNvSpPr/>
          <p:nvPr/>
        </p:nvSpPr>
        <p:spPr>
          <a:xfrm>
            <a:off x="6508525" y="2850403"/>
            <a:ext cx="297180" cy="609600"/>
          </a:xfrm>
          <a:prstGeom prst="rightArrow">
            <a:avLst/>
          </a:prstGeom>
          <a:solidFill>
            <a:srgbClr val="FFFFFF"/>
          </a:solid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spcFirstLastPara="1" lIns="45719" tIns="45719" rIns="45719" bIns="45719" spcCol="38100" anchor="ctr">
            <a:spAutoFit/>
          </a:bodyPr>
          <a:lstStyle/>
          <a:p>
            <a:pPr eaLnBrk="1" fontAlgn="auto">
              <a:spcBef>
                <a:spcPts val="0"/>
              </a:spcBef>
              <a:spcAft>
                <a:spcPts val="0"/>
              </a:spcAft>
              <a:defRPr/>
            </a:pPr>
            <a:endParaRPr lang="en-US" sz="1800" kern="0">
              <a:latin typeface="+mn-lt"/>
              <a:ea typeface="+mn-ea"/>
              <a:cs typeface="+mn-cs"/>
              <a:sym typeface="Calibri"/>
            </a:endParaRPr>
          </a:p>
        </p:txBody>
      </p:sp>
      <p:sp>
        <p:nvSpPr>
          <p:cNvPr id="33" name="Arrow: Right 32">
            <a:extLst/>
          </p:cNvPr>
          <p:cNvSpPr/>
          <p:nvPr/>
        </p:nvSpPr>
        <p:spPr>
          <a:xfrm>
            <a:off x="4238591" y="2850403"/>
            <a:ext cx="297180" cy="609600"/>
          </a:xfrm>
          <a:prstGeom prst="rightArrow">
            <a:avLst/>
          </a:prstGeom>
          <a:solidFill>
            <a:srgbClr val="FFFFFF"/>
          </a:solid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spcFirstLastPara="1" lIns="45719" tIns="45719" rIns="45719" bIns="45719" spcCol="38100" anchor="ctr">
            <a:spAutoFit/>
          </a:bodyPr>
          <a:lstStyle/>
          <a:p>
            <a:pPr eaLnBrk="1" fontAlgn="auto">
              <a:spcBef>
                <a:spcPts val="0"/>
              </a:spcBef>
              <a:spcAft>
                <a:spcPts val="0"/>
              </a:spcAft>
              <a:defRPr/>
            </a:pPr>
            <a:endParaRPr lang="en-US" sz="1800" kern="0">
              <a:latin typeface="+mn-lt"/>
              <a:ea typeface="+mn-ea"/>
              <a:cs typeface="+mn-cs"/>
              <a:sym typeface="Calibri"/>
            </a:endParaRPr>
          </a:p>
        </p:txBody>
      </p:sp>
      <p:sp>
        <p:nvSpPr>
          <p:cNvPr id="8" name="Right Brace 7">
            <a:extLst/>
          </p:cNvPr>
          <p:cNvSpPr/>
          <p:nvPr/>
        </p:nvSpPr>
        <p:spPr>
          <a:xfrm rot="5400000">
            <a:off x="8053652" y="1947798"/>
            <a:ext cx="551841" cy="7403351"/>
          </a:xfrm>
          <a:prstGeom prst="rightBrac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spcFirstLastPara="1" lIns="91439" tIns="45719" rIns="91439" bIns="45719" spcCol="38100"/>
          <a:lstStyle/>
          <a:p>
            <a:pPr eaLnBrk="1" fontAlgn="auto" latinLnBrk="1">
              <a:spcBef>
                <a:spcPts val="0"/>
              </a:spcBef>
              <a:spcAft>
                <a:spcPts val="0"/>
              </a:spcAft>
              <a:defRPr/>
            </a:pPr>
            <a:endParaRPr lang="en-US" sz="1800" kern="0">
              <a:latin typeface="Proxima Nova" charset="0"/>
              <a:ea typeface="Proxima Nova" charset="0"/>
              <a:cs typeface="Proxima Nova" charset="0"/>
              <a:sym typeface="Adobe Caslon Pro"/>
            </a:endParaRPr>
          </a:p>
        </p:txBody>
      </p:sp>
      <p:grpSp>
        <p:nvGrpSpPr>
          <p:cNvPr id="172048" name="Group 9"/>
          <p:cNvGrpSpPr>
            <a:grpSpLocks/>
          </p:cNvGrpSpPr>
          <p:nvPr/>
        </p:nvGrpSpPr>
        <p:grpSpPr bwMode="auto">
          <a:xfrm>
            <a:off x="6508750" y="5989638"/>
            <a:ext cx="3533007" cy="568325"/>
            <a:chOff x="6508525" y="5989361"/>
            <a:chExt cx="3533043" cy="568750"/>
          </a:xfrm>
        </p:grpSpPr>
        <p:pic>
          <p:nvPicPr>
            <p:cNvPr id="172052" name="Picture 2" descr="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525" y="6066973"/>
              <a:ext cx="2033392" cy="49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p:cNvPr>
            <p:cNvSpPr txBox="1"/>
            <p:nvPr/>
          </p:nvSpPr>
          <p:spPr>
            <a:xfrm>
              <a:off x="8628349" y="5989361"/>
              <a:ext cx="1413219" cy="4620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45719" tIns="45719" rIns="45719" bIns="45719" spcCol="38100">
              <a:spAutoFit/>
            </a:bodyPr>
            <a:lstStyle/>
            <a:p>
              <a:pPr eaLnBrk="1" fontAlgn="auto">
                <a:spcBef>
                  <a:spcPts val="0"/>
                </a:spcBef>
                <a:spcAft>
                  <a:spcPts val="0"/>
                </a:spcAft>
                <a:defRPr/>
              </a:pPr>
              <a:r>
                <a:rPr lang="en-US" sz="2400" kern="0" dirty="0">
                  <a:latin typeface="Proxima Nova" charset="0"/>
                  <a:ea typeface="Proxima Nova" charset="0"/>
                  <a:cs typeface="Proxima Nova" charset="0"/>
                  <a:sym typeface="Adobe Caslon Pro"/>
                </a:rPr>
                <a:t>Hardware</a:t>
              </a:r>
            </a:p>
          </p:txBody>
        </p:sp>
      </p:grpSp>
      <p:pic>
        <p:nvPicPr>
          <p:cNvPr id="172049" name="Picture 11"/>
          <p:cNvPicPr>
            <a:picLocks noChangeAspect="1"/>
          </p:cNvPicPr>
          <p:nvPr/>
        </p:nvPicPr>
        <p:blipFill>
          <a:blip r:embed="rId4">
            <a:extLst>
              <a:ext uri="{28A0092B-C50C-407E-A947-70E740481C1C}">
                <a14:useLocalDpi xmlns:a14="http://schemas.microsoft.com/office/drawing/2010/main" val="0"/>
              </a:ext>
            </a:extLst>
          </a:blip>
          <a:srcRect l="11873" t="8762" r="10594" b="11143"/>
          <a:stretch>
            <a:fillRect/>
          </a:stretch>
        </p:blipFill>
        <p:spPr bwMode="auto">
          <a:xfrm rot="5400000">
            <a:off x="1742282" y="2120106"/>
            <a:ext cx="2627312"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50" name="Picture 13"/>
          <p:cNvPicPr>
            <a:picLocks noChangeAspect="1"/>
          </p:cNvPicPr>
          <p:nvPr/>
        </p:nvPicPr>
        <p:blipFill>
          <a:blip r:embed="rId5">
            <a:extLst>
              <a:ext uri="{28A0092B-C50C-407E-A947-70E740481C1C}">
                <a14:useLocalDpi xmlns:a14="http://schemas.microsoft.com/office/drawing/2010/main" val="0"/>
              </a:ext>
            </a:extLst>
          </a:blip>
          <a:srcRect l="19667" t="18747" r="20181" b="12091"/>
          <a:stretch>
            <a:fillRect/>
          </a:stretch>
        </p:blipFill>
        <p:spPr bwMode="auto">
          <a:xfrm rot="5400000">
            <a:off x="7938" y="2640013"/>
            <a:ext cx="1658937"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51" name="Snagit_PPTAF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27563" y="2247900"/>
            <a:ext cx="1779587"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5"/>
          <p:cNvSpPr txBox="1">
            <a:spLocks noChangeArrowheads="1"/>
          </p:cNvSpPr>
          <p:nvPr/>
        </p:nvSpPr>
        <p:spPr bwMode="auto">
          <a:xfrm>
            <a:off x="3494389" y="245460"/>
            <a:ext cx="520322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a:r>
              <a:rPr lang="en-US" altLang="x-none" sz="2800" b="1" dirty="0">
                <a:solidFill>
                  <a:schemeClr val="bg1"/>
                </a:solidFill>
                <a:latin typeface="ITC Avant Garde Gothic Demi" charset="0"/>
                <a:ea typeface="ITC Avant Garde Gothic Demi" charset="0"/>
                <a:cs typeface="ITC Avant Garde Gothic Demi" charset="0"/>
              </a:rPr>
              <a:t>Roadmap to commercialization</a:t>
            </a:r>
          </a:p>
        </p:txBody>
      </p:sp>
      <p:pic>
        <p:nvPicPr>
          <p:cNvPr id="27" name="Picture 26">
            <a:extLst>
              <a:ext uri="{FF2B5EF4-FFF2-40B4-BE49-F238E27FC236}">
                <a16:creationId xmlns:a16="http://schemas.microsoft.com/office/drawing/2014/main" id="{6FF3E7D2-1212-4FDB-9F78-B3ABE7CAB1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93177" y="3141997"/>
            <a:ext cx="2499357" cy="1204216"/>
          </a:xfrm>
          <a:prstGeom prst="rect">
            <a:avLst/>
          </a:prstGeom>
        </p:spPr>
      </p:pic>
      <p:pic>
        <p:nvPicPr>
          <p:cNvPr id="34" name="Picture 33">
            <a:extLst>
              <a:ext uri="{FF2B5EF4-FFF2-40B4-BE49-F238E27FC236}">
                <a16:creationId xmlns:a16="http://schemas.microsoft.com/office/drawing/2014/main" id="{D3E85426-3A14-4197-8168-62BC2EB4305F}"/>
              </a:ext>
            </a:extLst>
          </p:cNvPr>
          <p:cNvPicPr>
            <a:picLocks noChangeAspect="1"/>
          </p:cNvPicPr>
          <p:nvPr/>
        </p:nvPicPr>
        <p:blipFill rotWithShape="1">
          <a:blip r:embed="rId8">
            <a:extLst>
              <a:ext uri="{28A0092B-C50C-407E-A947-70E740481C1C}">
                <a14:useLocalDpi xmlns:a14="http://schemas.microsoft.com/office/drawing/2010/main" val="0"/>
              </a:ext>
            </a:extLst>
          </a:blip>
          <a:srcRect l="46376" t="11234" b="59615"/>
          <a:stretch/>
        </p:blipFill>
        <p:spPr>
          <a:xfrm>
            <a:off x="9531891" y="1855521"/>
            <a:ext cx="2499357" cy="1008291"/>
          </a:xfrm>
          <a:prstGeom prst="rect">
            <a:avLst/>
          </a:prstGeom>
        </p:spPr>
      </p:pic>
    </p:spTree>
    <p:extLst>
      <p:ext uri="{BB962C8B-B14F-4D97-AF65-F5344CB8AC3E}">
        <p14:creationId xmlns:p14="http://schemas.microsoft.com/office/powerpoint/2010/main" val="2532917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 name="Object 108"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56" name="think-cell Slide" r:id="rId6" imgW="420" imgH="420" progId="TCLayout.ActiveDocument.1">
                  <p:embed/>
                </p:oleObj>
              </mc:Choice>
              <mc:Fallback>
                <p:oleObj name="think-cell Slide" r:id="rId6" imgW="420" imgH="420" progId="TCLayout.ActiveDocument.1">
                  <p:embed/>
                  <p:pic>
                    <p:nvPicPr>
                      <p:cNvPr id="109" name="Object 108"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08" name="Rectangle 107" hidden="1"/>
          <p:cNvSpPr/>
          <p:nvPr>
            <p:custDataLst>
              <p:tags r:id="rId3"/>
            </p:custDataLst>
          </p:nvPr>
        </p:nvSpPr>
        <p:spPr bwMode="auto">
          <a:xfrm>
            <a:off x="0" y="0"/>
            <a:ext cx="158750" cy="15875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1100" dirty="0">
              <a:solidFill>
                <a:srgbClr val="FFFFFF"/>
              </a:solidFill>
              <a:sym typeface="Calibri" panose="020F0502020204030204" pitchFamily="34" charset="0"/>
            </a:endParaRPr>
          </a:p>
        </p:txBody>
      </p:sp>
      <p:pic>
        <p:nvPicPr>
          <p:cNvPr id="139" name="image67.png" descr="http://www.indeed.com/cmp/_s/logos/587022a90b8c7874"/>
          <p:cNvPicPr>
            <a:picLocks noChangeAspect="1"/>
          </p:cNvPicPr>
          <p:nvPr/>
        </p:nvPicPr>
        <p:blipFill>
          <a:blip r:embed="rId8">
            <a:extLst/>
          </a:blip>
          <a:stretch>
            <a:fillRect/>
          </a:stretch>
        </p:blipFill>
        <p:spPr>
          <a:xfrm>
            <a:off x="6827768" y="2838589"/>
            <a:ext cx="458930" cy="458930"/>
          </a:xfrm>
          <a:prstGeom prst="rect">
            <a:avLst/>
          </a:prstGeom>
          <a:ln w="12700" cap="flat">
            <a:noFill/>
            <a:miter lim="400000"/>
          </a:ln>
          <a:effectLst/>
        </p:spPr>
      </p:pic>
      <p:sp>
        <p:nvSpPr>
          <p:cNvPr id="13" name="TextBox 12"/>
          <p:cNvSpPr txBox="1"/>
          <p:nvPr/>
        </p:nvSpPr>
        <p:spPr>
          <a:xfrm>
            <a:off x="152346" y="1862450"/>
            <a:ext cx="907963" cy="261610"/>
          </a:xfrm>
          <a:prstGeom prst="rect">
            <a:avLst/>
          </a:prstGeom>
          <a:noFill/>
        </p:spPr>
        <p:txBody>
          <a:bodyPr wrap="square" rtlCol="0">
            <a:spAutoFit/>
          </a:bodyPr>
          <a:lstStyle/>
          <a:p>
            <a:r>
              <a:rPr lang="en-US" sz="1100" b="1" dirty="0">
                <a:latin typeface="Proxima Nova Rg" panose="02000506030000020004" pitchFamily="50" charset="0"/>
              </a:rPr>
              <a:t>Molecule:</a:t>
            </a:r>
          </a:p>
        </p:txBody>
      </p:sp>
      <p:pic>
        <p:nvPicPr>
          <p:cNvPr id="29" name="Picture 4" descr="http://fuelcellstore.com/image/cache/data/Products/Electrolyzers/G4800-500x500.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725512" y="2180807"/>
            <a:ext cx="542526" cy="54252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0" name="Picture 12" descr="http://www.azom.com/images/equipments/EquipmentImage_2861.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470284" y="2255624"/>
            <a:ext cx="757581" cy="43939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42" name="Picture 10" descr="http://www.industry.siemens.com/topics/global/en/pem-electrolyzer/silyzer/PublishingImages/stack-portlet.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399244" y="2190332"/>
            <a:ext cx="777627" cy="54913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007692" y="2229153"/>
            <a:ext cx="544517" cy="460279"/>
          </a:xfrm>
          <a:prstGeom prst="rect">
            <a:avLst/>
          </a:prstGeom>
          <a:effectLst>
            <a:softEdge rad="31750"/>
          </a:effectLst>
        </p:spPr>
      </p:pic>
      <p:sp>
        <p:nvSpPr>
          <p:cNvPr id="45" name="Oval 44"/>
          <p:cNvSpPr/>
          <p:nvPr/>
        </p:nvSpPr>
        <p:spPr>
          <a:xfrm>
            <a:off x="2464148" y="2127634"/>
            <a:ext cx="763718" cy="613219"/>
          </a:xfrm>
          <a:prstGeom prst="ellipse">
            <a:avLst/>
          </a:prstGeom>
          <a:noFill/>
          <a:ln w="12700" cap="flat">
            <a:solidFill>
              <a:schemeClr val="accent5"/>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sz="1800">
              <a:latin typeface="Calibri"/>
              <a:ea typeface="+mn-ea"/>
              <a:cs typeface="+mn-cs"/>
              <a:sym typeface="Calibri"/>
            </a:endParaRPr>
          </a:p>
        </p:txBody>
      </p:sp>
      <p:sp>
        <p:nvSpPr>
          <p:cNvPr id="46" name="Oval 45"/>
          <p:cNvSpPr/>
          <p:nvPr/>
        </p:nvSpPr>
        <p:spPr>
          <a:xfrm>
            <a:off x="1580822" y="2127634"/>
            <a:ext cx="763718" cy="613219"/>
          </a:xfrm>
          <a:prstGeom prst="ellipse">
            <a:avLst/>
          </a:prstGeom>
          <a:noFill/>
          <a:ln w="12700" cap="flat">
            <a:solidFill>
              <a:schemeClr val="accent5"/>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sz="1800">
              <a:latin typeface="Calibri"/>
              <a:ea typeface="+mn-ea"/>
              <a:cs typeface="+mn-cs"/>
              <a:sym typeface="Calibri"/>
            </a:endParaRPr>
          </a:p>
        </p:txBody>
      </p:sp>
      <p:sp>
        <p:nvSpPr>
          <p:cNvPr id="47" name="Oval 46"/>
          <p:cNvSpPr/>
          <p:nvPr/>
        </p:nvSpPr>
        <p:spPr>
          <a:xfrm>
            <a:off x="3391005" y="2127634"/>
            <a:ext cx="763718" cy="613219"/>
          </a:xfrm>
          <a:prstGeom prst="ellipse">
            <a:avLst/>
          </a:prstGeom>
          <a:noFill/>
          <a:ln w="12700" cap="flat">
            <a:solidFill>
              <a:schemeClr val="accent5"/>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sz="1800">
              <a:latin typeface="Calibri"/>
              <a:ea typeface="+mn-ea"/>
              <a:cs typeface="+mn-cs"/>
              <a:sym typeface="Calibri"/>
            </a:endParaRPr>
          </a:p>
        </p:txBody>
      </p:sp>
      <p:sp>
        <p:nvSpPr>
          <p:cNvPr id="48" name="Oval 47"/>
          <p:cNvSpPr/>
          <p:nvPr/>
        </p:nvSpPr>
        <p:spPr>
          <a:xfrm>
            <a:off x="5885391" y="2127634"/>
            <a:ext cx="763718" cy="613219"/>
          </a:xfrm>
          <a:prstGeom prst="ellipse">
            <a:avLst/>
          </a:prstGeom>
          <a:noFill/>
          <a:ln w="12700" cap="flat">
            <a:solidFill>
              <a:schemeClr val="accent5"/>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sz="1800">
              <a:latin typeface="Calibri"/>
              <a:ea typeface="+mn-ea"/>
              <a:cs typeface="+mn-cs"/>
              <a:sym typeface="Calibri"/>
            </a:endParaRPr>
          </a:p>
        </p:txBody>
      </p:sp>
      <p:cxnSp>
        <p:nvCxnSpPr>
          <p:cNvPr id="8" name="Straight Connector 7"/>
          <p:cNvCxnSpPr>
            <a:stCxn id="46" idx="6"/>
            <a:endCxn id="45" idx="2"/>
          </p:cNvCxnSpPr>
          <p:nvPr/>
        </p:nvCxnSpPr>
        <p:spPr>
          <a:xfrm>
            <a:off x="2344540" y="2434244"/>
            <a:ext cx="119608" cy="0"/>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49" name="Straight Connector 48"/>
          <p:cNvCxnSpPr>
            <a:stCxn id="45" idx="6"/>
            <a:endCxn id="47" idx="2"/>
          </p:cNvCxnSpPr>
          <p:nvPr/>
        </p:nvCxnSpPr>
        <p:spPr>
          <a:xfrm>
            <a:off x="3227866" y="2434244"/>
            <a:ext cx="163139" cy="0"/>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50" name="Straight Connector 49"/>
          <p:cNvCxnSpPr>
            <a:stCxn id="47" idx="6"/>
            <a:endCxn id="48" idx="2"/>
          </p:cNvCxnSpPr>
          <p:nvPr/>
        </p:nvCxnSpPr>
        <p:spPr>
          <a:xfrm>
            <a:off x="4154723" y="2434244"/>
            <a:ext cx="1730668" cy="0"/>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21" name="Straight Arrow Connector 20"/>
          <p:cNvCxnSpPr>
            <a:stCxn id="48" idx="6"/>
          </p:cNvCxnSpPr>
          <p:nvPr/>
        </p:nvCxnSpPr>
        <p:spPr>
          <a:xfrm>
            <a:off x="6649109" y="2434244"/>
            <a:ext cx="3225994" cy="0"/>
          </a:xfrm>
          <a:prstGeom prst="straightConnector1">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52" name="Picture 12" descr="http://www.azom.com/images/equipments/EquipmentImage_2861.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858903" y="3145383"/>
            <a:ext cx="757581" cy="43939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53" name="Picture 10" descr="http://www.industry.siemens.com/topics/global/en/pem-electrolyzer/silyzer/PublishingImages/stack-portlet.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144296" y="3080091"/>
            <a:ext cx="777627" cy="54913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55" name="Oval 54"/>
          <p:cNvSpPr/>
          <p:nvPr/>
        </p:nvSpPr>
        <p:spPr>
          <a:xfrm>
            <a:off x="2852767" y="3017393"/>
            <a:ext cx="763718" cy="613219"/>
          </a:xfrm>
          <a:prstGeom prst="ellipse">
            <a:avLst/>
          </a:prstGeom>
          <a:noFill/>
          <a:ln w="12700" cap="flat">
            <a:solidFill>
              <a:schemeClr val="accent5"/>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sz="1800">
              <a:latin typeface="Calibri"/>
              <a:ea typeface="+mn-ea"/>
              <a:cs typeface="+mn-cs"/>
              <a:sym typeface="Calibri"/>
            </a:endParaRPr>
          </a:p>
        </p:txBody>
      </p:sp>
      <p:sp>
        <p:nvSpPr>
          <p:cNvPr id="56" name="Oval 55"/>
          <p:cNvSpPr/>
          <p:nvPr/>
        </p:nvSpPr>
        <p:spPr>
          <a:xfrm>
            <a:off x="4136057" y="3017393"/>
            <a:ext cx="763718" cy="613219"/>
          </a:xfrm>
          <a:prstGeom prst="ellipse">
            <a:avLst/>
          </a:prstGeom>
          <a:noFill/>
          <a:ln w="12700" cap="flat">
            <a:solidFill>
              <a:schemeClr val="accent5"/>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sz="1800">
              <a:latin typeface="Calibri"/>
              <a:ea typeface="+mn-ea"/>
              <a:cs typeface="+mn-cs"/>
              <a:sym typeface="Calibri"/>
            </a:endParaRPr>
          </a:p>
        </p:txBody>
      </p:sp>
      <p:sp>
        <p:nvSpPr>
          <p:cNvPr id="57" name="Oval 56"/>
          <p:cNvSpPr/>
          <p:nvPr/>
        </p:nvSpPr>
        <p:spPr>
          <a:xfrm>
            <a:off x="5885391" y="3017393"/>
            <a:ext cx="763718" cy="613219"/>
          </a:xfrm>
          <a:prstGeom prst="ellipse">
            <a:avLst/>
          </a:prstGeom>
          <a:noFill/>
          <a:ln w="12700" cap="flat">
            <a:solidFill>
              <a:schemeClr val="accent5"/>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sz="1800">
              <a:latin typeface="Calibri"/>
              <a:ea typeface="+mn-ea"/>
              <a:cs typeface="+mn-cs"/>
              <a:sym typeface="Calibri"/>
            </a:endParaRPr>
          </a:p>
        </p:txBody>
      </p:sp>
      <p:cxnSp>
        <p:nvCxnSpPr>
          <p:cNvPr id="59" name="Straight Connector 58"/>
          <p:cNvCxnSpPr>
            <a:stCxn id="55" idx="6"/>
            <a:endCxn id="56" idx="2"/>
          </p:cNvCxnSpPr>
          <p:nvPr/>
        </p:nvCxnSpPr>
        <p:spPr>
          <a:xfrm>
            <a:off x="3616485" y="3324003"/>
            <a:ext cx="519572" cy="0"/>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60" name="Straight Connector 59"/>
          <p:cNvCxnSpPr>
            <a:stCxn id="56" idx="6"/>
            <a:endCxn id="57" idx="2"/>
          </p:cNvCxnSpPr>
          <p:nvPr/>
        </p:nvCxnSpPr>
        <p:spPr>
          <a:xfrm>
            <a:off x="4899775" y="3324003"/>
            <a:ext cx="985616" cy="0"/>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61" name="Straight Arrow Connector 60"/>
          <p:cNvCxnSpPr>
            <a:stCxn id="57" idx="6"/>
          </p:cNvCxnSpPr>
          <p:nvPr/>
        </p:nvCxnSpPr>
        <p:spPr>
          <a:xfrm>
            <a:off x="6649109" y="3324003"/>
            <a:ext cx="3225994" cy="0"/>
          </a:xfrm>
          <a:prstGeom prst="straightConnector1">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64" name="Picture 12" descr="http://eciu.net/assets/Blog-pics/_articleImage/Wind-and-storage-Invenergy.jpg"/>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5987264" y="3126984"/>
            <a:ext cx="582705" cy="422272"/>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75" name="Picture 74"/>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996150" y="3968817"/>
            <a:ext cx="544517" cy="460279"/>
          </a:xfrm>
          <a:prstGeom prst="rect">
            <a:avLst/>
          </a:prstGeom>
          <a:effectLst>
            <a:softEdge rad="31750"/>
          </a:effectLst>
        </p:spPr>
      </p:pic>
      <p:sp>
        <p:nvSpPr>
          <p:cNvPr id="76" name="Oval 75"/>
          <p:cNvSpPr/>
          <p:nvPr/>
        </p:nvSpPr>
        <p:spPr>
          <a:xfrm>
            <a:off x="7873849" y="3867298"/>
            <a:ext cx="763718" cy="613219"/>
          </a:xfrm>
          <a:prstGeom prst="ellipse">
            <a:avLst/>
          </a:prstGeom>
          <a:noFill/>
          <a:ln w="12700" cap="flat">
            <a:solidFill>
              <a:schemeClr val="accent5"/>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sz="1800">
              <a:latin typeface="Calibri"/>
              <a:ea typeface="+mn-ea"/>
              <a:cs typeface="+mn-cs"/>
              <a:sym typeface="Calibri"/>
            </a:endParaRPr>
          </a:p>
        </p:txBody>
      </p:sp>
      <p:cxnSp>
        <p:nvCxnSpPr>
          <p:cNvPr id="77" name="Straight Arrow Connector 76"/>
          <p:cNvCxnSpPr>
            <a:stCxn id="76" idx="6"/>
          </p:cNvCxnSpPr>
          <p:nvPr/>
        </p:nvCxnSpPr>
        <p:spPr>
          <a:xfrm>
            <a:off x="8637567" y="4173908"/>
            <a:ext cx="1237536" cy="0"/>
          </a:xfrm>
          <a:prstGeom prst="straightConnector1">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80" name="Picture 10" descr="http://www.industry.siemens.com/topics/global/en/pem-electrolyzer/silyzer/PublishingImages/stack-portlet.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455268" y="3935625"/>
            <a:ext cx="777627" cy="54913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81" name="Oval 80"/>
          <p:cNvSpPr/>
          <p:nvPr/>
        </p:nvSpPr>
        <p:spPr>
          <a:xfrm>
            <a:off x="4447029" y="3872927"/>
            <a:ext cx="763718" cy="613219"/>
          </a:xfrm>
          <a:prstGeom prst="ellipse">
            <a:avLst/>
          </a:prstGeom>
          <a:noFill/>
          <a:ln w="12700" cap="flat">
            <a:solidFill>
              <a:schemeClr val="accent5"/>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sz="1800">
              <a:latin typeface="Calibri"/>
              <a:ea typeface="+mn-ea"/>
              <a:cs typeface="+mn-cs"/>
              <a:sym typeface="Calibri"/>
            </a:endParaRPr>
          </a:p>
        </p:txBody>
      </p:sp>
      <p:cxnSp>
        <p:nvCxnSpPr>
          <p:cNvPr id="82" name="Straight Connector 81"/>
          <p:cNvCxnSpPr>
            <a:stCxn id="81" idx="6"/>
            <a:endCxn id="76" idx="2"/>
          </p:cNvCxnSpPr>
          <p:nvPr/>
        </p:nvCxnSpPr>
        <p:spPr>
          <a:xfrm flipV="1">
            <a:off x="5210747" y="4173908"/>
            <a:ext cx="2663102" cy="5629"/>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pic>
        <p:nvPicPr>
          <p:cNvPr id="85" name="Picture 84"/>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759868" y="4899448"/>
            <a:ext cx="544517" cy="460279"/>
          </a:xfrm>
          <a:prstGeom prst="rect">
            <a:avLst/>
          </a:prstGeom>
          <a:effectLst>
            <a:softEdge rad="31750"/>
          </a:effectLst>
        </p:spPr>
      </p:pic>
      <p:sp>
        <p:nvSpPr>
          <p:cNvPr id="86" name="Oval 85"/>
          <p:cNvSpPr/>
          <p:nvPr/>
        </p:nvSpPr>
        <p:spPr>
          <a:xfrm>
            <a:off x="8637567" y="4797929"/>
            <a:ext cx="763718" cy="613219"/>
          </a:xfrm>
          <a:prstGeom prst="ellipse">
            <a:avLst/>
          </a:prstGeom>
          <a:noFill/>
          <a:ln w="12700" cap="flat">
            <a:solidFill>
              <a:schemeClr val="accent5"/>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sz="1800">
              <a:latin typeface="Calibri"/>
              <a:ea typeface="+mn-ea"/>
              <a:cs typeface="+mn-cs"/>
              <a:sym typeface="Calibri"/>
            </a:endParaRPr>
          </a:p>
        </p:txBody>
      </p:sp>
      <p:cxnSp>
        <p:nvCxnSpPr>
          <p:cNvPr id="87" name="Straight Arrow Connector 86"/>
          <p:cNvCxnSpPr>
            <a:stCxn id="86" idx="6"/>
          </p:cNvCxnSpPr>
          <p:nvPr/>
        </p:nvCxnSpPr>
        <p:spPr>
          <a:xfrm>
            <a:off x="9401285" y="5104539"/>
            <a:ext cx="473818" cy="0"/>
          </a:xfrm>
          <a:prstGeom prst="straightConnector1">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88" name="Picture 10" descr="http://www.industry.siemens.com/topics/global/en/pem-electrolyzer/silyzer/PublishingImages/stack-portlet.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871482" y="4866256"/>
            <a:ext cx="777627" cy="54913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89" name="Oval 88"/>
          <p:cNvSpPr/>
          <p:nvPr/>
        </p:nvSpPr>
        <p:spPr>
          <a:xfrm>
            <a:off x="5863243" y="4803558"/>
            <a:ext cx="763718" cy="613219"/>
          </a:xfrm>
          <a:prstGeom prst="ellipse">
            <a:avLst/>
          </a:prstGeom>
          <a:noFill/>
          <a:ln w="12700" cap="flat">
            <a:solidFill>
              <a:schemeClr val="accent5"/>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sz="1800">
              <a:latin typeface="Calibri"/>
              <a:ea typeface="+mn-ea"/>
              <a:cs typeface="+mn-cs"/>
              <a:sym typeface="Calibri"/>
            </a:endParaRPr>
          </a:p>
        </p:txBody>
      </p:sp>
      <p:cxnSp>
        <p:nvCxnSpPr>
          <p:cNvPr id="90" name="Straight Connector 89"/>
          <p:cNvCxnSpPr>
            <a:stCxn id="89" idx="6"/>
            <a:endCxn id="86" idx="2"/>
          </p:cNvCxnSpPr>
          <p:nvPr/>
        </p:nvCxnSpPr>
        <p:spPr>
          <a:xfrm flipV="1">
            <a:off x="6626961" y="5104539"/>
            <a:ext cx="2010606" cy="5629"/>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pic>
        <p:nvPicPr>
          <p:cNvPr id="106" name="Picture 12" descr="http://www.azom.com/images/equipments/EquipmentImage_2861.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447985" y="4934565"/>
            <a:ext cx="757581" cy="43939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07" name="Oval 106"/>
          <p:cNvSpPr/>
          <p:nvPr/>
        </p:nvSpPr>
        <p:spPr>
          <a:xfrm>
            <a:off x="4441849" y="4806575"/>
            <a:ext cx="763718" cy="613219"/>
          </a:xfrm>
          <a:prstGeom prst="ellipse">
            <a:avLst/>
          </a:prstGeom>
          <a:noFill/>
          <a:ln w="12700" cap="flat">
            <a:solidFill>
              <a:schemeClr val="accent5"/>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sz="1800">
              <a:latin typeface="Calibri"/>
              <a:ea typeface="+mn-ea"/>
              <a:cs typeface="+mn-cs"/>
              <a:sym typeface="Calibri"/>
            </a:endParaRPr>
          </a:p>
        </p:txBody>
      </p:sp>
      <p:cxnSp>
        <p:nvCxnSpPr>
          <p:cNvPr id="110" name="Straight Connector 109"/>
          <p:cNvCxnSpPr>
            <a:stCxn id="107" idx="6"/>
            <a:endCxn id="89" idx="2"/>
          </p:cNvCxnSpPr>
          <p:nvPr/>
        </p:nvCxnSpPr>
        <p:spPr>
          <a:xfrm flipV="1">
            <a:off x="5205567" y="5110168"/>
            <a:ext cx="657676" cy="3017"/>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114" name="Straight Arrow Connector 113"/>
          <p:cNvCxnSpPr>
            <a:stCxn id="116" idx="6"/>
          </p:cNvCxnSpPr>
          <p:nvPr/>
        </p:nvCxnSpPr>
        <p:spPr>
          <a:xfrm flipV="1">
            <a:off x="5963148" y="6002042"/>
            <a:ext cx="3911955" cy="8646"/>
          </a:xfrm>
          <a:prstGeom prst="straightConnector1">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115" name="Picture 12" descr="http://www.azom.com/images/equipments/EquipmentImage_2861.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205566" y="5832068"/>
            <a:ext cx="757581" cy="43939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16" name="Oval 115"/>
          <p:cNvSpPr/>
          <p:nvPr/>
        </p:nvSpPr>
        <p:spPr>
          <a:xfrm>
            <a:off x="5199430" y="5704078"/>
            <a:ext cx="763718" cy="613219"/>
          </a:xfrm>
          <a:prstGeom prst="ellipse">
            <a:avLst/>
          </a:prstGeom>
          <a:noFill/>
          <a:ln w="12700" cap="flat">
            <a:solidFill>
              <a:schemeClr val="accent5"/>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sz="1800">
              <a:latin typeface="Calibri"/>
              <a:ea typeface="+mn-ea"/>
              <a:cs typeface="+mn-cs"/>
              <a:sym typeface="Calibri"/>
            </a:endParaRPr>
          </a:p>
        </p:txBody>
      </p:sp>
      <p:sp>
        <p:nvSpPr>
          <p:cNvPr id="118" name="TextBox 117"/>
          <p:cNvSpPr txBox="1"/>
          <p:nvPr/>
        </p:nvSpPr>
        <p:spPr>
          <a:xfrm>
            <a:off x="1699176" y="1875376"/>
            <a:ext cx="540287" cy="261610"/>
          </a:xfrm>
          <a:prstGeom prst="rect">
            <a:avLst/>
          </a:prstGeom>
          <a:noFill/>
        </p:spPr>
        <p:txBody>
          <a:bodyPr wrap="square" rtlCol="0">
            <a:spAutoFit/>
          </a:bodyPr>
          <a:lstStyle/>
          <a:p>
            <a:pPr algn="ctr"/>
            <a:r>
              <a:rPr lang="en-US" sz="1100" b="1" dirty="0">
                <a:latin typeface="Proxima Nova Rg" panose="02000506030000020004" pitchFamily="50" charset="0"/>
              </a:rPr>
              <a:t>5 kW</a:t>
            </a:r>
          </a:p>
        </p:txBody>
      </p:sp>
      <p:sp>
        <p:nvSpPr>
          <p:cNvPr id="119" name="TextBox 118"/>
          <p:cNvSpPr txBox="1"/>
          <p:nvPr/>
        </p:nvSpPr>
        <p:spPr>
          <a:xfrm>
            <a:off x="2411840" y="1856108"/>
            <a:ext cx="960413" cy="261610"/>
          </a:xfrm>
          <a:prstGeom prst="rect">
            <a:avLst/>
          </a:prstGeom>
          <a:noFill/>
        </p:spPr>
        <p:txBody>
          <a:bodyPr wrap="square" rtlCol="0">
            <a:spAutoFit/>
          </a:bodyPr>
          <a:lstStyle/>
          <a:p>
            <a:pPr algn="ctr"/>
            <a:r>
              <a:rPr lang="en-US" sz="1100" b="1" dirty="0">
                <a:latin typeface="Proxima Nova Rg" panose="02000506030000020004" pitchFamily="50" charset="0"/>
              </a:rPr>
              <a:t>&gt;100 kW</a:t>
            </a:r>
          </a:p>
        </p:txBody>
      </p:sp>
      <p:sp>
        <p:nvSpPr>
          <p:cNvPr id="120" name="TextBox 119"/>
          <p:cNvSpPr txBox="1"/>
          <p:nvPr/>
        </p:nvSpPr>
        <p:spPr>
          <a:xfrm>
            <a:off x="3418106" y="1875376"/>
            <a:ext cx="743330" cy="261610"/>
          </a:xfrm>
          <a:prstGeom prst="rect">
            <a:avLst/>
          </a:prstGeom>
          <a:noFill/>
        </p:spPr>
        <p:txBody>
          <a:bodyPr wrap="square" rtlCol="0">
            <a:spAutoFit/>
          </a:bodyPr>
          <a:lstStyle/>
          <a:p>
            <a:pPr algn="ctr"/>
            <a:r>
              <a:rPr lang="en-US" sz="1100" b="1" dirty="0">
                <a:latin typeface="Proxima Nova Rg" panose="02000506030000020004" pitchFamily="50" charset="0"/>
              </a:rPr>
              <a:t>&gt;1  MW</a:t>
            </a:r>
          </a:p>
        </p:txBody>
      </p:sp>
      <p:sp>
        <p:nvSpPr>
          <p:cNvPr id="121" name="TextBox 120"/>
          <p:cNvSpPr txBox="1"/>
          <p:nvPr/>
        </p:nvSpPr>
        <p:spPr>
          <a:xfrm>
            <a:off x="5764910" y="1875376"/>
            <a:ext cx="956286" cy="261610"/>
          </a:xfrm>
          <a:prstGeom prst="rect">
            <a:avLst/>
          </a:prstGeom>
          <a:noFill/>
        </p:spPr>
        <p:txBody>
          <a:bodyPr wrap="square" rtlCol="0">
            <a:spAutoFit/>
          </a:bodyPr>
          <a:lstStyle/>
          <a:p>
            <a:pPr algn="ctr"/>
            <a:r>
              <a:rPr lang="en-US" sz="1100" b="1" dirty="0">
                <a:latin typeface="Proxima Nova Rg" panose="02000506030000020004" pitchFamily="50" charset="0"/>
              </a:rPr>
              <a:t>&gt;50 MW</a:t>
            </a:r>
          </a:p>
        </p:txBody>
      </p:sp>
      <p:sp>
        <p:nvSpPr>
          <p:cNvPr id="122" name="TextBox 121"/>
          <p:cNvSpPr txBox="1"/>
          <p:nvPr/>
        </p:nvSpPr>
        <p:spPr>
          <a:xfrm>
            <a:off x="7853072" y="3611316"/>
            <a:ext cx="906787" cy="267071"/>
          </a:xfrm>
          <a:prstGeom prst="rect">
            <a:avLst/>
          </a:prstGeom>
          <a:noFill/>
        </p:spPr>
        <p:txBody>
          <a:bodyPr wrap="square" rtlCol="0">
            <a:spAutoFit/>
          </a:bodyPr>
          <a:lstStyle/>
          <a:p>
            <a:pPr algn="ctr"/>
            <a:r>
              <a:rPr lang="en-US" sz="1100" b="1" dirty="0">
                <a:latin typeface="Proxima Nova Rg" panose="02000506030000020004" pitchFamily="50" charset="0"/>
              </a:rPr>
              <a:t>&gt;150 MW</a:t>
            </a:r>
          </a:p>
        </p:txBody>
      </p:sp>
      <p:sp>
        <p:nvSpPr>
          <p:cNvPr id="123" name="TextBox 122"/>
          <p:cNvSpPr txBox="1"/>
          <p:nvPr/>
        </p:nvSpPr>
        <p:spPr>
          <a:xfrm>
            <a:off x="8611407" y="4536040"/>
            <a:ext cx="904068" cy="261610"/>
          </a:xfrm>
          <a:prstGeom prst="rect">
            <a:avLst/>
          </a:prstGeom>
          <a:noFill/>
        </p:spPr>
        <p:txBody>
          <a:bodyPr wrap="square" rtlCol="0">
            <a:spAutoFit/>
          </a:bodyPr>
          <a:lstStyle/>
          <a:p>
            <a:pPr algn="ctr"/>
            <a:r>
              <a:rPr lang="en-US" sz="1100" b="1" dirty="0">
                <a:latin typeface="Proxima Nova Rg" panose="02000506030000020004" pitchFamily="50" charset="0"/>
              </a:rPr>
              <a:t>&gt;150 MW</a:t>
            </a:r>
          </a:p>
        </p:txBody>
      </p:sp>
      <p:sp>
        <p:nvSpPr>
          <p:cNvPr id="125" name="TextBox 124"/>
          <p:cNvSpPr txBox="1"/>
          <p:nvPr/>
        </p:nvSpPr>
        <p:spPr>
          <a:xfrm>
            <a:off x="377622" y="2218799"/>
            <a:ext cx="907963" cy="430887"/>
          </a:xfrm>
          <a:prstGeom prst="rect">
            <a:avLst/>
          </a:prstGeom>
          <a:noFill/>
        </p:spPr>
        <p:txBody>
          <a:bodyPr wrap="square" rtlCol="0">
            <a:spAutoFit/>
          </a:bodyPr>
          <a:lstStyle/>
          <a:p>
            <a:r>
              <a:rPr lang="en-US" sz="1100" b="1" dirty="0">
                <a:latin typeface="Proxima Nova Rg" panose="02000506030000020004" pitchFamily="50" charset="0"/>
              </a:rPr>
              <a:t>Carbon monoxide</a:t>
            </a:r>
          </a:p>
        </p:txBody>
      </p:sp>
      <p:sp>
        <p:nvSpPr>
          <p:cNvPr id="127" name="TextBox 126"/>
          <p:cNvSpPr txBox="1"/>
          <p:nvPr/>
        </p:nvSpPr>
        <p:spPr>
          <a:xfrm>
            <a:off x="377622" y="3199725"/>
            <a:ext cx="1049752" cy="430887"/>
          </a:xfrm>
          <a:prstGeom prst="rect">
            <a:avLst/>
          </a:prstGeom>
          <a:noFill/>
        </p:spPr>
        <p:txBody>
          <a:bodyPr wrap="square" rtlCol="0">
            <a:spAutoFit/>
          </a:bodyPr>
          <a:lstStyle/>
          <a:p>
            <a:r>
              <a:rPr lang="en-US" sz="1100" b="1" dirty="0">
                <a:latin typeface="Proxima Nova Rg" panose="02000506030000020004" pitchFamily="50" charset="0"/>
              </a:rPr>
              <a:t>Methane (biogas)</a:t>
            </a:r>
          </a:p>
        </p:txBody>
      </p:sp>
      <p:sp>
        <p:nvSpPr>
          <p:cNvPr id="128" name="TextBox 127"/>
          <p:cNvSpPr txBox="1"/>
          <p:nvPr/>
        </p:nvSpPr>
        <p:spPr>
          <a:xfrm>
            <a:off x="377622" y="4030054"/>
            <a:ext cx="907963" cy="261610"/>
          </a:xfrm>
          <a:prstGeom prst="rect">
            <a:avLst/>
          </a:prstGeom>
          <a:noFill/>
        </p:spPr>
        <p:txBody>
          <a:bodyPr wrap="square" rtlCol="0">
            <a:spAutoFit/>
          </a:bodyPr>
          <a:lstStyle/>
          <a:p>
            <a:r>
              <a:rPr lang="en-US" sz="1100" b="1" dirty="0">
                <a:latin typeface="Proxima Nova Rg" panose="02000506030000020004" pitchFamily="50" charset="0"/>
              </a:rPr>
              <a:t>Ethylene</a:t>
            </a:r>
          </a:p>
        </p:txBody>
      </p:sp>
      <p:sp>
        <p:nvSpPr>
          <p:cNvPr id="129" name="TextBox 128"/>
          <p:cNvSpPr txBox="1"/>
          <p:nvPr/>
        </p:nvSpPr>
        <p:spPr>
          <a:xfrm>
            <a:off x="377622" y="5023459"/>
            <a:ext cx="907963" cy="261610"/>
          </a:xfrm>
          <a:prstGeom prst="rect">
            <a:avLst/>
          </a:prstGeom>
          <a:noFill/>
        </p:spPr>
        <p:txBody>
          <a:bodyPr wrap="square" rtlCol="0">
            <a:spAutoFit/>
          </a:bodyPr>
          <a:lstStyle/>
          <a:p>
            <a:r>
              <a:rPr lang="en-US" sz="1100" b="1" dirty="0">
                <a:latin typeface="Proxima Nova Rg" panose="02000506030000020004" pitchFamily="50" charset="0"/>
              </a:rPr>
              <a:t>Ethanol</a:t>
            </a:r>
          </a:p>
        </p:txBody>
      </p:sp>
      <p:pic>
        <p:nvPicPr>
          <p:cNvPr id="130" name="Picture 4" descr="http://fuelcellstore.com/image/cache/data/Products/Electrolyzers/G4800-500x500.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952940" y="3924365"/>
            <a:ext cx="542526" cy="54252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31" name="Oval 130"/>
          <p:cNvSpPr/>
          <p:nvPr/>
        </p:nvSpPr>
        <p:spPr>
          <a:xfrm>
            <a:off x="1836825" y="3861667"/>
            <a:ext cx="763718" cy="613219"/>
          </a:xfrm>
          <a:prstGeom prst="ellipse">
            <a:avLst/>
          </a:prstGeom>
          <a:noFill/>
          <a:ln w="12700" cap="flat">
            <a:solidFill>
              <a:schemeClr val="accent5"/>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sz="1800">
              <a:latin typeface="Calibri"/>
              <a:ea typeface="+mn-ea"/>
              <a:cs typeface="+mn-cs"/>
              <a:sym typeface="Calibri"/>
            </a:endParaRPr>
          </a:p>
        </p:txBody>
      </p:sp>
      <p:cxnSp>
        <p:nvCxnSpPr>
          <p:cNvPr id="132" name="Straight Connector 131"/>
          <p:cNvCxnSpPr>
            <a:stCxn id="131" idx="6"/>
            <a:endCxn id="81" idx="2"/>
          </p:cNvCxnSpPr>
          <p:nvPr/>
        </p:nvCxnSpPr>
        <p:spPr>
          <a:xfrm>
            <a:off x="2600543" y="4168277"/>
            <a:ext cx="1846486" cy="11260"/>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pic>
        <p:nvPicPr>
          <p:cNvPr id="135" name="Picture 4" descr="https://upload.wikimedia.org/wikipedia/commons/thumb/e/e5/NASA_logo.svg/200px-NASA_logo.svg.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407523" y="3851718"/>
            <a:ext cx="347629" cy="288532"/>
          </a:xfrm>
          <a:prstGeom prst="rect">
            <a:avLst/>
          </a:prstGeom>
          <a:noFill/>
          <a:extLst>
            <a:ext uri="{909E8E84-426E-40DD-AFC4-6F175D3DCCD1}">
              <a14:hiddenFill xmlns:a14="http://schemas.microsoft.com/office/drawing/2010/main">
                <a:solidFill>
                  <a:srgbClr val="FFFFFF"/>
                </a:solidFill>
              </a14:hiddenFill>
            </a:ext>
          </a:extLst>
        </p:spPr>
      </p:pic>
      <p:pic>
        <p:nvPicPr>
          <p:cNvPr id="136" name="image68.png" descr="https://upload.wikimedia.org/wikipedia/en/thumb/2/2e/Archer_Daniels_Midland_(logo).svg/875px-Archer_Daniels_Midland_(logo).svg.png"/>
          <p:cNvPicPr>
            <a:picLocks noChangeAspect="1"/>
          </p:cNvPicPr>
          <p:nvPr/>
        </p:nvPicPr>
        <p:blipFill>
          <a:blip r:embed="rId15">
            <a:extLst/>
          </a:blip>
          <a:stretch>
            <a:fillRect/>
          </a:stretch>
        </p:blipFill>
        <p:spPr>
          <a:xfrm>
            <a:off x="6827768" y="4658004"/>
            <a:ext cx="331859" cy="388369"/>
          </a:xfrm>
          <a:prstGeom prst="rect">
            <a:avLst/>
          </a:prstGeom>
          <a:ln w="12700" cap="flat">
            <a:noFill/>
            <a:miter lim="400000"/>
          </a:ln>
          <a:effectLst/>
        </p:spPr>
      </p:pic>
      <p:pic>
        <p:nvPicPr>
          <p:cNvPr id="137" name="image74.jpg" descr="http://blog.logomyway.com/wp-content/uploads/2011/12/Royal_Dutch_Shell.jpg"/>
          <p:cNvPicPr>
            <a:picLocks noChangeAspect="1"/>
          </p:cNvPicPr>
          <p:nvPr/>
        </p:nvPicPr>
        <p:blipFill>
          <a:blip r:embed="rId16">
            <a:extLst/>
          </a:blip>
          <a:stretch>
            <a:fillRect/>
          </a:stretch>
        </p:blipFill>
        <p:spPr>
          <a:xfrm>
            <a:off x="6676022" y="1973893"/>
            <a:ext cx="416996" cy="361000"/>
          </a:xfrm>
          <a:prstGeom prst="rect">
            <a:avLst/>
          </a:prstGeom>
          <a:ln w="12700" cap="flat">
            <a:noFill/>
            <a:miter lim="400000"/>
          </a:ln>
          <a:effectLst/>
        </p:spPr>
      </p:pic>
      <p:pic>
        <p:nvPicPr>
          <p:cNvPr id="138" name="image79.jpg" descr="http://www.coca-cola.co.uk/stories/history/advertising/the-logo-story/_jcr_content/lead/smartslides1/slide1.img.png/1426182101987.jp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057233" y="3838995"/>
            <a:ext cx="679146" cy="249926"/>
          </a:xfrm>
          <a:prstGeom prst="rect">
            <a:avLst/>
          </a:prstGeom>
          <a:ln w="12700" cap="flat">
            <a:noFill/>
            <a:miter lim="400000"/>
          </a:ln>
          <a:effectLst/>
        </p:spPr>
      </p:pic>
      <p:pic>
        <p:nvPicPr>
          <p:cNvPr id="140" name="image85.png" descr="https://www.arborday.org/images/logos/logo-praxair-color.png"/>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a:xfrm>
            <a:off x="4291636" y="2121540"/>
            <a:ext cx="1043735" cy="190748"/>
          </a:xfrm>
          <a:prstGeom prst="rect">
            <a:avLst/>
          </a:prstGeom>
          <a:ln w="12700" cap="flat">
            <a:noFill/>
            <a:miter lim="400000"/>
          </a:ln>
          <a:effectLst/>
        </p:spPr>
      </p:pic>
      <p:sp>
        <p:nvSpPr>
          <p:cNvPr id="141" name="TextBox 140"/>
          <p:cNvSpPr txBox="1"/>
          <p:nvPr/>
        </p:nvSpPr>
        <p:spPr>
          <a:xfrm>
            <a:off x="377622" y="5879883"/>
            <a:ext cx="1032024" cy="430887"/>
          </a:xfrm>
          <a:prstGeom prst="rect">
            <a:avLst/>
          </a:prstGeom>
          <a:noFill/>
        </p:spPr>
        <p:txBody>
          <a:bodyPr wrap="square" rtlCol="0">
            <a:spAutoFit/>
          </a:bodyPr>
          <a:lstStyle/>
          <a:p>
            <a:r>
              <a:rPr lang="en-US" sz="1100" b="1" dirty="0">
                <a:latin typeface="Proxima Nova Rg" panose="02000506030000020004" pitchFamily="50" charset="0"/>
              </a:rPr>
              <a:t>Other (e.g., n-propanol)</a:t>
            </a:r>
          </a:p>
        </p:txBody>
      </p:sp>
      <p:pic>
        <p:nvPicPr>
          <p:cNvPr id="142" name="image69.png" descr="http://www.atlantic-polymers.pl/images/logo_sabic.png"/>
          <p:cNvPicPr>
            <a:picLocks noChangeAspect="1"/>
          </p:cNvPicPr>
          <p:nvPr/>
        </p:nvPicPr>
        <p:blipFill>
          <a:blip r:embed="rId19">
            <a:extLst/>
          </a:blip>
          <a:stretch>
            <a:fillRect/>
          </a:stretch>
        </p:blipFill>
        <p:spPr>
          <a:xfrm>
            <a:off x="8714258" y="3725656"/>
            <a:ext cx="677531" cy="338766"/>
          </a:xfrm>
          <a:prstGeom prst="rect">
            <a:avLst/>
          </a:prstGeom>
          <a:ln w="12700" cap="flat">
            <a:noFill/>
            <a:miter lim="400000"/>
          </a:ln>
          <a:effectLst/>
        </p:spPr>
      </p:pic>
      <p:pic>
        <p:nvPicPr>
          <p:cNvPr id="36879" name="Picture 15" descr="http://www.energymanagertoday.com/assets/SoCalGas-logo-Energy-Manage.jpg"/>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a:stretch/>
        </p:blipFill>
        <p:spPr bwMode="auto">
          <a:xfrm>
            <a:off x="4957528" y="2876964"/>
            <a:ext cx="833992" cy="348999"/>
          </a:xfrm>
          <a:prstGeom prst="rect">
            <a:avLst/>
          </a:prstGeom>
          <a:noFill/>
          <a:extLst>
            <a:ext uri="{909E8E84-426E-40DD-AFC4-6F175D3DCCD1}">
              <a14:hiddenFill xmlns:a14="http://schemas.microsoft.com/office/drawing/2010/main">
                <a:solidFill>
                  <a:srgbClr val="FFFFFF"/>
                </a:solidFill>
              </a14:hiddenFill>
            </a:ext>
          </a:extLst>
        </p:spPr>
      </p:pic>
      <p:pic>
        <p:nvPicPr>
          <p:cNvPr id="36881" name="Picture 17" descr="http://seeklogo.com/images/E/Evonik-logo-CAAF15C33F-seeklogo.com.gif"/>
          <p:cNvPicPr>
            <a:picLocks noChangeAspect="1" noChangeArrowheads="1"/>
          </p:cNvPicPr>
          <p:nvPr/>
        </p:nvPicPr>
        <p:blipFill rotWithShape="1">
          <a:blip r:embed="rId21" cstate="screen">
            <a:extLst>
              <a:ext uri="{28A0092B-C50C-407E-A947-70E740481C1C}">
                <a14:useLocalDpi xmlns:a14="http://schemas.microsoft.com/office/drawing/2010/main"/>
              </a:ext>
            </a:extLst>
          </a:blip>
          <a:srcRect t="36742" b="36742"/>
          <a:stretch/>
        </p:blipFill>
        <p:spPr bwMode="auto">
          <a:xfrm>
            <a:off x="6023293" y="5685736"/>
            <a:ext cx="980384" cy="259956"/>
          </a:xfrm>
          <a:prstGeom prst="rect">
            <a:avLst/>
          </a:prstGeom>
          <a:noFill/>
          <a:extLst>
            <a:ext uri="{909E8E84-426E-40DD-AFC4-6F175D3DCCD1}">
              <a14:hiddenFill xmlns:a14="http://schemas.microsoft.com/office/drawing/2010/main">
                <a:solidFill>
                  <a:srgbClr val="FFFFFF"/>
                </a:solidFill>
              </a14:hiddenFill>
            </a:ext>
          </a:extLst>
        </p:spPr>
      </p:pic>
      <p:pic>
        <p:nvPicPr>
          <p:cNvPr id="145" name="image88.jpg" descr="https://photos.prnewswire.com/prnvar/20150831/262538LOGO"/>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7164832" y="1993255"/>
            <a:ext cx="367383" cy="367383"/>
          </a:xfrm>
          <a:prstGeom prst="rect">
            <a:avLst/>
          </a:prstGeom>
          <a:ln w="12700" cap="flat">
            <a:noFill/>
            <a:miter lim="400000"/>
          </a:ln>
          <a:effectLst/>
        </p:spPr>
      </p:pic>
      <p:cxnSp>
        <p:nvCxnSpPr>
          <p:cNvPr id="243" name="Straight Connector 242"/>
          <p:cNvCxnSpPr/>
          <p:nvPr/>
        </p:nvCxnSpPr>
        <p:spPr>
          <a:xfrm>
            <a:off x="223409" y="2268746"/>
            <a:ext cx="0" cy="4027418"/>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
        <p:nvSpPr>
          <p:cNvPr id="152" name="TextBox 151"/>
          <p:cNvSpPr txBox="1"/>
          <p:nvPr/>
        </p:nvSpPr>
        <p:spPr>
          <a:xfrm>
            <a:off x="10001916" y="1692057"/>
            <a:ext cx="1145604" cy="430887"/>
          </a:xfrm>
          <a:prstGeom prst="rect">
            <a:avLst/>
          </a:prstGeom>
          <a:noFill/>
        </p:spPr>
        <p:txBody>
          <a:bodyPr wrap="square" rtlCol="0">
            <a:spAutoFit/>
          </a:bodyPr>
          <a:lstStyle/>
          <a:p>
            <a:r>
              <a:rPr lang="en-US" sz="1100" b="1" dirty="0">
                <a:latin typeface="Proxima Nova Rg" panose="02000506030000020004" pitchFamily="50" charset="0"/>
              </a:rPr>
              <a:t>Global Market</a:t>
            </a:r>
          </a:p>
          <a:p>
            <a:r>
              <a:rPr lang="en-US" sz="1100" b="1" dirty="0">
                <a:latin typeface="Proxima Nova Rg" panose="02000506030000020004" pitchFamily="50" charset="0"/>
              </a:rPr>
              <a:t>($ Billions):</a:t>
            </a:r>
          </a:p>
        </p:txBody>
      </p:sp>
      <p:sp>
        <p:nvSpPr>
          <p:cNvPr id="155" name="TextBox 154"/>
          <p:cNvSpPr txBox="1"/>
          <p:nvPr/>
        </p:nvSpPr>
        <p:spPr>
          <a:xfrm>
            <a:off x="10081388" y="2285321"/>
            <a:ext cx="1118391" cy="261610"/>
          </a:xfrm>
          <a:prstGeom prst="rect">
            <a:avLst/>
          </a:prstGeom>
          <a:noFill/>
        </p:spPr>
        <p:txBody>
          <a:bodyPr wrap="square" rtlCol="0">
            <a:spAutoFit/>
          </a:bodyPr>
          <a:lstStyle/>
          <a:p>
            <a:r>
              <a:rPr lang="en-US" sz="1100" b="1" dirty="0">
                <a:latin typeface="Proxima Nova Rg" panose="02000506030000020004" pitchFamily="50" charset="0"/>
              </a:rPr>
              <a:t>$40 B</a:t>
            </a:r>
          </a:p>
        </p:txBody>
      </p:sp>
      <p:sp>
        <p:nvSpPr>
          <p:cNvPr id="157" name="TextBox 156"/>
          <p:cNvSpPr txBox="1"/>
          <p:nvPr/>
        </p:nvSpPr>
        <p:spPr>
          <a:xfrm>
            <a:off x="10081388" y="4030054"/>
            <a:ext cx="1118391" cy="261610"/>
          </a:xfrm>
          <a:prstGeom prst="rect">
            <a:avLst/>
          </a:prstGeom>
          <a:noFill/>
        </p:spPr>
        <p:txBody>
          <a:bodyPr wrap="square" rtlCol="0">
            <a:spAutoFit/>
          </a:bodyPr>
          <a:lstStyle/>
          <a:p>
            <a:r>
              <a:rPr lang="en-US" sz="1100" b="1" dirty="0">
                <a:latin typeface="Proxima Nova Rg" panose="02000506030000020004" pitchFamily="50" charset="0"/>
              </a:rPr>
              <a:t>$126 B</a:t>
            </a:r>
          </a:p>
        </p:txBody>
      </p:sp>
      <p:sp>
        <p:nvSpPr>
          <p:cNvPr id="158" name="TextBox 157"/>
          <p:cNvSpPr txBox="1"/>
          <p:nvPr/>
        </p:nvSpPr>
        <p:spPr>
          <a:xfrm>
            <a:off x="10081388" y="4959559"/>
            <a:ext cx="1118391" cy="261610"/>
          </a:xfrm>
          <a:prstGeom prst="rect">
            <a:avLst/>
          </a:prstGeom>
          <a:noFill/>
        </p:spPr>
        <p:txBody>
          <a:bodyPr wrap="square" rtlCol="0">
            <a:spAutoFit/>
          </a:bodyPr>
          <a:lstStyle/>
          <a:p>
            <a:r>
              <a:rPr lang="en-US" sz="1100" b="1" dirty="0">
                <a:latin typeface="Proxima Nova Rg" panose="02000506030000020004" pitchFamily="50" charset="0"/>
              </a:rPr>
              <a:t>$49 B</a:t>
            </a:r>
          </a:p>
        </p:txBody>
      </p:sp>
      <p:sp>
        <p:nvSpPr>
          <p:cNvPr id="159" name="TextBox 158"/>
          <p:cNvSpPr txBox="1"/>
          <p:nvPr/>
        </p:nvSpPr>
        <p:spPr>
          <a:xfrm>
            <a:off x="10081388" y="5861113"/>
            <a:ext cx="1118391" cy="261610"/>
          </a:xfrm>
          <a:prstGeom prst="rect">
            <a:avLst/>
          </a:prstGeom>
          <a:noFill/>
        </p:spPr>
        <p:txBody>
          <a:bodyPr wrap="square" rtlCol="0">
            <a:spAutoFit/>
          </a:bodyPr>
          <a:lstStyle/>
          <a:p>
            <a:r>
              <a:rPr lang="en-US" sz="1100" b="1" dirty="0">
                <a:latin typeface="Proxima Nova Rg" panose="02000506030000020004" pitchFamily="50" charset="0"/>
              </a:rPr>
              <a:t>$56 B</a:t>
            </a:r>
          </a:p>
        </p:txBody>
      </p:sp>
      <p:sp>
        <p:nvSpPr>
          <p:cNvPr id="83" name="TextBox 82"/>
          <p:cNvSpPr txBox="1"/>
          <p:nvPr/>
        </p:nvSpPr>
        <p:spPr>
          <a:xfrm>
            <a:off x="10081388" y="3190485"/>
            <a:ext cx="1118391" cy="261610"/>
          </a:xfrm>
          <a:prstGeom prst="rect">
            <a:avLst/>
          </a:prstGeom>
          <a:noFill/>
        </p:spPr>
        <p:txBody>
          <a:bodyPr wrap="square" rtlCol="0">
            <a:spAutoFit/>
          </a:bodyPr>
          <a:lstStyle/>
          <a:p>
            <a:r>
              <a:rPr lang="en-US" sz="1100" b="1" dirty="0">
                <a:latin typeface="Proxima Nova Rg" panose="02000506030000020004" pitchFamily="50" charset="0"/>
              </a:rPr>
              <a:t>$20 B</a:t>
            </a:r>
            <a:r>
              <a:rPr lang="en-US" sz="1100" b="1" baseline="30000" dirty="0">
                <a:latin typeface="Proxima Nova Rg" panose="02000506030000020004" pitchFamily="50" charset="0"/>
              </a:rPr>
              <a:t>1</a:t>
            </a:r>
          </a:p>
        </p:txBody>
      </p:sp>
      <p:sp>
        <p:nvSpPr>
          <p:cNvPr id="92" name="TextBox 91"/>
          <p:cNvSpPr txBox="1"/>
          <p:nvPr/>
        </p:nvSpPr>
        <p:spPr>
          <a:xfrm>
            <a:off x="10989070" y="1858750"/>
            <a:ext cx="1202930" cy="430887"/>
          </a:xfrm>
          <a:prstGeom prst="rect">
            <a:avLst/>
          </a:prstGeom>
          <a:noFill/>
        </p:spPr>
        <p:txBody>
          <a:bodyPr wrap="square" rtlCol="0">
            <a:spAutoFit/>
          </a:bodyPr>
          <a:lstStyle/>
          <a:p>
            <a:r>
              <a:rPr lang="en-US" sz="1100" b="1" dirty="0">
                <a:latin typeface="Proxima Nova Rg" panose="02000506030000020004" pitchFamily="50" charset="0"/>
              </a:rPr>
              <a:t>CO</a:t>
            </a:r>
            <a:r>
              <a:rPr lang="en-US" sz="1100" b="1" baseline="-25000" dirty="0">
                <a:latin typeface="Proxima Nova Rg" panose="02000506030000020004" pitchFamily="50" charset="0"/>
              </a:rPr>
              <a:t>2</a:t>
            </a:r>
            <a:r>
              <a:rPr lang="en-US" sz="1100" b="1" dirty="0">
                <a:latin typeface="Proxima Nova Rg" panose="02000506030000020004" pitchFamily="50" charset="0"/>
              </a:rPr>
              <a:t> impact</a:t>
            </a:r>
            <a:r>
              <a:rPr lang="en-US" sz="1100" b="1" baseline="30000" dirty="0">
                <a:latin typeface="Proxima Nova Rg" panose="02000506030000020004" pitchFamily="50" charset="0"/>
              </a:rPr>
              <a:t>1</a:t>
            </a:r>
            <a:r>
              <a:rPr lang="en-US" sz="1100" b="1" dirty="0">
                <a:latin typeface="Proxima Nova Rg" panose="02000506030000020004" pitchFamily="50" charset="0"/>
              </a:rPr>
              <a:t> (Million tons)</a:t>
            </a:r>
          </a:p>
        </p:txBody>
      </p:sp>
      <p:sp>
        <p:nvSpPr>
          <p:cNvPr id="93" name="TextBox 92"/>
          <p:cNvSpPr txBox="1"/>
          <p:nvPr/>
        </p:nvSpPr>
        <p:spPr>
          <a:xfrm>
            <a:off x="11121917" y="2285321"/>
            <a:ext cx="874731" cy="261610"/>
          </a:xfrm>
          <a:prstGeom prst="rect">
            <a:avLst/>
          </a:prstGeom>
          <a:noFill/>
        </p:spPr>
        <p:txBody>
          <a:bodyPr wrap="square" rtlCol="0">
            <a:spAutoFit/>
          </a:bodyPr>
          <a:lstStyle/>
          <a:p>
            <a:r>
              <a:rPr lang="en-US" sz="1100" b="1" dirty="0">
                <a:latin typeface="Proxima Nova Rg" panose="02000506030000020004" pitchFamily="50" charset="0"/>
              </a:rPr>
              <a:t>266 M</a:t>
            </a:r>
          </a:p>
        </p:txBody>
      </p:sp>
      <p:sp>
        <p:nvSpPr>
          <p:cNvPr id="94" name="TextBox 93"/>
          <p:cNvSpPr txBox="1"/>
          <p:nvPr/>
        </p:nvSpPr>
        <p:spPr>
          <a:xfrm>
            <a:off x="11121917" y="4030054"/>
            <a:ext cx="874731" cy="261610"/>
          </a:xfrm>
          <a:prstGeom prst="rect">
            <a:avLst/>
          </a:prstGeom>
          <a:noFill/>
        </p:spPr>
        <p:txBody>
          <a:bodyPr wrap="square" rtlCol="0">
            <a:spAutoFit/>
          </a:bodyPr>
          <a:lstStyle/>
          <a:p>
            <a:r>
              <a:rPr lang="en-US" sz="1100" b="1" dirty="0">
                <a:latin typeface="Proxima Nova Rg" panose="02000506030000020004" pitchFamily="50" charset="0"/>
              </a:rPr>
              <a:t>748 M</a:t>
            </a:r>
          </a:p>
        </p:txBody>
      </p:sp>
      <p:sp>
        <p:nvSpPr>
          <p:cNvPr id="95" name="TextBox 94"/>
          <p:cNvSpPr txBox="1"/>
          <p:nvPr/>
        </p:nvSpPr>
        <p:spPr>
          <a:xfrm>
            <a:off x="11121917" y="4959559"/>
            <a:ext cx="874731" cy="261610"/>
          </a:xfrm>
          <a:prstGeom prst="rect">
            <a:avLst/>
          </a:prstGeom>
          <a:noFill/>
        </p:spPr>
        <p:txBody>
          <a:bodyPr wrap="square" rtlCol="0">
            <a:spAutoFit/>
          </a:bodyPr>
          <a:lstStyle/>
          <a:p>
            <a:r>
              <a:rPr lang="en-US" sz="1100" b="1" dirty="0">
                <a:latin typeface="Proxima Nova Rg" panose="02000506030000020004" pitchFamily="50" charset="0"/>
              </a:rPr>
              <a:t>196 M</a:t>
            </a:r>
          </a:p>
        </p:txBody>
      </p:sp>
      <p:sp>
        <p:nvSpPr>
          <p:cNvPr id="96" name="TextBox 95"/>
          <p:cNvSpPr txBox="1"/>
          <p:nvPr/>
        </p:nvSpPr>
        <p:spPr>
          <a:xfrm>
            <a:off x="11121917" y="5861113"/>
            <a:ext cx="874731" cy="261610"/>
          </a:xfrm>
          <a:prstGeom prst="rect">
            <a:avLst/>
          </a:prstGeom>
          <a:noFill/>
        </p:spPr>
        <p:txBody>
          <a:bodyPr wrap="square" rtlCol="0">
            <a:spAutoFit/>
          </a:bodyPr>
          <a:lstStyle/>
          <a:p>
            <a:r>
              <a:rPr lang="en-US" sz="1100" b="1">
                <a:latin typeface="Proxima Nova Rg" panose="02000506030000020004" pitchFamily="50" charset="0"/>
              </a:rPr>
              <a:t>68 </a:t>
            </a:r>
            <a:r>
              <a:rPr lang="en-US" sz="1100" b="1" dirty="0">
                <a:latin typeface="Proxima Nova Rg" panose="02000506030000020004" pitchFamily="50" charset="0"/>
              </a:rPr>
              <a:t>M</a:t>
            </a:r>
          </a:p>
        </p:txBody>
      </p:sp>
      <p:sp>
        <p:nvSpPr>
          <p:cNvPr id="97" name="TextBox 96"/>
          <p:cNvSpPr txBox="1"/>
          <p:nvPr/>
        </p:nvSpPr>
        <p:spPr>
          <a:xfrm>
            <a:off x="11121917" y="3190485"/>
            <a:ext cx="874731" cy="261610"/>
          </a:xfrm>
          <a:prstGeom prst="rect">
            <a:avLst/>
          </a:prstGeom>
          <a:noFill/>
        </p:spPr>
        <p:txBody>
          <a:bodyPr wrap="square" rtlCol="0">
            <a:spAutoFit/>
          </a:bodyPr>
          <a:lstStyle/>
          <a:p>
            <a:r>
              <a:rPr lang="en-US" sz="1100" b="1" dirty="0">
                <a:latin typeface="Proxima Nova Rg" panose="02000506030000020004" pitchFamily="50" charset="0"/>
              </a:rPr>
              <a:t>137 M</a:t>
            </a:r>
            <a:endParaRPr lang="en-US" sz="1100" b="1" baseline="30000" dirty="0">
              <a:latin typeface="Proxima Nova Rg" panose="02000506030000020004" pitchFamily="50" charset="0"/>
            </a:endParaRPr>
          </a:p>
        </p:txBody>
      </p:sp>
      <p:cxnSp>
        <p:nvCxnSpPr>
          <p:cNvPr id="3" name="Straight Connector 2"/>
          <p:cNvCxnSpPr/>
          <p:nvPr/>
        </p:nvCxnSpPr>
        <p:spPr>
          <a:xfrm>
            <a:off x="10135980" y="2285321"/>
            <a:ext cx="877477" cy="0"/>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98" name="Straight Connector 97"/>
          <p:cNvCxnSpPr/>
          <p:nvPr/>
        </p:nvCxnSpPr>
        <p:spPr>
          <a:xfrm>
            <a:off x="11199779" y="2285321"/>
            <a:ext cx="840120" cy="0"/>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
        <p:nvSpPr>
          <p:cNvPr id="91" name="TextBox 90"/>
          <p:cNvSpPr txBox="1"/>
          <p:nvPr/>
        </p:nvSpPr>
        <p:spPr>
          <a:xfrm>
            <a:off x="377622" y="2585819"/>
            <a:ext cx="907963" cy="261610"/>
          </a:xfrm>
          <a:prstGeom prst="rect">
            <a:avLst/>
          </a:prstGeom>
          <a:noFill/>
        </p:spPr>
        <p:txBody>
          <a:bodyPr wrap="square" rtlCol="0">
            <a:spAutoFit/>
          </a:bodyPr>
          <a:lstStyle/>
          <a:p>
            <a:r>
              <a:rPr lang="en-US" sz="1100" dirty="0">
                <a:solidFill>
                  <a:schemeClr val="bg1">
                    <a:lumMod val="50000"/>
                  </a:schemeClr>
                </a:solidFill>
                <a:latin typeface="Garamond" panose="02020404030301010803" pitchFamily="18" charset="0"/>
              </a:rPr>
              <a:t>First product</a:t>
            </a:r>
          </a:p>
        </p:txBody>
      </p:sp>
      <p:cxnSp>
        <p:nvCxnSpPr>
          <p:cNvPr id="100" name="Straight Connector 99"/>
          <p:cNvCxnSpPr/>
          <p:nvPr/>
        </p:nvCxnSpPr>
        <p:spPr>
          <a:xfrm>
            <a:off x="10135980" y="6122723"/>
            <a:ext cx="877477" cy="0"/>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101" name="Straight Connector 100"/>
          <p:cNvCxnSpPr/>
          <p:nvPr/>
        </p:nvCxnSpPr>
        <p:spPr>
          <a:xfrm>
            <a:off x="11199779" y="6122723"/>
            <a:ext cx="840120" cy="0"/>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
        <p:nvSpPr>
          <p:cNvPr id="102" name="TextBox 101"/>
          <p:cNvSpPr txBox="1"/>
          <p:nvPr/>
        </p:nvSpPr>
        <p:spPr>
          <a:xfrm>
            <a:off x="10081388" y="6221254"/>
            <a:ext cx="1118391" cy="261610"/>
          </a:xfrm>
          <a:prstGeom prst="rect">
            <a:avLst/>
          </a:prstGeom>
          <a:noFill/>
        </p:spPr>
        <p:txBody>
          <a:bodyPr wrap="square" rtlCol="0">
            <a:spAutoFit/>
          </a:bodyPr>
          <a:lstStyle/>
          <a:p>
            <a:r>
              <a:rPr lang="en-US" sz="1100" b="1" dirty="0">
                <a:latin typeface="Proxima Nova Rg" panose="02000506030000020004" pitchFamily="50" charset="0"/>
              </a:rPr>
              <a:t>$285 B</a:t>
            </a:r>
          </a:p>
        </p:txBody>
      </p:sp>
      <p:sp>
        <p:nvSpPr>
          <p:cNvPr id="103" name="TextBox 102"/>
          <p:cNvSpPr txBox="1"/>
          <p:nvPr/>
        </p:nvSpPr>
        <p:spPr>
          <a:xfrm>
            <a:off x="11121917" y="6221254"/>
            <a:ext cx="874731" cy="261610"/>
          </a:xfrm>
          <a:prstGeom prst="rect">
            <a:avLst/>
          </a:prstGeom>
          <a:noFill/>
        </p:spPr>
        <p:txBody>
          <a:bodyPr wrap="square" rtlCol="0">
            <a:spAutoFit/>
          </a:bodyPr>
          <a:lstStyle/>
          <a:p>
            <a:r>
              <a:rPr lang="en-US" sz="1100" b="1" dirty="0">
                <a:latin typeface="Proxima Nova Rg" panose="02000506030000020004" pitchFamily="50" charset="0"/>
              </a:rPr>
              <a:t>1,250 M</a:t>
            </a:r>
          </a:p>
        </p:txBody>
      </p:sp>
      <p:pic>
        <p:nvPicPr>
          <p:cNvPr id="64542" name="Picture 30" descr="http://pinebendrefinery.com/wp-content/uploads/2013/08/Flint-Hills-Resources-Logo-Trans-80.png"/>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7431654" y="4755386"/>
            <a:ext cx="765768" cy="225226"/>
          </a:xfrm>
          <a:prstGeom prst="rect">
            <a:avLst/>
          </a:prstGeom>
          <a:noFill/>
          <a:extLst>
            <a:ext uri="{909E8E84-426E-40DD-AFC4-6F175D3DCCD1}">
              <a14:hiddenFill xmlns:a14="http://schemas.microsoft.com/office/drawing/2010/main">
                <a:solidFill>
                  <a:srgbClr val="FFFFFF"/>
                </a:solidFill>
              </a14:hiddenFill>
            </a:ext>
          </a:extLst>
        </p:spPr>
      </p:pic>
      <p:sp>
        <p:nvSpPr>
          <p:cNvPr id="105" name="Rectangle 104">
            <a:extLst>
              <a:ext uri="{FF2B5EF4-FFF2-40B4-BE49-F238E27FC236}">
                <a16:creationId xmlns:a16="http://schemas.microsoft.com/office/drawing/2014/main" id="{AF343158-C425-47DC-8AC8-A0D6F86DB3AA}"/>
              </a:ext>
            </a:extLst>
          </p:cNvPr>
          <p:cNvSpPr/>
          <p:nvPr/>
        </p:nvSpPr>
        <p:spPr>
          <a:xfrm>
            <a:off x="0" y="0"/>
            <a:ext cx="12192000" cy="10160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Shape 503">
            <a:extLst>
              <a:ext uri="{FF2B5EF4-FFF2-40B4-BE49-F238E27FC236}">
                <a16:creationId xmlns:a16="http://schemas.microsoft.com/office/drawing/2014/main" id="{0504DAD5-9A50-4D74-9220-BC068C17B999}"/>
              </a:ext>
            </a:extLst>
          </p:cNvPr>
          <p:cNvSpPr/>
          <p:nvPr/>
        </p:nvSpPr>
        <p:spPr>
          <a:xfrm>
            <a:off x="761973" y="110506"/>
            <a:ext cx="10668053" cy="88639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nSpc>
                <a:spcPct val="90000"/>
              </a:lnSpc>
              <a:spcBef>
                <a:spcPts val="1000"/>
              </a:spcBef>
              <a:defRPr sz="3200" spc="32">
                <a:solidFill>
                  <a:srgbClr val="44546A"/>
                </a:solidFill>
              </a:defRPr>
            </a:lvl1pPr>
          </a:lstStyle>
          <a:p>
            <a:pPr algn="ctr"/>
            <a:r>
              <a:rPr lang="en-US" dirty="0">
                <a:solidFill>
                  <a:schemeClr val="bg1"/>
                </a:solidFill>
                <a:latin typeface="ITC Avant Garde Gothic Demi"/>
              </a:rPr>
              <a:t>Platform technology: we will roll out new molecules and reactor sizes over time</a:t>
            </a:r>
            <a:endParaRPr dirty="0">
              <a:solidFill>
                <a:schemeClr val="bg1"/>
              </a:solidFill>
              <a:latin typeface="ITC Avant Garde Gothic Demi"/>
            </a:endParaRPr>
          </a:p>
        </p:txBody>
      </p:sp>
    </p:spTree>
    <p:extLst>
      <p:ext uri="{BB962C8B-B14F-4D97-AF65-F5344CB8AC3E}">
        <p14:creationId xmlns:p14="http://schemas.microsoft.com/office/powerpoint/2010/main" val="374855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D2CFA7-0690-8D45-BF94-734439C3021A}"/>
              </a:ext>
            </a:extLst>
          </p:cNvPr>
          <p:cNvPicPr>
            <a:picLocks noChangeAspect="1"/>
          </p:cNvPicPr>
          <p:nvPr/>
        </p:nvPicPr>
        <p:blipFill>
          <a:blip r:embed="rId3"/>
          <a:stretch>
            <a:fillRect/>
          </a:stretch>
        </p:blipFill>
        <p:spPr>
          <a:xfrm>
            <a:off x="0" y="0"/>
            <a:ext cx="12192000" cy="6858000"/>
          </a:xfrm>
          <a:prstGeom prst="rect">
            <a:avLst/>
          </a:prstGeom>
        </p:spPr>
      </p:pic>
      <p:sp>
        <p:nvSpPr>
          <p:cNvPr id="10" name="TextBox 9"/>
          <p:cNvSpPr txBox="1"/>
          <p:nvPr/>
        </p:nvSpPr>
        <p:spPr>
          <a:xfrm>
            <a:off x="457200" y="457200"/>
            <a:ext cx="10350500" cy="954107"/>
          </a:xfrm>
          <a:prstGeom prst="rect">
            <a:avLst/>
          </a:prstGeom>
          <a:noFill/>
        </p:spPr>
        <p:txBody>
          <a:bodyPr wrap="square" rtlCol="0">
            <a:spAutoFit/>
          </a:bodyPr>
          <a:lstStyle/>
          <a:p>
            <a:r>
              <a:rPr lang="en-US" sz="2800" b="1" spc="50" dirty="0">
                <a:solidFill>
                  <a:srgbClr val="FFFFFF"/>
                </a:solidFill>
                <a:latin typeface="ITC Avant Garde Gothic Demi" charset="0"/>
                <a:ea typeface="ITC Avant Garde Gothic Demi" charset="0"/>
                <a:cs typeface="ITC Avant Garde Gothic Demi" charset="0"/>
              </a:rPr>
              <a:t>CO</a:t>
            </a:r>
            <a:r>
              <a:rPr lang="en-US" sz="2800" b="1" spc="50" baseline="-25000" dirty="0">
                <a:solidFill>
                  <a:srgbClr val="FFFFFF"/>
                </a:solidFill>
                <a:latin typeface="ITC Avant Garde Gothic Demi" charset="0"/>
                <a:ea typeface="ITC Avant Garde Gothic Demi" charset="0"/>
                <a:cs typeface="ITC Avant Garde Gothic Demi" charset="0"/>
              </a:rPr>
              <a:t>2</a:t>
            </a:r>
            <a:r>
              <a:rPr lang="en-US" sz="2800" b="1" spc="50" dirty="0">
                <a:solidFill>
                  <a:srgbClr val="FFFFFF"/>
                </a:solidFill>
                <a:latin typeface="ITC Avant Garde Gothic Demi" charset="0"/>
                <a:ea typeface="ITC Avant Garde Gothic Demi" charset="0"/>
                <a:cs typeface="ITC Avant Garde Gothic Demi" charset="0"/>
              </a:rPr>
              <a:t> conversion would be a critical </a:t>
            </a:r>
          </a:p>
          <a:p>
            <a:r>
              <a:rPr lang="en-US" sz="2800" b="1" spc="50" dirty="0">
                <a:solidFill>
                  <a:srgbClr val="FFFFFF"/>
                </a:solidFill>
                <a:latin typeface="ITC Avant Garde Gothic Demi" charset="0"/>
                <a:ea typeface="ITC Avant Garde Gothic Demi" charset="0"/>
                <a:cs typeface="ITC Avant Garde Gothic Demi" charset="0"/>
              </a:rPr>
              <a:t>component of establishing a colony on Mars.</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18670"/>
            <a:ext cx="2277872" cy="272288"/>
          </a:xfrm>
          <a:prstGeom prst="rect">
            <a:avLst/>
          </a:prstGeom>
        </p:spPr>
      </p:pic>
      <p:sp>
        <p:nvSpPr>
          <p:cNvPr id="23" name="TextBox 22"/>
          <p:cNvSpPr txBox="1"/>
          <p:nvPr/>
        </p:nvSpPr>
        <p:spPr>
          <a:xfrm>
            <a:off x="9384223" y="4878704"/>
            <a:ext cx="2347527" cy="1169551"/>
          </a:xfrm>
          <a:prstGeom prst="rect">
            <a:avLst/>
          </a:prstGeom>
          <a:noFill/>
        </p:spPr>
        <p:txBody>
          <a:bodyPr wrap="square" rtlCol="0">
            <a:spAutoFit/>
          </a:bodyPr>
          <a:lstStyle/>
          <a:p>
            <a:r>
              <a:rPr lang="en-US" sz="1400" dirty="0">
                <a:solidFill>
                  <a:srgbClr val="FFFFFF"/>
                </a:solidFill>
                <a:latin typeface="ITC Avant Garde Gothic Book" charset="0"/>
                <a:ea typeface="ITC Avant Garde Gothic Book" charset="0"/>
                <a:cs typeface="ITC Avant Garde Gothic Book" charset="0"/>
              </a:rPr>
              <a:t>Rocket fuel, tools, materials, and oxygen </a:t>
            </a:r>
            <a:r>
              <a:rPr lang="mr-IN" sz="1400" dirty="0">
                <a:solidFill>
                  <a:srgbClr val="FFFFFF"/>
                </a:solidFill>
                <a:latin typeface="ITC Avant Garde Gothic Book" charset="0"/>
                <a:ea typeface="ITC Avant Garde Gothic Book" charset="0"/>
                <a:cs typeface="ITC Avant Garde Gothic Book" charset="0"/>
              </a:rPr>
              <a:t>–</a:t>
            </a:r>
            <a:r>
              <a:rPr lang="en-US" sz="1400" dirty="0">
                <a:solidFill>
                  <a:srgbClr val="FFFFFF"/>
                </a:solidFill>
                <a:latin typeface="ITC Avant Garde Gothic Book" charset="0"/>
                <a:ea typeface="ITC Avant Garde Gothic Book" charset="0"/>
                <a:cs typeface="ITC Avant Garde Gothic Book" charset="0"/>
              </a:rPr>
              <a:t> all synthesized from CO</a:t>
            </a:r>
            <a:r>
              <a:rPr lang="en-US" sz="1400" baseline="-25000" dirty="0">
                <a:solidFill>
                  <a:srgbClr val="FFFFFF"/>
                </a:solidFill>
                <a:latin typeface="ITC Avant Garde Gothic Book" charset="0"/>
                <a:ea typeface="ITC Avant Garde Gothic Book" charset="0"/>
                <a:cs typeface="ITC Avant Garde Gothic Book" charset="0"/>
              </a:rPr>
              <a:t>2</a:t>
            </a:r>
            <a:r>
              <a:rPr lang="en-US" sz="1400" dirty="0">
                <a:solidFill>
                  <a:srgbClr val="FFFFFF"/>
                </a:solidFill>
                <a:latin typeface="ITC Avant Garde Gothic Book" charset="0"/>
                <a:ea typeface="ITC Avant Garde Gothic Book" charset="0"/>
                <a:cs typeface="ITC Avant Garde Gothic Book" charset="0"/>
              </a:rPr>
              <a:t> into the Martian atmosphere</a:t>
            </a:r>
          </a:p>
        </p:txBody>
      </p:sp>
      <p:sp>
        <p:nvSpPr>
          <p:cNvPr id="6" name="Shape 795">
            <a:extLst>
              <a:ext uri="{FF2B5EF4-FFF2-40B4-BE49-F238E27FC236}">
                <a16:creationId xmlns:a16="http://schemas.microsoft.com/office/drawing/2014/main" id="{07348BC4-D570-B24D-B25A-FFE8BFA11A5E}"/>
              </a:ext>
            </a:extLst>
          </p:cNvPr>
          <p:cNvSpPr/>
          <p:nvPr/>
        </p:nvSpPr>
        <p:spPr>
          <a:xfrm>
            <a:off x="7891631" y="6586537"/>
            <a:ext cx="4212193" cy="2184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r">
              <a:defRPr sz="800" cap="all" spc="61">
                <a:solidFill>
                  <a:srgbClr val="A2A2A2"/>
                </a:solidFill>
                <a:latin typeface="Proxima Nova"/>
                <a:ea typeface="Proxima Nova"/>
                <a:cs typeface="Proxima Nova"/>
                <a:sym typeface="Proxima Nova"/>
              </a:defRPr>
            </a:lvl1pPr>
          </a:lstStyle>
          <a:p>
            <a:r>
              <a:rPr lang="en-US" dirty="0"/>
              <a:t>Confidential - prepared for Dolby</a:t>
            </a:r>
            <a:r>
              <a:rPr dirty="0"/>
              <a:t> | </a:t>
            </a:r>
            <a:r>
              <a:rPr lang="en-US" dirty="0"/>
              <a:t>6</a:t>
            </a:r>
            <a:endParaRPr dirty="0"/>
          </a:p>
        </p:txBody>
      </p:sp>
    </p:spTree>
    <p:extLst>
      <p:ext uri="{BB962C8B-B14F-4D97-AF65-F5344CB8AC3E}">
        <p14:creationId xmlns:p14="http://schemas.microsoft.com/office/powerpoint/2010/main" val="617764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107E12-5B26-4411-AB61-EC5BB81933E4}"/>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905000" y="3857052"/>
            <a:ext cx="8378950" cy="461665"/>
          </a:xfrm>
          <a:prstGeom prst="rect">
            <a:avLst/>
          </a:prstGeom>
          <a:noFill/>
        </p:spPr>
        <p:txBody>
          <a:bodyPr wrap="square" rtlCol="0">
            <a:spAutoFit/>
          </a:bodyPr>
          <a:lstStyle/>
          <a:p>
            <a:pPr algn="ctr"/>
            <a:r>
              <a:rPr lang="en-US" sz="2400" dirty="0">
                <a:solidFill>
                  <a:schemeClr val="bg1"/>
                </a:solidFill>
                <a:latin typeface="ITC Avant Garde Gothic Book" charset="0"/>
                <a:ea typeface="ITC Avant Garde Gothic Book" charset="0"/>
                <a:cs typeface="ITC Avant Garde Gothic Book" charset="0"/>
              </a:rPr>
              <a:t>Let’s rewrite the story of waste CO</a:t>
            </a:r>
            <a:r>
              <a:rPr lang="en-US" sz="2400" baseline="-25000" dirty="0">
                <a:solidFill>
                  <a:schemeClr val="bg1"/>
                </a:solidFill>
                <a:latin typeface="ITC Avant Garde Gothic Book" charset="0"/>
                <a:ea typeface="ITC Avant Garde Gothic Book" charset="0"/>
                <a:cs typeface="ITC Avant Garde Gothic Book" charset="0"/>
              </a:rPr>
              <a:t>2</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135" y="3008182"/>
            <a:ext cx="6451248" cy="771158"/>
          </a:xfrm>
          <a:prstGeom prst="rect">
            <a:avLst/>
          </a:prstGeom>
        </p:spPr>
      </p:pic>
    </p:spTree>
    <p:extLst>
      <p:ext uri="{BB962C8B-B14F-4D97-AF65-F5344CB8AC3E}">
        <p14:creationId xmlns:p14="http://schemas.microsoft.com/office/powerpoint/2010/main" val="515164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203" y="-791798"/>
            <a:ext cx="12706188" cy="8945157"/>
          </a:xfrm>
          <a:prstGeom prst="rect">
            <a:avLst/>
          </a:prstGeom>
          <a:ln>
            <a:noFill/>
          </a:ln>
          <a:effectLst>
            <a:softEdge rad="112500"/>
          </a:effectLst>
        </p:spPr>
      </p:pic>
    </p:spTree>
    <p:extLst>
      <p:ext uri="{BB962C8B-B14F-4D97-AF65-F5344CB8AC3E}">
        <p14:creationId xmlns:p14="http://schemas.microsoft.com/office/powerpoint/2010/main" val="328701565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emissions from a chemical pl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0800"/>
            <a:ext cx="12254400" cy="8167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82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375CA4-D238-40CA-9946-069E97CA6507}"/>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97468" y="2625728"/>
            <a:ext cx="10515600" cy="1325563"/>
          </a:xfrm>
        </p:spPr>
        <p:txBody>
          <a:bodyPr>
            <a:noAutofit/>
          </a:bodyPr>
          <a:lstStyle/>
          <a:p>
            <a:pPr algn="ctr"/>
            <a:r>
              <a:rPr lang="en-US" sz="8800" dirty="0">
                <a:solidFill>
                  <a:schemeClr val="bg1"/>
                </a:solidFill>
                <a:latin typeface="+mn-lt"/>
              </a:rPr>
              <a:t>What if the story of waste CO</a:t>
            </a:r>
            <a:r>
              <a:rPr lang="en-US" sz="8800" baseline="-25000" dirty="0">
                <a:solidFill>
                  <a:schemeClr val="bg1"/>
                </a:solidFill>
                <a:latin typeface="+mn-lt"/>
              </a:rPr>
              <a:t>2 </a:t>
            </a:r>
            <a:r>
              <a:rPr lang="en-US" sz="8800" dirty="0">
                <a:solidFill>
                  <a:schemeClr val="bg1"/>
                </a:solidFill>
                <a:latin typeface="+mn-lt"/>
              </a:rPr>
              <a:t>could be rewritten?</a:t>
            </a:r>
          </a:p>
        </p:txBody>
      </p:sp>
    </p:spTree>
    <p:extLst>
      <p:ext uri="{BB962C8B-B14F-4D97-AF65-F5344CB8AC3E}">
        <p14:creationId xmlns:p14="http://schemas.microsoft.com/office/powerpoint/2010/main" val="245411157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8" name="Picture 4" descr="Image result for stanford universi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574" y="2426755"/>
            <a:ext cx="2003425" cy="14704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7967" y="1"/>
            <a:ext cx="4644079" cy="696271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7922" y="1"/>
            <a:ext cx="4644079" cy="6962719"/>
          </a:xfrm>
          <a:prstGeom prst="rect">
            <a:avLst/>
          </a:prstGeom>
        </p:spPr>
      </p:pic>
    </p:spTree>
    <p:extLst>
      <p:ext uri="{BB962C8B-B14F-4D97-AF65-F5344CB8AC3E}">
        <p14:creationId xmlns:p14="http://schemas.microsoft.com/office/powerpoint/2010/main" val="812795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 name="image28.png" descr="C:\Users\Etosha\Desktop\Manuscript-CO2 Reduction on Gold\Figures\POV Ray with Correct Coordinates\GoldSurface-Bare.bmp"/>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59" y="5736070"/>
            <a:ext cx="9232142" cy="1121930"/>
          </a:xfrm>
          <a:prstGeom prst="rect">
            <a:avLst/>
          </a:prstGeom>
          <a:ln w="12700">
            <a:miter lim="400000"/>
          </a:ln>
        </p:spPr>
      </p:pic>
      <p:grpSp>
        <p:nvGrpSpPr>
          <p:cNvPr id="2" name="Group 1"/>
          <p:cNvGrpSpPr/>
          <p:nvPr/>
        </p:nvGrpSpPr>
        <p:grpSpPr>
          <a:xfrm>
            <a:off x="0" y="1828800"/>
            <a:ext cx="11896837" cy="3217472"/>
            <a:chOff x="443045" y="2144224"/>
            <a:chExt cx="11453792" cy="2924736"/>
          </a:xfrm>
        </p:grpSpPr>
        <p:sp>
          <p:nvSpPr>
            <p:cNvPr id="393" name="Shape 393"/>
            <p:cNvSpPr/>
            <p:nvPr/>
          </p:nvSpPr>
          <p:spPr>
            <a:xfrm>
              <a:off x="2775912" y="4649299"/>
              <a:ext cx="2304151" cy="41966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100" b="1" cap="all" spc="120">
                  <a:latin typeface="Proxima Nova"/>
                  <a:ea typeface="Proxima Nova"/>
                  <a:cs typeface="Proxima Nova"/>
                  <a:sym typeface="Proxima Nova"/>
                </a:defRPr>
              </a:lvl1pPr>
            </a:lstStyle>
            <a:p>
              <a:r>
                <a:rPr lang="en-US" sz="2400" dirty="0">
                  <a:solidFill>
                    <a:schemeClr val="bg1">
                      <a:lumMod val="50000"/>
                    </a:schemeClr>
                  </a:solidFill>
                  <a:latin typeface="Proxima Nova Rg" panose="02000506030000020004" pitchFamily="50" charset="0"/>
                </a:rPr>
                <a:t>CO</a:t>
              </a:r>
              <a:r>
                <a:rPr lang="en-US" sz="2400" baseline="-25000" dirty="0">
                  <a:solidFill>
                    <a:schemeClr val="bg1">
                      <a:lumMod val="50000"/>
                    </a:schemeClr>
                  </a:solidFill>
                  <a:latin typeface="Proxima Nova Rg" panose="02000506030000020004" pitchFamily="50" charset="0"/>
                </a:rPr>
                <a:t>2</a:t>
              </a:r>
              <a:r>
                <a:rPr sz="2400" dirty="0">
                  <a:solidFill>
                    <a:schemeClr val="bg1">
                      <a:lumMod val="50000"/>
                    </a:schemeClr>
                  </a:solidFill>
                  <a:latin typeface="Proxima Nova Rg" panose="02000506030000020004" pitchFamily="50" charset="0"/>
                </a:rPr>
                <a:t>+ water</a:t>
              </a:r>
            </a:p>
          </p:txBody>
        </p:sp>
        <p:sp>
          <p:nvSpPr>
            <p:cNvPr id="395" name="Shape 395"/>
            <p:cNvSpPr/>
            <p:nvPr/>
          </p:nvSpPr>
          <p:spPr>
            <a:xfrm>
              <a:off x="5255682" y="3087568"/>
              <a:ext cx="842442" cy="660005"/>
            </a:xfrm>
            <a:prstGeom prst="rightArrow">
              <a:avLst>
                <a:gd name="adj1" fmla="val 62700"/>
                <a:gd name="adj2" fmla="val 53205"/>
              </a:avLst>
            </a:prstGeom>
            <a:solidFill>
              <a:srgbClr val="A2A2A2"/>
            </a:solidFill>
            <a:ln w="12700">
              <a:miter lim="400000"/>
            </a:ln>
          </p:spPr>
          <p:txBody>
            <a:bodyPr lIns="45719" rIns="45719" anchor="ctr"/>
            <a:lstStyle/>
            <a:p>
              <a:pPr algn="ctr">
                <a:defRPr sz="1800">
                  <a:solidFill>
                    <a:srgbClr val="FFFFFF"/>
                  </a:solidFill>
                  <a:latin typeface="+mn-lt"/>
                  <a:ea typeface="+mn-ea"/>
                  <a:cs typeface="+mn-cs"/>
                  <a:sym typeface="Calibri"/>
                </a:defRPr>
              </a:pPr>
              <a:endParaRPr/>
            </a:p>
          </p:txBody>
        </p:sp>
        <p:grpSp>
          <p:nvGrpSpPr>
            <p:cNvPr id="400" name="Group 400"/>
            <p:cNvGrpSpPr/>
            <p:nvPr/>
          </p:nvGrpSpPr>
          <p:grpSpPr>
            <a:xfrm>
              <a:off x="3103684" y="2455481"/>
              <a:ext cx="1309556" cy="1924180"/>
              <a:chOff x="0" y="0"/>
              <a:chExt cx="1309554" cy="1924179"/>
            </a:xfrm>
          </p:grpSpPr>
          <p:pic>
            <p:nvPicPr>
              <p:cNvPr id="396" name="image1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006" y="1216922"/>
                <a:ext cx="670297" cy="707258"/>
              </a:xfrm>
              <a:prstGeom prst="rect">
                <a:avLst/>
              </a:prstGeom>
              <a:ln w="12700" cap="flat">
                <a:noFill/>
                <a:miter lim="400000"/>
              </a:ln>
              <a:effectLst/>
            </p:spPr>
          </p:pic>
          <p:pic>
            <p:nvPicPr>
              <p:cNvPr id="397" name="image15.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137" y="0"/>
                <a:ext cx="700270" cy="738883"/>
              </a:xfrm>
              <a:prstGeom prst="rect">
                <a:avLst/>
              </a:prstGeom>
              <a:ln w="12700" cap="flat">
                <a:noFill/>
                <a:miter lim="400000"/>
              </a:ln>
              <a:effectLst/>
            </p:spPr>
          </p:pic>
          <p:pic>
            <p:nvPicPr>
              <p:cNvPr id="398" name="image23.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93581"/>
                <a:ext cx="524873" cy="553815"/>
              </a:xfrm>
              <a:prstGeom prst="rect">
                <a:avLst/>
              </a:prstGeom>
              <a:ln w="12700" cap="flat">
                <a:noFill/>
                <a:miter lim="400000"/>
              </a:ln>
              <a:effectLst/>
            </p:spPr>
          </p:pic>
          <p:pic>
            <p:nvPicPr>
              <p:cNvPr id="399" name="image23.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4682" y="880842"/>
                <a:ext cx="524873" cy="553815"/>
              </a:xfrm>
              <a:prstGeom prst="rect">
                <a:avLst/>
              </a:prstGeom>
              <a:ln w="12700" cap="flat">
                <a:noFill/>
                <a:miter lim="400000"/>
              </a:ln>
              <a:effectLst/>
            </p:spPr>
          </p:pic>
        </p:grpSp>
        <p:pic>
          <p:nvPicPr>
            <p:cNvPr id="401" name="image20.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19022507">
              <a:off x="9988441" y="3715744"/>
              <a:ext cx="975570" cy="779033"/>
            </a:xfrm>
            <a:prstGeom prst="rect">
              <a:avLst/>
            </a:prstGeom>
            <a:ln w="12700" cap="flat">
              <a:noFill/>
              <a:miter lim="400000"/>
            </a:ln>
            <a:effectLst/>
          </p:spPr>
        </p:pic>
        <p:pic>
          <p:nvPicPr>
            <p:cNvPr id="402" name="image31.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176730">
              <a:off x="10849607" y="2931490"/>
              <a:ext cx="908197" cy="859184"/>
            </a:xfrm>
            <a:prstGeom prst="rect">
              <a:avLst/>
            </a:prstGeom>
            <a:ln w="12700" cap="flat">
              <a:noFill/>
              <a:miter lim="400000"/>
            </a:ln>
            <a:effectLst/>
          </p:spPr>
        </p:pic>
        <p:pic>
          <p:nvPicPr>
            <p:cNvPr id="403" name="image32.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176730">
              <a:off x="9996708" y="2390600"/>
              <a:ext cx="899738" cy="851181"/>
            </a:xfrm>
            <a:prstGeom prst="rect">
              <a:avLst/>
            </a:prstGeom>
            <a:ln w="12700" cap="flat">
              <a:noFill/>
              <a:miter lim="400000"/>
            </a:ln>
            <a:effectLst/>
          </p:spPr>
        </p:pic>
        <p:sp>
          <p:nvSpPr>
            <p:cNvPr id="405" name="Shape 405"/>
            <p:cNvSpPr/>
            <p:nvPr/>
          </p:nvSpPr>
          <p:spPr>
            <a:xfrm>
              <a:off x="9372282" y="4649299"/>
              <a:ext cx="2524555" cy="36370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sz="1100" b="1" cap="all" spc="120">
                  <a:latin typeface="Proxima Nova"/>
                  <a:ea typeface="Proxima Nova"/>
                  <a:cs typeface="Proxima Nova"/>
                  <a:sym typeface="Proxima Nova"/>
                </a:defRPr>
              </a:lvl1pPr>
            </a:lstStyle>
            <a:p>
              <a:r>
                <a:rPr lang="en-US" sz="2000" dirty="0">
                  <a:solidFill>
                    <a:schemeClr val="bg1">
                      <a:lumMod val="50000"/>
                    </a:schemeClr>
                  </a:solidFill>
                  <a:latin typeface="Proxima Nova Rg" panose="02000506030000020004" pitchFamily="50" charset="0"/>
                </a:rPr>
                <a:t>Chemicals and Fuels</a:t>
              </a:r>
              <a:endParaRPr sz="2000" dirty="0">
                <a:solidFill>
                  <a:schemeClr val="bg1">
                    <a:lumMod val="50000"/>
                  </a:schemeClr>
                </a:solidFill>
                <a:latin typeface="Proxima Nova Rg" panose="02000506030000020004" pitchFamily="50" charset="0"/>
              </a:endParaRPr>
            </a:p>
          </p:txBody>
        </p:sp>
        <p:sp>
          <p:nvSpPr>
            <p:cNvPr id="408" name="Shape 408"/>
            <p:cNvSpPr/>
            <p:nvPr/>
          </p:nvSpPr>
          <p:spPr>
            <a:xfrm>
              <a:off x="9131799" y="3087568"/>
              <a:ext cx="842442" cy="660005"/>
            </a:xfrm>
            <a:prstGeom prst="rightArrow">
              <a:avLst>
                <a:gd name="adj1" fmla="val 62700"/>
                <a:gd name="adj2" fmla="val 53205"/>
              </a:avLst>
            </a:prstGeom>
            <a:solidFill>
              <a:srgbClr val="A2A2A2"/>
            </a:solidFill>
            <a:ln w="12700">
              <a:miter lim="400000"/>
            </a:ln>
          </p:spPr>
          <p:txBody>
            <a:bodyPr lIns="45719" rIns="45719" anchor="ctr"/>
            <a:lstStyle/>
            <a:p>
              <a:pPr algn="ctr">
                <a:defRPr sz="1800">
                  <a:solidFill>
                    <a:srgbClr val="FFFFFF"/>
                  </a:solidFill>
                  <a:latin typeface="+mn-lt"/>
                  <a:ea typeface="+mn-ea"/>
                  <a:cs typeface="+mn-cs"/>
                  <a:sym typeface="Calibri"/>
                </a:defRPr>
              </a:pPr>
              <a:endParaRPr/>
            </a:p>
          </p:txBody>
        </p:sp>
        <p:pic>
          <p:nvPicPr>
            <p:cNvPr id="409" name="pasted-image.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49352" y="2378167"/>
              <a:ext cx="2039145" cy="1808109"/>
            </a:xfrm>
            <a:prstGeom prst="rect">
              <a:avLst/>
            </a:prstGeom>
            <a:ln w="12700">
              <a:miter lim="400000"/>
            </a:ln>
          </p:spPr>
        </p:pic>
        <p:pic>
          <p:nvPicPr>
            <p:cNvPr id="410" name="pasted-image.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3045" y="2144224"/>
              <a:ext cx="2304150" cy="2546693"/>
            </a:xfrm>
            <a:prstGeom prst="rect">
              <a:avLst/>
            </a:prstGeom>
            <a:ln w="12700">
              <a:miter lim="400000"/>
            </a:ln>
          </p:spPr>
        </p:pic>
      </p:grpSp>
    </p:spTree>
    <p:extLst>
      <p:ext uri="{BB962C8B-B14F-4D97-AF65-F5344CB8AC3E}">
        <p14:creationId xmlns:p14="http://schemas.microsoft.com/office/powerpoint/2010/main" val="3432115036"/>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8642E6-1D16-4CF9-A10B-D4794E3AF62B}"/>
              </a:ext>
            </a:extLst>
          </p:cNvPr>
          <p:cNvSpPr/>
          <p:nvPr/>
        </p:nvSpPr>
        <p:spPr>
          <a:xfrm>
            <a:off x="-7014213" y="290117"/>
            <a:ext cx="2987955" cy="46033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81213FE-1CE2-4E4E-8A0C-A3C366159AFB}"/>
              </a:ext>
            </a:extLst>
          </p:cNvPr>
          <p:cNvPicPr>
            <a:picLocks noChangeAspect="1"/>
          </p:cNvPicPr>
          <p:nvPr/>
        </p:nvPicPr>
        <p:blipFill rotWithShape="1">
          <a:blip r:embed="rId3"/>
          <a:srcRect l="31893" t="23457" r="34033" b="26420"/>
          <a:stretch/>
        </p:blipFill>
        <p:spPr>
          <a:xfrm>
            <a:off x="3861863" y="1410634"/>
            <a:ext cx="3675741" cy="3604711"/>
          </a:xfrm>
          <a:prstGeom prst="rect">
            <a:avLst/>
          </a:prstGeom>
        </p:spPr>
      </p:pic>
      <p:pic>
        <p:nvPicPr>
          <p:cNvPr id="17" name="Picture 4" descr="http://fuelcellstore.com/image/cache/data/Products/Electrolyzers/G4800-500x500.jpg">
            <a:extLst>
              <a:ext uri="{FF2B5EF4-FFF2-40B4-BE49-F238E27FC236}">
                <a16:creationId xmlns:a16="http://schemas.microsoft.com/office/drawing/2014/main" id="{EFCF37A7-6B27-4E41-9B12-6E5D418C09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13897" y="5755630"/>
            <a:ext cx="3505754" cy="3505754"/>
          </a:xfrm>
          <a:prstGeom prst="rect">
            <a:avLst/>
          </a:prstGeom>
          <a:noFill/>
          <a:extLst>
            <a:ext uri="{909E8E84-426E-40DD-AFC4-6F175D3DCCD1}">
              <a14:hiddenFill xmlns:a14="http://schemas.microsoft.com/office/drawing/2010/main">
                <a:solidFill>
                  <a:srgbClr val="FFFFFF"/>
                </a:solidFill>
              </a14:hiddenFill>
            </a:ext>
          </a:extLst>
        </p:spPr>
      </p:pic>
      <p:sp>
        <p:nvSpPr>
          <p:cNvPr id="28" name="Shape 370"/>
          <p:cNvSpPr/>
          <p:nvPr/>
        </p:nvSpPr>
        <p:spPr>
          <a:xfrm>
            <a:off x="7222459" y="7899533"/>
            <a:ext cx="2671563" cy="543867"/>
          </a:xfrm>
          <a:prstGeom prst="rect">
            <a:avLst/>
          </a:prstGeom>
          <a:ln w="12700">
            <a:miter lim="400000"/>
          </a:ln>
          <a:extLst>
            <a:ext uri="{C572A759-6A51-4108-AA02-DFA0A04FC94B}">
              <ma14:wrappingTextBoxFlag xmlns:ma14="http://schemas.microsoft.com/office/mac/drawingml/2011/main" xmlns="" val="1"/>
            </a:ext>
          </a:extLst>
        </p:spPr>
        <p:txBody>
          <a:bodyPr wrap="square" lIns="60959" rIns="60959">
            <a:spAutoFit/>
          </a:bodyPr>
          <a:lstStyle/>
          <a:p>
            <a:pPr algn="ctr">
              <a:defRPr sz="1100" b="1" cap="all" spc="120">
                <a:latin typeface="Proxima Nova"/>
                <a:ea typeface="Proxima Nova"/>
                <a:cs typeface="Proxima Nova"/>
                <a:sym typeface="Proxima Nova"/>
              </a:defRPr>
            </a:pPr>
            <a:r>
              <a:rPr lang="en-US" sz="1467" dirty="0">
                <a:latin typeface="Proxima Nova Lt" panose="02000506030000020004" pitchFamily="50" charset="0"/>
              </a:rPr>
              <a:t>75% energy efficiency</a:t>
            </a:r>
          </a:p>
          <a:p>
            <a:pPr algn="ctr">
              <a:defRPr sz="1100" b="1" cap="all" spc="120">
                <a:latin typeface="Proxima Nova"/>
                <a:ea typeface="Proxima Nova"/>
                <a:cs typeface="Proxima Nova"/>
                <a:sym typeface="Proxima Nova"/>
              </a:defRPr>
            </a:pPr>
            <a:r>
              <a:rPr lang="en-US" sz="1467" dirty="0">
                <a:latin typeface="Proxima Nova Lt" panose="02000506030000020004" pitchFamily="50" charset="0"/>
              </a:rPr>
              <a:t>PEM electrolysis</a:t>
            </a:r>
          </a:p>
        </p:txBody>
      </p:sp>
      <p:pic>
        <p:nvPicPr>
          <p:cNvPr id="41" name="Picture 40"/>
          <p:cNvPicPr>
            <a:picLocks noChangeAspect="1"/>
          </p:cNvPicPr>
          <p:nvPr/>
        </p:nvPicPr>
        <p:blipFill rotWithShape="1">
          <a:blip r:embed="rId5" cstate="print">
            <a:extLst>
              <a:ext uri="{28A0092B-C50C-407E-A947-70E740481C1C}">
                <a14:useLocalDpi xmlns:a14="http://schemas.microsoft.com/office/drawing/2010/main" val="0"/>
              </a:ext>
            </a:extLst>
          </a:blip>
          <a:srcRect b="4409"/>
          <a:stretch/>
        </p:blipFill>
        <p:spPr>
          <a:xfrm>
            <a:off x="9894023" y="214490"/>
            <a:ext cx="1919304" cy="1978809"/>
          </a:xfrm>
          <a:prstGeom prst="rect">
            <a:avLst/>
          </a:prstGeom>
          <a:effectLst>
            <a:softEdge rad="63500"/>
          </a:effectLst>
        </p:spPr>
      </p:pic>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57091" y="2262249"/>
            <a:ext cx="1956236" cy="1956236"/>
          </a:xfrm>
          <a:prstGeom prst="rect">
            <a:avLst/>
          </a:prstGeom>
        </p:spPr>
      </p:pic>
      <p:grpSp>
        <p:nvGrpSpPr>
          <p:cNvPr id="2" name="Group 1">
            <a:extLst>
              <a:ext uri="{FF2B5EF4-FFF2-40B4-BE49-F238E27FC236}">
                <a16:creationId xmlns:a16="http://schemas.microsoft.com/office/drawing/2014/main" id="{7E034B30-939B-4D4B-AD3B-F4EDC3024DE7}"/>
              </a:ext>
            </a:extLst>
          </p:cNvPr>
          <p:cNvGrpSpPr/>
          <p:nvPr/>
        </p:nvGrpSpPr>
        <p:grpSpPr>
          <a:xfrm>
            <a:off x="-6866746" y="425065"/>
            <a:ext cx="2740891" cy="4326283"/>
            <a:chOff x="1063920" y="981615"/>
            <a:chExt cx="2740891" cy="4326283"/>
          </a:xfrm>
        </p:grpSpPr>
        <p:sp>
          <p:nvSpPr>
            <p:cNvPr id="19" name="Shape 364"/>
            <p:cNvSpPr/>
            <p:nvPr/>
          </p:nvSpPr>
          <p:spPr>
            <a:xfrm>
              <a:off x="1063920" y="981615"/>
              <a:ext cx="2735835" cy="1442095"/>
            </a:xfrm>
            <a:prstGeom prst="rightArrow">
              <a:avLst>
                <a:gd name="adj1" fmla="val 55157"/>
                <a:gd name="adj2" fmla="val 57567"/>
              </a:avLst>
            </a:prstGeom>
            <a:solidFill>
              <a:schemeClr val="accent1">
                <a:lumMod val="75000"/>
              </a:schemeClr>
            </a:solidFill>
            <a:ln w="12700">
              <a:miter lim="400000"/>
            </a:ln>
          </p:spPr>
          <p:txBody>
            <a:bodyPr lIns="60959" rIns="60959" anchor="ctr"/>
            <a:lstStyle/>
            <a:p>
              <a:pPr algn="ctr">
                <a:defRPr sz="1800">
                  <a:solidFill>
                    <a:srgbClr val="FFFFFF"/>
                  </a:solidFill>
                  <a:latin typeface="DINPro"/>
                  <a:ea typeface="DINPro"/>
                  <a:cs typeface="DINPro"/>
                  <a:sym typeface="DINPro"/>
                </a:defRPr>
              </a:pPr>
              <a:endParaRPr sz="2400">
                <a:solidFill>
                  <a:srgbClr val="FFFFFF"/>
                </a:solidFill>
                <a:latin typeface="Proxima Nova Rg" panose="02000506030000020004" pitchFamily="50" charset="0"/>
                <a:ea typeface="DINPro"/>
                <a:cs typeface="DINPro"/>
                <a:sym typeface="DINPro"/>
              </a:endParaRPr>
            </a:p>
          </p:txBody>
        </p:sp>
        <p:sp>
          <p:nvSpPr>
            <p:cNvPr id="20" name="Shape 382"/>
            <p:cNvSpPr/>
            <p:nvPr/>
          </p:nvSpPr>
          <p:spPr>
            <a:xfrm>
              <a:off x="1413039" y="1491200"/>
              <a:ext cx="1542213" cy="378697"/>
            </a:xfrm>
            <a:prstGeom prst="rect">
              <a:avLst/>
            </a:prstGeom>
            <a:ln w="12700">
              <a:miter lim="400000"/>
            </a:ln>
            <a:extLst>
              <a:ext uri="{C572A759-6A51-4108-AA02-DFA0A04FC94B}">
                <ma14:wrappingTextBoxFlag xmlns:ma14="http://schemas.microsoft.com/office/mac/drawingml/2011/main" xmlns="" val="1"/>
              </a:ext>
            </a:extLst>
          </p:spPr>
          <p:txBody>
            <a:bodyPr lIns="60959" rIns="60959" anchor="ctr"/>
            <a:lstStyle/>
            <a:p>
              <a:pPr algn="ctr">
                <a:defRPr sz="800" b="1" cap="all" spc="87">
                  <a:solidFill>
                    <a:srgbClr val="FFFFFF"/>
                  </a:solidFill>
                  <a:latin typeface="Proxima Nova"/>
                  <a:ea typeface="Proxima Nova"/>
                  <a:cs typeface="Proxima Nova"/>
                  <a:sym typeface="Proxima Nova"/>
                </a:defRPr>
              </a:pPr>
              <a:r>
                <a:rPr lang="en-US" sz="2000" dirty="0">
                  <a:solidFill>
                    <a:schemeClr val="bg1"/>
                  </a:solidFill>
                  <a:latin typeface="Proxima Nova Rg" panose="02000506030000020004"/>
                </a:rPr>
                <a:t>Carbon Dioxide</a:t>
              </a:r>
              <a:endParaRPr sz="2000" baseline="-48750" dirty="0">
                <a:solidFill>
                  <a:schemeClr val="bg1"/>
                </a:solidFill>
                <a:latin typeface="Proxima Nova Rg" panose="02000506030000020004"/>
              </a:endParaRPr>
            </a:p>
          </p:txBody>
        </p:sp>
        <p:sp>
          <p:nvSpPr>
            <p:cNvPr id="22" name="Shape 364"/>
            <p:cNvSpPr/>
            <p:nvPr/>
          </p:nvSpPr>
          <p:spPr>
            <a:xfrm>
              <a:off x="1063920" y="2423709"/>
              <a:ext cx="2735835" cy="1442095"/>
            </a:xfrm>
            <a:prstGeom prst="rightArrow">
              <a:avLst>
                <a:gd name="adj1" fmla="val 55157"/>
                <a:gd name="adj2" fmla="val 57567"/>
              </a:avLst>
            </a:prstGeom>
            <a:solidFill>
              <a:schemeClr val="accent1">
                <a:lumMod val="75000"/>
              </a:schemeClr>
            </a:solidFill>
            <a:ln w="12700">
              <a:miter lim="400000"/>
            </a:ln>
          </p:spPr>
          <p:txBody>
            <a:bodyPr lIns="60959" rIns="60959" anchor="ctr"/>
            <a:lstStyle/>
            <a:p>
              <a:pPr algn="ctr">
                <a:defRPr sz="1800">
                  <a:solidFill>
                    <a:srgbClr val="FFFFFF"/>
                  </a:solidFill>
                  <a:latin typeface="DINPro"/>
                  <a:ea typeface="DINPro"/>
                  <a:cs typeface="DINPro"/>
                  <a:sym typeface="DINPro"/>
                </a:defRPr>
              </a:pPr>
              <a:endParaRPr sz="2400">
                <a:solidFill>
                  <a:srgbClr val="FFFFFF"/>
                </a:solidFill>
                <a:latin typeface="Proxima Nova Rg" panose="02000506030000020004" pitchFamily="50" charset="0"/>
                <a:ea typeface="DINPro"/>
                <a:cs typeface="DINPro"/>
                <a:sym typeface="DINPro"/>
              </a:endParaRPr>
            </a:p>
          </p:txBody>
        </p:sp>
        <p:sp>
          <p:nvSpPr>
            <p:cNvPr id="23" name="Shape 388"/>
            <p:cNvSpPr/>
            <p:nvPr/>
          </p:nvSpPr>
          <p:spPr>
            <a:xfrm>
              <a:off x="1358319" y="2972361"/>
              <a:ext cx="1644435" cy="324232"/>
            </a:xfrm>
            <a:prstGeom prst="rect">
              <a:avLst/>
            </a:prstGeom>
            <a:ln w="12700">
              <a:miter lim="400000"/>
            </a:ln>
            <a:extLst>
              <a:ext uri="{C572A759-6A51-4108-AA02-DFA0A04FC94B}">
                <ma14:wrappingTextBoxFlag xmlns:ma14="http://schemas.microsoft.com/office/mac/drawingml/2011/main" xmlns="" val="1"/>
              </a:ext>
            </a:extLst>
          </p:spPr>
          <p:txBody>
            <a:bodyPr lIns="60959" rIns="60959" anchor="ctr"/>
            <a:lstStyle/>
            <a:p>
              <a:pPr algn="ctr">
                <a:defRPr sz="800" b="1" cap="all" spc="87">
                  <a:solidFill>
                    <a:srgbClr val="FFFFFF"/>
                  </a:solidFill>
                  <a:latin typeface="Proxima Nova"/>
                  <a:ea typeface="Proxima Nova"/>
                  <a:cs typeface="Proxima Nova"/>
                  <a:sym typeface="Proxima Nova"/>
                </a:defRPr>
              </a:pPr>
              <a:r>
                <a:rPr lang="en-US" sz="2000" dirty="0">
                  <a:solidFill>
                    <a:schemeClr val="bg1"/>
                  </a:solidFill>
                  <a:latin typeface="Proxima Nova Rg" panose="02000506030000020004"/>
                </a:rPr>
                <a:t>water</a:t>
              </a:r>
              <a:endParaRPr sz="2000" dirty="0">
                <a:solidFill>
                  <a:schemeClr val="bg1"/>
                </a:solidFill>
                <a:latin typeface="Proxima Nova Rg" panose="02000506030000020004"/>
              </a:endParaRPr>
            </a:p>
          </p:txBody>
        </p:sp>
        <p:grpSp>
          <p:nvGrpSpPr>
            <p:cNvPr id="25" name="Group 24"/>
            <p:cNvGrpSpPr/>
            <p:nvPr/>
          </p:nvGrpSpPr>
          <p:grpSpPr>
            <a:xfrm>
              <a:off x="1068976" y="3865803"/>
              <a:ext cx="2735835" cy="1442095"/>
              <a:chOff x="1441457" y="4603307"/>
              <a:chExt cx="2735834" cy="1442094"/>
            </a:xfrm>
          </p:grpSpPr>
          <p:sp>
            <p:nvSpPr>
              <p:cNvPr id="26" name="Shape 364"/>
              <p:cNvSpPr/>
              <p:nvPr/>
            </p:nvSpPr>
            <p:spPr>
              <a:xfrm>
                <a:off x="1441457" y="4603307"/>
                <a:ext cx="2735834" cy="1442094"/>
              </a:xfrm>
              <a:prstGeom prst="rightArrow">
                <a:avLst>
                  <a:gd name="adj1" fmla="val 55157"/>
                  <a:gd name="adj2" fmla="val 57567"/>
                </a:avLst>
              </a:prstGeom>
              <a:solidFill>
                <a:schemeClr val="accent1">
                  <a:lumMod val="75000"/>
                </a:schemeClr>
              </a:solidFill>
              <a:ln w="12700">
                <a:miter lim="400000"/>
              </a:ln>
            </p:spPr>
            <p:txBody>
              <a:bodyPr lIns="60959" rIns="60959" anchor="ctr"/>
              <a:lstStyle/>
              <a:p>
                <a:pPr algn="ctr">
                  <a:defRPr sz="1800">
                    <a:solidFill>
                      <a:srgbClr val="FFFFFF"/>
                    </a:solidFill>
                    <a:latin typeface="DINPro"/>
                    <a:ea typeface="DINPro"/>
                    <a:cs typeface="DINPro"/>
                    <a:sym typeface="DINPro"/>
                  </a:defRPr>
                </a:pPr>
                <a:endParaRPr sz="2400">
                  <a:solidFill>
                    <a:srgbClr val="FFFFFF"/>
                  </a:solidFill>
                  <a:latin typeface="Proxima Nova Rg" panose="02000506030000020004" pitchFamily="50" charset="0"/>
                  <a:ea typeface="DINPro"/>
                  <a:cs typeface="DINPro"/>
                  <a:sym typeface="DINPro"/>
                </a:endParaRPr>
              </a:p>
            </p:txBody>
          </p:sp>
          <p:sp>
            <p:nvSpPr>
              <p:cNvPr id="27" name="Shape 388"/>
              <p:cNvSpPr/>
              <p:nvPr/>
            </p:nvSpPr>
            <p:spPr>
              <a:xfrm>
                <a:off x="1505583" y="5128550"/>
                <a:ext cx="2240450" cy="373992"/>
              </a:xfrm>
              <a:prstGeom prst="rect">
                <a:avLst/>
              </a:prstGeom>
              <a:ln w="12700">
                <a:miter lim="400000"/>
              </a:ln>
              <a:extLst>
                <a:ext uri="{C572A759-6A51-4108-AA02-DFA0A04FC94B}">
                  <ma14:wrappingTextBoxFlag xmlns:ma14="http://schemas.microsoft.com/office/mac/drawingml/2011/main" xmlns="" val="1"/>
                </a:ext>
              </a:extLst>
            </p:spPr>
            <p:txBody>
              <a:bodyPr lIns="60959" rIns="60959" anchor="ctr"/>
              <a:lstStyle/>
              <a:p>
                <a:pPr algn="ctr">
                  <a:defRPr sz="800" b="1" cap="all" spc="87">
                    <a:solidFill>
                      <a:srgbClr val="FFFFFF"/>
                    </a:solidFill>
                    <a:latin typeface="Proxima Nova"/>
                    <a:ea typeface="Proxima Nova"/>
                    <a:cs typeface="Proxima Nova"/>
                    <a:sym typeface="Proxima Nova"/>
                  </a:defRPr>
                </a:pPr>
                <a:r>
                  <a:rPr lang="en-US" sz="2000" dirty="0">
                    <a:solidFill>
                      <a:schemeClr val="bg1"/>
                    </a:solidFill>
                    <a:latin typeface="Proxima Nova Rg" panose="02000506030000020004"/>
                  </a:rPr>
                  <a:t>Electricity</a:t>
                </a:r>
                <a:endParaRPr sz="2000" dirty="0">
                  <a:solidFill>
                    <a:schemeClr val="bg1"/>
                  </a:solidFill>
                  <a:latin typeface="Proxima Nova Rg" panose="02000506030000020004"/>
                </a:endParaRPr>
              </a:p>
            </p:txBody>
          </p:sp>
        </p:grpSp>
      </p:grpSp>
      <p:grpSp>
        <p:nvGrpSpPr>
          <p:cNvPr id="9" name="Group 8">
            <a:extLst>
              <a:ext uri="{FF2B5EF4-FFF2-40B4-BE49-F238E27FC236}">
                <a16:creationId xmlns:a16="http://schemas.microsoft.com/office/drawing/2014/main" id="{6F8B5863-E2F2-4D84-A554-CDDC3A6CB794}"/>
              </a:ext>
            </a:extLst>
          </p:cNvPr>
          <p:cNvGrpSpPr/>
          <p:nvPr/>
        </p:nvGrpSpPr>
        <p:grpSpPr>
          <a:xfrm>
            <a:off x="15284021" y="158466"/>
            <a:ext cx="3059784" cy="5457575"/>
            <a:chOff x="7011792" y="1076118"/>
            <a:chExt cx="3059784" cy="5457575"/>
          </a:xfrm>
        </p:grpSpPr>
        <p:sp>
          <p:nvSpPr>
            <p:cNvPr id="8" name="Rectangle 7">
              <a:extLst>
                <a:ext uri="{FF2B5EF4-FFF2-40B4-BE49-F238E27FC236}">
                  <a16:creationId xmlns:a16="http://schemas.microsoft.com/office/drawing/2014/main" id="{2613A554-5B0F-49D7-AF03-7DE8514F8785}"/>
                </a:ext>
              </a:extLst>
            </p:cNvPr>
            <p:cNvSpPr/>
            <p:nvPr/>
          </p:nvSpPr>
          <p:spPr>
            <a:xfrm>
              <a:off x="7222458" y="1076118"/>
              <a:ext cx="2849117" cy="54575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hape 364"/>
            <p:cNvSpPr/>
            <p:nvPr/>
          </p:nvSpPr>
          <p:spPr>
            <a:xfrm>
              <a:off x="7335741" y="4007893"/>
              <a:ext cx="2735835" cy="1442095"/>
            </a:xfrm>
            <a:prstGeom prst="rightArrow">
              <a:avLst>
                <a:gd name="adj1" fmla="val 55157"/>
                <a:gd name="adj2" fmla="val 57567"/>
              </a:avLst>
            </a:prstGeom>
            <a:solidFill>
              <a:schemeClr val="accent1">
                <a:lumMod val="75000"/>
              </a:schemeClr>
            </a:solidFill>
            <a:ln w="12700">
              <a:miter lim="400000"/>
            </a:ln>
          </p:spPr>
          <p:txBody>
            <a:bodyPr lIns="60959" rIns="60959" anchor="ctr"/>
            <a:lstStyle/>
            <a:p>
              <a:pPr algn="ctr">
                <a:defRPr sz="1800">
                  <a:solidFill>
                    <a:srgbClr val="FFFFFF"/>
                  </a:solidFill>
                  <a:latin typeface="DINPro"/>
                  <a:ea typeface="DINPro"/>
                  <a:cs typeface="DINPro"/>
                  <a:sym typeface="DINPro"/>
                </a:defRPr>
              </a:pPr>
              <a:endParaRPr sz="2400">
                <a:solidFill>
                  <a:srgbClr val="FFFFFF"/>
                </a:solidFill>
                <a:latin typeface="Proxima Nova Rg" panose="02000506030000020004" pitchFamily="50" charset="0"/>
                <a:ea typeface="DINPro"/>
                <a:cs typeface="DINPro"/>
                <a:sym typeface="DINPro"/>
              </a:endParaRPr>
            </a:p>
          </p:txBody>
        </p:sp>
        <p:sp>
          <p:nvSpPr>
            <p:cNvPr id="36" name="Shape 364"/>
            <p:cNvSpPr/>
            <p:nvPr/>
          </p:nvSpPr>
          <p:spPr>
            <a:xfrm>
              <a:off x="7335741" y="1571217"/>
              <a:ext cx="2622553" cy="1442095"/>
            </a:xfrm>
            <a:prstGeom prst="rightArrow">
              <a:avLst>
                <a:gd name="adj1" fmla="val 55157"/>
                <a:gd name="adj2" fmla="val 57567"/>
              </a:avLst>
            </a:prstGeom>
            <a:solidFill>
              <a:schemeClr val="accent1">
                <a:lumMod val="75000"/>
              </a:schemeClr>
            </a:solidFill>
            <a:ln w="12700">
              <a:miter lim="400000"/>
            </a:ln>
          </p:spPr>
          <p:txBody>
            <a:bodyPr lIns="60959" rIns="60959" anchor="ctr"/>
            <a:lstStyle/>
            <a:p>
              <a:pPr algn="ctr">
                <a:defRPr sz="1800">
                  <a:solidFill>
                    <a:srgbClr val="FFFFFF"/>
                  </a:solidFill>
                  <a:latin typeface="DINPro"/>
                  <a:ea typeface="DINPro"/>
                  <a:cs typeface="DINPro"/>
                  <a:sym typeface="DINPro"/>
                </a:defRPr>
              </a:pPr>
              <a:endParaRPr sz="2400">
                <a:solidFill>
                  <a:srgbClr val="FFFFFF"/>
                </a:solidFill>
                <a:latin typeface="Proxima Nova Rg" panose="02000506030000020004" pitchFamily="50" charset="0"/>
                <a:ea typeface="DINPro"/>
                <a:cs typeface="DINPro"/>
                <a:sym typeface="DINPro"/>
              </a:endParaRPr>
            </a:p>
          </p:txBody>
        </p:sp>
        <p:sp>
          <p:nvSpPr>
            <p:cNvPr id="38" name="Shape 382"/>
            <p:cNvSpPr/>
            <p:nvPr/>
          </p:nvSpPr>
          <p:spPr>
            <a:xfrm>
              <a:off x="7011792" y="2160821"/>
              <a:ext cx="2506429" cy="262889"/>
            </a:xfrm>
            <a:prstGeom prst="rect">
              <a:avLst/>
            </a:prstGeom>
            <a:ln w="12700">
              <a:miter lim="400000"/>
            </a:ln>
            <a:extLst>
              <a:ext uri="{C572A759-6A51-4108-AA02-DFA0A04FC94B}">
                <ma14:wrappingTextBoxFlag xmlns:ma14="http://schemas.microsoft.com/office/mac/drawingml/2011/main" xmlns="" val="1"/>
              </a:ext>
            </a:extLst>
          </p:spPr>
          <p:txBody>
            <a:bodyPr lIns="60959" rIns="60959" anchor="ctr"/>
            <a:lstStyle/>
            <a:p>
              <a:pPr algn="ctr">
                <a:defRPr sz="800" b="1" cap="all" spc="87">
                  <a:solidFill>
                    <a:srgbClr val="FFFFFF"/>
                  </a:solidFill>
                  <a:latin typeface="Proxima Nova"/>
                  <a:ea typeface="Proxima Nova"/>
                  <a:cs typeface="Proxima Nova"/>
                  <a:sym typeface="Proxima Nova"/>
                </a:defRPr>
              </a:pPr>
              <a:r>
                <a:rPr lang="en-US" sz="2000" dirty="0">
                  <a:solidFill>
                    <a:schemeClr val="bg1"/>
                  </a:solidFill>
                  <a:latin typeface="Proxima Nova Rg" panose="02000506030000020004"/>
                </a:rPr>
                <a:t>Chemicals</a:t>
              </a:r>
              <a:endParaRPr sz="2000" baseline="-48750" dirty="0">
                <a:solidFill>
                  <a:schemeClr val="bg1"/>
                </a:solidFill>
                <a:latin typeface="Proxima Nova Rg" panose="02000506030000020004"/>
              </a:endParaRPr>
            </a:p>
          </p:txBody>
        </p:sp>
        <p:sp>
          <p:nvSpPr>
            <p:cNvPr id="40" name="Shape 388"/>
            <p:cNvSpPr/>
            <p:nvPr/>
          </p:nvSpPr>
          <p:spPr>
            <a:xfrm>
              <a:off x="7535111" y="4606330"/>
              <a:ext cx="1459791" cy="259623"/>
            </a:xfrm>
            <a:prstGeom prst="rect">
              <a:avLst/>
            </a:prstGeom>
            <a:ln w="12700">
              <a:miter lim="400000"/>
            </a:ln>
            <a:extLst>
              <a:ext uri="{C572A759-6A51-4108-AA02-DFA0A04FC94B}">
                <ma14:wrappingTextBoxFlag xmlns:ma14="http://schemas.microsoft.com/office/mac/drawingml/2011/main" xmlns="" val="1"/>
              </a:ext>
            </a:extLst>
          </p:spPr>
          <p:txBody>
            <a:bodyPr lIns="60959" rIns="60959" anchor="ctr"/>
            <a:lstStyle/>
            <a:p>
              <a:pPr algn="ctr">
                <a:defRPr sz="800" b="1" cap="all" spc="87">
                  <a:solidFill>
                    <a:srgbClr val="FFFFFF"/>
                  </a:solidFill>
                  <a:latin typeface="Proxima Nova"/>
                  <a:ea typeface="Proxima Nova"/>
                  <a:cs typeface="Proxima Nova"/>
                  <a:sym typeface="Proxima Nova"/>
                </a:defRPr>
              </a:pPr>
              <a:r>
                <a:rPr lang="en-US" sz="2000" dirty="0">
                  <a:solidFill>
                    <a:schemeClr val="bg1"/>
                  </a:solidFill>
                  <a:latin typeface="Proxima Nova Rg" panose="02000506030000020004"/>
                </a:rPr>
                <a:t>Oxygen</a:t>
              </a:r>
              <a:endParaRPr sz="2000" dirty="0">
                <a:solidFill>
                  <a:schemeClr val="bg1"/>
                </a:solidFill>
                <a:latin typeface="Proxima Nova Rg" panose="02000506030000020004"/>
              </a:endParaRPr>
            </a:p>
          </p:txBody>
        </p:sp>
      </p:grpSp>
      <p:pic>
        <p:nvPicPr>
          <p:cNvPr id="7" name="Picture 6" descr="A close up of a sign&#10;&#10;Description generated with very high confidence">
            <a:extLst>
              <a:ext uri="{FF2B5EF4-FFF2-40B4-BE49-F238E27FC236}">
                <a16:creationId xmlns:a16="http://schemas.microsoft.com/office/drawing/2014/main" id="{56F0DDC3-01EE-40E2-BCC1-5B8CA840C3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717" y="864693"/>
            <a:ext cx="3083989" cy="4751348"/>
          </a:xfrm>
          <a:prstGeom prst="rect">
            <a:avLst/>
          </a:prstGeom>
        </p:spPr>
      </p:pic>
      <p:pic>
        <p:nvPicPr>
          <p:cNvPr id="11" name="Picture 10">
            <a:extLst>
              <a:ext uri="{FF2B5EF4-FFF2-40B4-BE49-F238E27FC236}">
                <a16:creationId xmlns:a16="http://schemas.microsoft.com/office/drawing/2014/main" id="{7F2DA4A9-1D7E-436F-8CB3-B4DA095EDD63}"/>
              </a:ext>
            </a:extLst>
          </p:cNvPr>
          <p:cNvPicPr>
            <a:picLocks noChangeAspect="1"/>
          </p:cNvPicPr>
          <p:nvPr/>
        </p:nvPicPr>
        <p:blipFill rotWithShape="1">
          <a:blip r:embed="rId9">
            <a:extLst>
              <a:ext uri="{28A0092B-C50C-407E-A947-70E740481C1C}">
                <a14:useLocalDpi xmlns:a14="http://schemas.microsoft.com/office/drawing/2010/main" val="0"/>
              </a:ext>
            </a:extLst>
          </a:blip>
          <a:srcRect l="10918"/>
          <a:stretch/>
        </p:blipFill>
        <p:spPr>
          <a:xfrm>
            <a:off x="7216747" y="114975"/>
            <a:ext cx="2998134" cy="6001859"/>
          </a:xfrm>
          <a:prstGeom prst="rect">
            <a:avLst/>
          </a:prstGeom>
        </p:spPr>
      </p:pic>
    </p:spTree>
    <p:extLst>
      <p:ext uri="{BB962C8B-B14F-4D97-AF65-F5344CB8AC3E}">
        <p14:creationId xmlns:p14="http://schemas.microsoft.com/office/powerpoint/2010/main" val="1697118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3A67A1-394F-5D4E-942D-CB666E3E5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612414" cy="7468902"/>
          </a:xfrm>
          <a:prstGeom prst="rect">
            <a:avLst/>
          </a:prstGeom>
        </p:spPr>
      </p:pic>
    </p:spTree>
    <p:extLst>
      <p:ext uri="{BB962C8B-B14F-4D97-AF65-F5344CB8AC3E}">
        <p14:creationId xmlns:p14="http://schemas.microsoft.com/office/powerpoint/2010/main" val="2984705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5" name="Picture 4" descr="A picture containing indoor, floor, kitchen, food&#10;&#10;Description generated with very high confidence">
            <a:extLst>
              <a:ext uri="{FF2B5EF4-FFF2-40B4-BE49-F238E27FC236}">
                <a16:creationId xmlns:a16="http://schemas.microsoft.com/office/drawing/2014/main" id="{CBF51772-2335-4606-8AF4-ADA9A584CA33}"/>
              </a:ext>
            </a:extLst>
          </p:cNvPr>
          <p:cNvPicPr>
            <a:picLocks noChangeAspect="1"/>
          </p:cNvPicPr>
          <p:nvPr/>
        </p:nvPicPr>
        <p:blipFill rotWithShape="1">
          <a:blip r:embed="rId3" cstate="print">
            <a:duotone>
              <a:prstClr val="black"/>
              <a:prstClr val="white"/>
            </a:duotone>
            <a:extLst>
              <a:ext uri="{28A0092B-C50C-407E-A947-70E740481C1C}">
                <a14:useLocalDpi xmlns:a14="http://schemas.microsoft.com/office/drawing/2010/main" val="0"/>
              </a:ext>
            </a:extLst>
          </a:blip>
          <a:srcRect t="9834" b="5896"/>
          <a:stretch/>
        </p:blipFill>
        <p:spPr>
          <a:xfrm>
            <a:off x="1591734" y="10"/>
            <a:ext cx="12191980" cy="6857990"/>
          </a:xfrm>
          <a:prstGeom prst="rect">
            <a:avLst/>
          </a:prstGeom>
        </p:spPr>
      </p:pic>
      <p:sp>
        <p:nvSpPr>
          <p:cNvPr id="6" name="Isosceles Triangle 5">
            <a:extLst>
              <a:ext uri="{FF2B5EF4-FFF2-40B4-BE49-F238E27FC236}">
                <a16:creationId xmlns:a16="http://schemas.microsoft.com/office/drawing/2014/main" id="{92FA0AD3-2D72-44A8-A726-38A76F924E42}"/>
              </a:ext>
            </a:extLst>
          </p:cNvPr>
          <p:cNvSpPr/>
          <p:nvPr/>
        </p:nvSpPr>
        <p:spPr>
          <a:xfrm>
            <a:off x="-1" y="-1439333"/>
            <a:ext cx="9821333" cy="8297333"/>
          </a:xfrm>
          <a:prstGeom prst="triangle">
            <a:avLst>
              <a:gd name="adj"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image-grid-lifestyle-1.jpg">
            <a:extLst>
              <a:ext uri="{FF2B5EF4-FFF2-40B4-BE49-F238E27FC236}">
                <a16:creationId xmlns:a16="http://schemas.microsoft.com/office/drawing/2014/main" id="{167E68ED-64BB-4039-A179-72E8A9180F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263" r="26218" b="66948"/>
          <a:stretch/>
        </p:blipFill>
        <p:spPr bwMode="auto">
          <a:xfrm>
            <a:off x="660399" y="2387600"/>
            <a:ext cx="3486177" cy="367453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69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SPjHoeTcSOytw_un7C5FNw"/>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15124</TotalTime>
  <Words>652</Words>
  <Application>Microsoft Macintosh PowerPoint</Application>
  <PresentationFormat>Widescreen</PresentationFormat>
  <Paragraphs>109</Paragraphs>
  <Slides>17</Slides>
  <Notes>13</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31" baseType="lpstr">
      <vt:lpstr>Adobe Caslon Pro</vt:lpstr>
      <vt:lpstr>Arial</vt:lpstr>
      <vt:lpstr>Calibri</vt:lpstr>
      <vt:lpstr>Calibri Light</vt:lpstr>
      <vt:lpstr>DINPro</vt:lpstr>
      <vt:lpstr>Garamond</vt:lpstr>
      <vt:lpstr>ITC Avant Garde Gothic Book</vt:lpstr>
      <vt:lpstr>ITC Avant Garde Gothic Demi</vt:lpstr>
      <vt:lpstr>Proxima Nova</vt:lpstr>
      <vt:lpstr>Proxima Nova Lt</vt:lpstr>
      <vt:lpstr>Proxima Nova Rg</vt:lpstr>
      <vt:lpstr>Times New Roman</vt:lpstr>
      <vt:lpstr>Office Theme</vt:lpstr>
      <vt:lpstr>think-cell Slide</vt:lpstr>
      <vt:lpstr>PowerPoint Presentation</vt:lpstr>
      <vt:lpstr>PowerPoint Presentation</vt:lpstr>
      <vt:lpstr>PowerPoint Presentation</vt:lpstr>
      <vt:lpstr>What if the story of waste CO2 could be rewritten?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Etosha Cave</dc:creator>
  <cp:lastModifiedBy>Etosha Cave</cp:lastModifiedBy>
  <cp:revision>57</cp:revision>
  <cp:lastPrinted>2017-10-13T22:30:28Z</cp:lastPrinted>
  <dcterms:created xsi:type="dcterms:W3CDTF">2016-11-08T22:09:34Z</dcterms:created>
  <dcterms:modified xsi:type="dcterms:W3CDTF">2018-10-07T22:18:24Z</dcterms:modified>
</cp:coreProperties>
</file>