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  <p:sldMasterId id="2147483708" r:id="rId3"/>
    <p:sldMasterId id="2147483720" r:id="rId4"/>
  </p:sldMasterIdLst>
  <p:notesMasterIdLst>
    <p:notesMasterId r:id="rId33"/>
  </p:notesMasterIdLst>
  <p:sldIdLst>
    <p:sldId id="258" r:id="rId5"/>
    <p:sldId id="395" r:id="rId6"/>
    <p:sldId id="394" r:id="rId7"/>
    <p:sldId id="396" r:id="rId8"/>
    <p:sldId id="265" r:id="rId9"/>
    <p:sldId id="260" r:id="rId10"/>
    <p:sldId id="294" r:id="rId11"/>
    <p:sldId id="397" r:id="rId12"/>
    <p:sldId id="412" r:id="rId13"/>
    <p:sldId id="413" r:id="rId14"/>
    <p:sldId id="399" r:id="rId15"/>
    <p:sldId id="274" r:id="rId16"/>
    <p:sldId id="403" r:id="rId17"/>
    <p:sldId id="402" r:id="rId18"/>
    <p:sldId id="411" r:id="rId19"/>
    <p:sldId id="401" r:id="rId20"/>
    <p:sldId id="303" r:id="rId21"/>
    <p:sldId id="332" r:id="rId22"/>
    <p:sldId id="405" r:id="rId23"/>
    <p:sldId id="362" r:id="rId24"/>
    <p:sldId id="404" r:id="rId25"/>
    <p:sldId id="409" r:id="rId26"/>
    <p:sldId id="410" r:id="rId27"/>
    <p:sldId id="383" r:id="rId28"/>
    <p:sldId id="407" r:id="rId29"/>
    <p:sldId id="408" r:id="rId30"/>
    <p:sldId id="406" r:id="rId31"/>
    <p:sldId id="388" r:id="rId3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3"/>
  </p:normalViewPr>
  <p:slideViewPr>
    <p:cSldViewPr snapToGrid="0" snapToObjects="1">
      <p:cViewPr>
        <p:scale>
          <a:sx n="93" d="100"/>
          <a:sy n="93" d="100"/>
        </p:scale>
        <p:origin x="456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36287-AD29-CF43-9E2A-E2E1AFF4F837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3502-BF44-C943-A1CC-C0F057EAB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2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12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387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quality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F5552-B926-FF49-A171-8FB64370B9D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69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929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756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we see is all of this disparate,</a:t>
            </a:r>
            <a:r>
              <a:rPr lang="en-US" baseline="0" dirty="0"/>
              <a:t> messy public data, and all of these sectors that are just itching for access to do </a:t>
            </a:r>
            <a:r>
              <a:rPr lang="en-US" baseline="0" dirty="0" err="1"/>
              <a:t>impactulf</a:t>
            </a:r>
            <a:r>
              <a:rPr lang="en-US" baseline="0" dirty="0"/>
              <a:t> things, like data-driven journalism, low-cost sensor calibrations, educational activities, and public health research. There are specific examples for each one of these we could talk about – I won’t, but for instance: A really startling fact: 7/10.</a:t>
            </a:r>
          </a:p>
          <a:p>
            <a:endParaRPr lang="en-US" b="0" i="0" baseline="0" dirty="0"/>
          </a:p>
          <a:p>
            <a:r>
              <a:rPr lang="en-US" b="0" i="0" baseline="0" dirty="0"/>
              <a:t>So the gap is making these data available. And that’s where OpenAQ comes in.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F5552-B926-FF49-A171-8FB64370B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80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we see is all of this disparate,</a:t>
            </a:r>
            <a:r>
              <a:rPr lang="en-US" baseline="0" dirty="0"/>
              <a:t> messy public data, and all of these sectors that are just itching for access to do </a:t>
            </a:r>
            <a:r>
              <a:rPr lang="en-US" baseline="0" dirty="0" err="1"/>
              <a:t>impactulf</a:t>
            </a:r>
            <a:r>
              <a:rPr lang="en-US" baseline="0" dirty="0"/>
              <a:t> things, like data-driven journalism, low-cost sensor calibrations, educational activities, and public health research. There are specific examples for each one of these we could talk about – I won’t, but for instance: A really startling fact: 7/10.</a:t>
            </a:r>
          </a:p>
          <a:p>
            <a:endParaRPr lang="en-US" b="0" i="0" baseline="0" dirty="0"/>
          </a:p>
          <a:p>
            <a:r>
              <a:rPr lang="en-US" b="0" i="0" baseline="0" dirty="0"/>
              <a:t>So the gap is making these data available. And that’s where OpenAQ comes in.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F5552-B926-FF49-A171-8FB64370B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927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To demo after this</a:t>
            </a:r>
            <a:r>
              <a:rPr lang="en-US" baseline="0" dirty="0"/>
              <a:t>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3958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128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587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395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F5552-B926-FF49-A171-8FB64370B9D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23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F5552-B926-FF49-A171-8FB64370B9D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2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F5552-B926-FF49-A171-8FB64370B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4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F5552-B926-FF49-A171-8FB64370B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6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62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854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053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96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4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47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9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70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55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74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8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  <p:cxnSp>
        <p:nvCxnSpPr>
          <p:cNvPr id="25" name="Shape 25"/>
          <p:cNvCxnSpPr/>
          <p:nvPr/>
        </p:nvCxnSpPr>
        <p:spPr>
          <a:xfrm>
            <a:off x="412900" y="1017725"/>
            <a:ext cx="1561500" cy="0"/>
          </a:xfrm>
          <a:prstGeom prst="straightConnector1">
            <a:avLst/>
          </a:prstGeom>
          <a:noFill/>
          <a:ln w="38100" cap="flat" cmpd="sng">
            <a:solidFill>
              <a:srgbClr val="496A9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88952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7929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1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9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27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94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76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48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3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89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1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2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460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10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430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inal slide">
    <p:bg>
      <p:bgPr>
        <a:solidFill>
          <a:srgbClr val="F2F4F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715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6115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inal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1037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  <p:cxnSp>
        <p:nvCxnSpPr>
          <p:cNvPr id="25" name="Shape 25"/>
          <p:cNvCxnSpPr/>
          <p:nvPr/>
        </p:nvCxnSpPr>
        <p:spPr>
          <a:xfrm>
            <a:off x="412900" y="1017725"/>
            <a:ext cx="1561500" cy="0"/>
          </a:xfrm>
          <a:prstGeom prst="straightConnector1">
            <a:avLst/>
          </a:prstGeom>
          <a:noFill/>
          <a:ln w="38100" cap="flat" cmpd="sng">
            <a:solidFill>
              <a:srgbClr val="496A9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219515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  <p:cxnSp>
        <p:nvCxnSpPr>
          <p:cNvPr id="31" name="Shape 31"/>
          <p:cNvCxnSpPr/>
          <p:nvPr/>
        </p:nvCxnSpPr>
        <p:spPr>
          <a:xfrm>
            <a:off x="412900" y="1017725"/>
            <a:ext cx="1561500" cy="0"/>
          </a:xfrm>
          <a:prstGeom prst="straightConnector1">
            <a:avLst/>
          </a:prstGeom>
          <a:noFill/>
          <a:ln w="38100" cap="flat" cmpd="sng">
            <a:solidFill>
              <a:srgbClr val="496A9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371900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  <p:cxnSp>
        <p:nvCxnSpPr>
          <p:cNvPr id="35" name="Shape 35"/>
          <p:cNvCxnSpPr/>
          <p:nvPr/>
        </p:nvCxnSpPr>
        <p:spPr>
          <a:xfrm>
            <a:off x="412900" y="1017725"/>
            <a:ext cx="1561500" cy="0"/>
          </a:xfrm>
          <a:prstGeom prst="straightConnector1">
            <a:avLst/>
          </a:prstGeom>
          <a:noFill/>
          <a:ln w="38100" cap="flat" cmpd="sng">
            <a:solidFill>
              <a:srgbClr val="496A9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451282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1259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248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7028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1130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882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173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549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5544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5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3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8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496A90"/>
              </a:buClr>
              <a:buSzPct val="100000"/>
              <a:buFont typeface="Montserrat"/>
              <a:buNone/>
              <a:defRPr sz="2800">
                <a:solidFill>
                  <a:srgbClr val="496A9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SzPct val="100000"/>
              <a:buFont typeface="Montserrat"/>
              <a:defRPr sz="2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9" name="Shape 9" descr="openaq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4510825"/>
            <a:ext cx="850718" cy="487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281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1AC8-D4CF-204B-B0EC-7CEDD8B2634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E17C-153B-714D-A699-6F78336A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6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1AC8-D4CF-204B-B0EC-7CEDD8B26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E17C-153B-714D-A699-6F78336A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8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496A90"/>
              </a:buClr>
              <a:buSzPct val="100000"/>
              <a:buFont typeface="Montserrat"/>
              <a:buNone/>
              <a:defRPr sz="2800">
                <a:solidFill>
                  <a:srgbClr val="496A9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SzPct val="100000"/>
              <a:buFont typeface="Montserrat"/>
              <a:defRPr sz="2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66666"/>
              </a:buClr>
              <a:buFont typeface="Montserrat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9" name="Shape 9" descr="openaq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2400" y="4510825"/>
            <a:ext cx="850718" cy="487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589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microsoft.com/office/2007/relationships/hdphoto" Target="../media/hdphoto3.wdp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tif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tiff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62500" y="859743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5625" dirty="0">
                <a:latin typeface="Arial" panose="020B0604020202020204" pitchFamily="34" charset="0"/>
                <a:cs typeface="Arial" panose="020B0604020202020204" pitchFamily="34" charset="0"/>
              </a:rPr>
              <a:t>Fighting Air Inequality</a:t>
            </a:r>
            <a:br>
              <a:rPr lang="en-US" sz="5625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" sz="56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62500" y="1983957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000" i="1" dirty="0">
                <a:latin typeface="Arial" panose="020B0604020202020204" pitchFamily="34" charset="0"/>
                <a:cs typeface="Arial" panose="020B0604020202020204" pitchFamily="34" charset="0"/>
              </a:rPr>
              <a:t>Through Open Data and Communities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2716961" y="3556557"/>
            <a:ext cx="60006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666666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Montserrat"/>
              </a:rPr>
              <a:t>Christa Hasenkopf, PhD</a:t>
            </a:r>
          </a:p>
          <a:p>
            <a:pPr algn="r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666666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Montserrat"/>
              </a:rPr>
              <a:t>CEO/Co-Founder of </a:t>
            </a:r>
            <a:r>
              <a:rPr lang="en-US" sz="2000" kern="0" dirty="0" err="1">
                <a:solidFill>
                  <a:srgbClr val="666666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Montserrat"/>
              </a:rPr>
              <a:t>OpenAQ</a:t>
            </a:r>
            <a:endParaRPr lang="en-US" sz="2000" kern="0" dirty="0">
              <a:solidFill>
                <a:srgbClr val="666666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  <a:sym typeface="Montserrat"/>
            </a:endParaRPr>
          </a:p>
          <a:p>
            <a:pPr algn="r">
              <a:buClr>
                <a:srgbClr val="000000"/>
              </a:buClr>
              <a:defRPr/>
            </a:pPr>
            <a:r>
              <a:rPr lang="en-US" sz="2000" kern="0" dirty="0" err="1">
                <a:solidFill>
                  <a:srgbClr val="666666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Montserrat"/>
              </a:rPr>
              <a:t>openaq.org</a:t>
            </a:r>
            <a:endParaRPr lang="en-US" sz="2000" kern="0" dirty="0">
              <a:solidFill>
                <a:srgbClr val="666666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  <a:sym typeface="Montserrat"/>
            </a:endParaRPr>
          </a:p>
          <a:p>
            <a:pPr algn="r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666666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Montserrat"/>
              </a:rPr>
              <a:t>@</a:t>
            </a:r>
            <a:r>
              <a:rPr lang="en-US" sz="2000" kern="0" dirty="0" err="1">
                <a:solidFill>
                  <a:srgbClr val="666666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Montserrat"/>
              </a:rPr>
              <a:t>Open_AQ</a:t>
            </a:r>
            <a:endParaRPr lang="en-US" sz="2000" kern="0" dirty="0">
              <a:solidFill>
                <a:srgbClr val="666666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5978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B4499C-B5AA-B64B-B570-0593CF0EC770}"/>
              </a:ext>
            </a:extLst>
          </p:cNvPr>
          <p:cNvGrpSpPr/>
          <p:nvPr/>
        </p:nvGrpSpPr>
        <p:grpSpPr>
          <a:xfrm>
            <a:off x="794028" y="1261239"/>
            <a:ext cx="8603191" cy="2035747"/>
            <a:chOff x="540809" y="1092426"/>
            <a:chExt cx="8603191" cy="20357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91278F-F1E2-F040-AE39-CDE81F95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835" y="1110046"/>
              <a:ext cx="3067937" cy="17180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6F8F85-441E-304C-A1E5-8A23F6ADC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4295" y="1092426"/>
              <a:ext cx="2594066" cy="17356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EECA08-478A-9949-BD37-3D61367B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549" y="1110046"/>
              <a:ext cx="2583527" cy="17180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5481C3-A03F-AE4F-99CB-2BA3B514B2E3}"/>
                </a:ext>
              </a:extLst>
            </p:cNvPr>
            <p:cNvSpPr txBox="1"/>
            <p:nvPr/>
          </p:nvSpPr>
          <p:spPr>
            <a:xfrm>
              <a:off x="540809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</a:rPr>
                <a:t>Bangkok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A07C98-006F-AA4E-ADAC-D6F328C4A0E3}"/>
                </a:ext>
              </a:extLst>
            </p:cNvPr>
            <p:cNvSpPr txBox="1"/>
            <p:nvPr/>
          </p:nvSpPr>
          <p:spPr>
            <a:xfrm>
              <a:off x="3007063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London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A679BB-5C5D-E74C-B935-8D15FDE3A933}"/>
                </a:ext>
              </a:extLst>
            </p:cNvPr>
            <p:cNvSpPr txBox="1"/>
            <p:nvPr/>
          </p:nvSpPr>
          <p:spPr>
            <a:xfrm>
              <a:off x="5433488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Beijing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B92A65-C155-064C-9A6A-7340085FEC98}"/>
                </a:ext>
              </a:extLst>
            </p:cNvPr>
            <p:cNvSpPr txBox="1"/>
            <p:nvPr/>
          </p:nvSpPr>
          <p:spPr>
            <a:xfrm>
              <a:off x="5867334" y="2828091"/>
              <a:ext cx="327666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2"/>
                  </a:solidFill>
                </a:rPr>
                <a:t>Figures from </a:t>
              </a:r>
              <a:r>
                <a:rPr lang="en-US" i="1" dirty="0" err="1">
                  <a:solidFill>
                    <a:schemeClr val="bg2"/>
                  </a:solidFill>
                </a:rPr>
                <a:t>wikipedia.org</a:t>
              </a:r>
              <a:endParaRPr lang="en-US" i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A3DA8B-2B57-854B-956E-681135A26992}"/>
              </a:ext>
            </a:extLst>
          </p:cNvPr>
          <p:cNvSpPr txBox="1"/>
          <p:nvPr/>
        </p:nvSpPr>
        <p:spPr>
          <a:xfrm>
            <a:off x="205301" y="300904"/>
            <a:ext cx="3006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Change</a:t>
            </a:r>
            <a:r>
              <a:rPr lang="en-US" sz="4200" dirty="0">
                <a:solidFill>
                  <a:schemeClr val="accent5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DB17A-7D7F-6A4D-8907-536253E3C652}"/>
              </a:ext>
            </a:extLst>
          </p:cNvPr>
          <p:cNvSpPr txBox="1"/>
          <p:nvPr/>
        </p:nvSpPr>
        <p:spPr>
          <a:xfrm>
            <a:off x="794028" y="3284166"/>
            <a:ext cx="82854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375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Both</a:t>
            </a:r>
            <a:r>
              <a:rPr lang="en-US" sz="375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</a:t>
            </a:r>
            <a:r>
              <a:rPr lang="en-US" sz="375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require multi-sectoral community + </a:t>
            </a:r>
            <a:r>
              <a:rPr lang="en-US" sz="375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connected </a:t>
            </a:r>
            <a:r>
              <a:rPr lang="en-US" sz="375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A9CCDE-A5E0-434F-B8FF-FFD01A059ED1}"/>
              </a:ext>
            </a:extLst>
          </p:cNvPr>
          <p:cNvSpPr/>
          <p:nvPr/>
        </p:nvSpPr>
        <p:spPr>
          <a:xfrm>
            <a:off x="2693364" y="318524"/>
            <a:ext cx="33474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4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Political Will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EE74EC-D0F4-BE4D-9059-CC2C79322995}"/>
              </a:ext>
            </a:extLst>
          </p:cNvPr>
          <p:cNvSpPr/>
          <p:nvPr/>
        </p:nvSpPr>
        <p:spPr>
          <a:xfrm>
            <a:off x="6040819" y="318524"/>
            <a:ext cx="24321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4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+ A Plan </a:t>
            </a:r>
          </a:p>
        </p:txBody>
      </p:sp>
    </p:spTree>
    <p:extLst>
      <p:ext uri="{BB962C8B-B14F-4D97-AF65-F5344CB8AC3E}">
        <p14:creationId xmlns:p14="http://schemas.microsoft.com/office/powerpoint/2010/main" val="442782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B4499C-B5AA-B64B-B570-0593CF0EC770}"/>
              </a:ext>
            </a:extLst>
          </p:cNvPr>
          <p:cNvGrpSpPr/>
          <p:nvPr/>
        </p:nvGrpSpPr>
        <p:grpSpPr>
          <a:xfrm>
            <a:off x="794028" y="1261239"/>
            <a:ext cx="8603191" cy="2035747"/>
            <a:chOff x="540809" y="1092426"/>
            <a:chExt cx="8603191" cy="20357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91278F-F1E2-F040-AE39-CDE81F95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835" y="1110046"/>
              <a:ext cx="3067937" cy="17180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6F8F85-441E-304C-A1E5-8A23F6ADC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4295" y="1092426"/>
              <a:ext cx="2594066" cy="17356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EECA08-478A-9949-BD37-3D61367B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549" y="1110046"/>
              <a:ext cx="2583527" cy="17180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5481C3-A03F-AE4F-99CB-2BA3B514B2E3}"/>
                </a:ext>
              </a:extLst>
            </p:cNvPr>
            <p:cNvSpPr txBox="1"/>
            <p:nvPr/>
          </p:nvSpPr>
          <p:spPr>
            <a:xfrm>
              <a:off x="540809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</a:rPr>
                <a:t>Bangkok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A07C98-006F-AA4E-ADAC-D6F328C4A0E3}"/>
                </a:ext>
              </a:extLst>
            </p:cNvPr>
            <p:cNvSpPr txBox="1"/>
            <p:nvPr/>
          </p:nvSpPr>
          <p:spPr>
            <a:xfrm>
              <a:off x="3007063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London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A679BB-5C5D-E74C-B935-8D15FDE3A933}"/>
                </a:ext>
              </a:extLst>
            </p:cNvPr>
            <p:cNvSpPr txBox="1"/>
            <p:nvPr/>
          </p:nvSpPr>
          <p:spPr>
            <a:xfrm>
              <a:off x="5433488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Beijing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B92A65-C155-064C-9A6A-7340085FEC98}"/>
                </a:ext>
              </a:extLst>
            </p:cNvPr>
            <p:cNvSpPr txBox="1"/>
            <p:nvPr/>
          </p:nvSpPr>
          <p:spPr>
            <a:xfrm>
              <a:off x="5867334" y="2828091"/>
              <a:ext cx="327666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2"/>
                  </a:solidFill>
                </a:rPr>
                <a:t>Figures from </a:t>
              </a:r>
              <a:r>
                <a:rPr lang="en-US" i="1" dirty="0" err="1">
                  <a:solidFill>
                    <a:schemeClr val="bg2"/>
                  </a:solidFill>
                </a:rPr>
                <a:t>wikipedia.org</a:t>
              </a:r>
              <a:endParaRPr lang="en-US" i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A3DA8B-2B57-854B-956E-681135A26992}"/>
              </a:ext>
            </a:extLst>
          </p:cNvPr>
          <p:cNvSpPr txBox="1"/>
          <p:nvPr/>
        </p:nvSpPr>
        <p:spPr>
          <a:xfrm>
            <a:off x="205301" y="300904"/>
            <a:ext cx="3006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Change</a:t>
            </a:r>
            <a:r>
              <a:rPr lang="en-US" sz="4200" dirty="0">
                <a:solidFill>
                  <a:schemeClr val="accent5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DB17A-7D7F-6A4D-8907-536253E3C652}"/>
              </a:ext>
            </a:extLst>
          </p:cNvPr>
          <p:cNvSpPr txBox="1"/>
          <p:nvPr/>
        </p:nvSpPr>
        <p:spPr>
          <a:xfrm>
            <a:off x="794028" y="3284166"/>
            <a:ext cx="82854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375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Both</a:t>
            </a:r>
            <a:r>
              <a:rPr lang="en-US" sz="375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</a:t>
            </a:r>
            <a:r>
              <a:rPr lang="en-US" sz="375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require multi-sectoral community + </a:t>
            </a:r>
            <a:r>
              <a:rPr lang="en-US" sz="375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connected </a:t>
            </a:r>
            <a:r>
              <a:rPr lang="en-US" sz="375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A9CCDE-A5E0-434F-B8FF-FFD01A059ED1}"/>
              </a:ext>
            </a:extLst>
          </p:cNvPr>
          <p:cNvSpPr/>
          <p:nvPr/>
        </p:nvSpPr>
        <p:spPr>
          <a:xfrm>
            <a:off x="2693364" y="318524"/>
            <a:ext cx="33474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4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Political Will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EE74EC-D0F4-BE4D-9059-CC2C79322995}"/>
              </a:ext>
            </a:extLst>
          </p:cNvPr>
          <p:cNvSpPr/>
          <p:nvPr/>
        </p:nvSpPr>
        <p:spPr>
          <a:xfrm>
            <a:off x="6040819" y="318524"/>
            <a:ext cx="24321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4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+ A Plan </a:t>
            </a:r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3E85B959-17F9-6942-87F5-5C2D4263669F}"/>
              </a:ext>
            </a:extLst>
          </p:cNvPr>
          <p:cNvSpPr/>
          <p:nvPr/>
        </p:nvSpPr>
        <p:spPr>
          <a:xfrm rot="16200000" flipV="1">
            <a:off x="3991423" y="3833087"/>
            <a:ext cx="531696" cy="1733914"/>
          </a:xfrm>
          <a:prstGeom prst="curv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56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07405" y="40161"/>
            <a:ext cx="6315365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125" dirty="0">
                <a:solidFill>
                  <a:srgbClr val="5280D0"/>
                </a:solidFill>
                <a:latin typeface="Montserrat" charset="0"/>
                <a:ea typeface="Montserrat" charset="0"/>
                <a:cs typeface="Montserrat" charset="0"/>
              </a:rPr>
              <a:t>AQ Open Data </a:t>
            </a:r>
            <a:r>
              <a:rPr lang="en-US" sz="4125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Landscape</a:t>
            </a:r>
            <a:r>
              <a:rPr lang="en-US" sz="4125" dirty="0">
                <a:solidFill>
                  <a:srgbClr val="5280D0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125" dirty="0">
                <a:solidFill>
                  <a:srgbClr val="87A4D9"/>
                </a:solidFill>
                <a:latin typeface="Montserrat" charset="0"/>
                <a:ea typeface="Montserrat" charset="0"/>
                <a:cs typeface="Montserrat" charset="0"/>
              </a:rPr>
              <a:t>Landscape</a:t>
            </a:r>
            <a:endParaRPr lang="en-US" sz="2250" dirty="0">
              <a:solidFill>
                <a:srgbClr val="87A4D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3" name="Shape 134"/>
          <p:cNvSpPr/>
          <p:nvPr/>
        </p:nvSpPr>
        <p:spPr>
          <a:xfrm>
            <a:off x="6522771" y="251551"/>
            <a:ext cx="3862563" cy="35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6" tIns="34287" rIns="34286" bIns="34287">
            <a:spAutoFit/>
          </a:bodyPr>
          <a:lstStyle/>
          <a:p>
            <a:pPr defTabSz="342866" hangingPunct="0">
              <a:spcBef>
                <a:spcPts val="225"/>
              </a:spcBef>
              <a:defRPr sz="2500" i="0"/>
            </a:pPr>
            <a:r>
              <a:rPr lang="en-US" sz="1875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"/>
              </a:rPr>
              <a:t>real-time, government</a:t>
            </a:r>
            <a:endParaRPr sz="1875" i="1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  <a:sym typeface="Open Sans Light"/>
            </a:endParaRPr>
          </a:p>
        </p:txBody>
      </p:sp>
      <p:pic>
        <p:nvPicPr>
          <p:cNvPr id="17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5571" y="517485"/>
            <a:ext cx="10031499" cy="452138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Shape 260"/>
          <p:cNvSpPr/>
          <p:nvPr/>
        </p:nvSpPr>
        <p:spPr>
          <a:xfrm flipH="1">
            <a:off x="1650046" y="1606208"/>
            <a:ext cx="370010" cy="318353"/>
          </a:xfrm>
          <a:prstGeom prst="line">
            <a:avLst/>
          </a:prstGeom>
          <a:ln w="381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5" tIns="45716" rIns="45715" bIns="45716"/>
          <a:lstStyle/>
          <a:p>
            <a:pPr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/>
          </a:p>
        </p:txBody>
      </p:sp>
      <p:pic>
        <p:nvPicPr>
          <p:cNvPr id="24" name="image25.png" descr="Screen Shot 2015-09-23 at 4.57.4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1551" y="1860625"/>
            <a:ext cx="2299531" cy="1129595"/>
          </a:xfrm>
          <a:prstGeom prst="rect">
            <a:avLst/>
          </a:prstGeom>
          <a:ln w="38100">
            <a:solidFill>
              <a:srgbClr val="215968"/>
            </a:solidFill>
          </a:ln>
        </p:spPr>
      </p:pic>
      <p:pic>
        <p:nvPicPr>
          <p:cNvPr id="25" name="image26.png" descr="Screen Shot 2015-09-23 at 4.57.0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0634" y="2253794"/>
            <a:ext cx="1854701" cy="1472851"/>
          </a:xfrm>
          <a:prstGeom prst="rect">
            <a:avLst/>
          </a:prstGeom>
          <a:ln w="38100">
            <a:solidFill>
              <a:srgbClr val="215968"/>
            </a:solidFill>
          </a:ln>
        </p:spPr>
      </p:pic>
      <p:sp>
        <p:nvSpPr>
          <p:cNvPr id="26" name="Shape 263"/>
          <p:cNvSpPr/>
          <p:nvPr/>
        </p:nvSpPr>
        <p:spPr>
          <a:xfrm flipH="1">
            <a:off x="6835463" y="1586208"/>
            <a:ext cx="205981" cy="20000"/>
          </a:xfrm>
          <a:prstGeom prst="line">
            <a:avLst/>
          </a:prstGeom>
          <a:ln w="381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5" tIns="45716" rIns="45715" bIns="45716"/>
          <a:lstStyle/>
          <a:p>
            <a:pPr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/>
          </a:p>
        </p:txBody>
      </p:sp>
      <p:sp>
        <p:nvSpPr>
          <p:cNvPr id="27" name="Shape 264"/>
          <p:cNvSpPr/>
          <p:nvPr/>
        </p:nvSpPr>
        <p:spPr>
          <a:xfrm>
            <a:off x="3927708" y="1427642"/>
            <a:ext cx="53843" cy="432983"/>
          </a:xfrm>
          <a:prstGeom prst="line">
            <a:avLst/>
          </a:prstGeom>
          <a:ln w="381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5" tIns="45716" rIns="45715" bIns="45716"/>
          <a:lstStyle/>
          <a:p>
            <a:pPr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>
              <a:ln>
                <a:solidFill>
                  <a:srgbClr val="31859C"/>
                </a:solidFill>
              </a:ln>
            </a:endParaRPr>
          </a:p>
        </p:txBody>
      </p:sp>
      <p:sp>
        <p:nvSpPr>
          <p:cNvPr id="28" name="Shape 265"/>
          <p:cNvSpPr/>
          <p:nvPr/>
        </p:nvSpPr>
        <p:spPr>
          <a:xfrm>
            <a:off x="1285569" y="3739606"/>
            <a:ext cx="548718" cy="297435"/>
          </a:xfrm>
          <a:prstGeom prst="line">
            <a:avLst/>
          </a:prstGeom>
          <a:ln w="381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5" tIns="45716" rIns="45715" bIns="45716"/>
          <a:lstStyle/>
          <a:p>
            <a:pPr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/>
          </a:p>
        </p:txBody>
      </p:sp>
      <p:pic>
        <p:nvPicPr>
          <p:cNvPr id="29" name="image27.png" descr="Screen Shot 2015-09-23 at 9.44.21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67212" y="3147639"/>
            <a:ext cx="2241065" cy="1247604"/>
          </a:xfrm>
          <a:prstGeom prst="rect">
            <a:avLst/>
          </a:prstGeom>
          <a:ln w="38100" cmpd="sng">
            <a:solidFill>
              <a:srgbClr val="215968"/>
            </a:solidFill>
            <a:miter lim="400000"/>
          </a:ln>
        </p:spPr>
      </p:pic>
      <p:sp>
        <p:nvSpPr>
          <p:cNvPr id="30" name="Shape 267"/>
          <p:cNvSpPr/>
          <p:nvPr/>
        </p:nvSpPr>
        <p:spPr>
          <a:xfrm flipV="1">
            <a:off x="7623277" y="3974807"/>
            <a:ext cx="341942" cy="444978"/>
          </a:xfrm>
          <a:prstGeom prst="line">
            <a:avLst/>
          </a:prstGeom>
          <a:ln w="381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5" tIns="45716" rIns="45715" bIns="45716"/>
          <a:lstStyle/>
          <a:p>
            <a:pPr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/>
          </a:p>
        </p:txBody>
      </p:sp>
      <p:pic>
        <p:nvPicPr>
          <p:cNvPr id="31" name="image28.png" descr="Screen Shot 2015-09-23 at 4.13.03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61730" y="767423"/>
            <a:ext cx="1820026" cy="1024294"/>
          </a:xfrm>
          <a:prstGeom prst="rect">
            <a:avLst/>
          </a:prstGeom>
          <a:ln w="38100">
            <a:solidFill>
              <a:srgbClr val="215968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3626475" y="2146522"/>
            <a:ext cx="5248635" cy="1631216"/>
          </a:xfrm>
          <a:prstGeom prst="rect">
            <a:avLst/>
          </a:prstGeom>
          <a:solidFill>
            <a:srgbClr val="E8D1D0">
              <a:alpha val="91000"/>
            </a:srgbClr>
          </a:solidFill>
          <a:ln>
            <a:solidFill>
              <a:srgbClr val="941100"/>
            </a:solidFill>
          </a:ln>
        </p:spPr>
        <p:txBody>
          <a:bodyPr wrap="square">
            <a:spAutoFit/>
          </a:bodyPr>
          <a:lstStyle/>
          <a:p>
            <a:pPr marL="214313" indent="-214313" defTabSz="342866" hangingPunct="0">
              <a:buFont typeface="Arial" charset="0"/>
              <a:buChar char="•"/>
            </a:pPr>
            <a:r>
              <a:rPr lang="en-US" sz="2500" b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~75 Countries</a:t>
            </a:r>
          </a:p>
          <a:p>
            <a:pPr marL="214313" indent="-214313" defTabSz="342866" hangingPunct="0">
              <a:buFont typeface="Arial" charset="0"/>
              <a:buChar char="•"/>
            </a:pPr>
            <a:r>
              <a:rPr lang="en-US" sz="2500" b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5-8 million data points per day</a:t>
            </a:r>
          </a:p>
          <a:p>
            <a:pPr marL="214313" indent="-214313" defTabSz="342866" hangingPunct="0">
              <a:buFont typeface="Arial" charset="0"/>
              <a:buChar char="•"/>
            </a:pPr>
            <a:r>
              <a:rPr lang="en-US" sz="2500" b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Disparate formats, some temporarily exist </a:t>
            </a:r>
          </a:p>
        </p:txBody>
      </p:sp>
      <p:pic>
        <p:nvPicPr>
          <p:cNvPr id="22" name="image24.png" descr="Screen Shot 2015-09-23 at 4.34.29 P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7855" y="815805"/>
            <a:ext cx="3021385" cy="850147"/>
          </a:xfrm>
          <a:prstGeom prst="rect">
            <a:avLst/>
          </a:prstGeom>
          <a:ln w="38100">
            <a:solidFill>
              <a:srgbClr val="215968"/>
            </a:solidFill>
          </a:ln>
        </p:spPr>
      </p:pic>
    </p:spTree>
    <p:extLst>
      <p:ext uri="{BB962C8B-B14F-4D97-AF65-F5344CB8AC3E}">
        <p14:creationId xmlns:p14="http://schemas.microsoft.com/office/powerpoint/2010/main" val="201096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CC5110-F5BC-A64C-83DE-27FF7A0A6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" t="4459" r="1354" b="3318"/>
          <a:stretch/>
        </p:blipFill>
        <p:spPr>
          <a:xfrm rot="4811132">
            <a:off x="3794900" y="821830"/>
            <a:ext cx="6046750" cy="43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6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CC5110-F5BC-A64C-83DE-27FF7A0A6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" t="4459" r="1354" b="3318"/>
          <a:stretch/>
        </p:blipFill>
        <p:spPr>
          <a:xfrm rot="4811132">
            <a:off x="3794900" y="821830"/>
            <a:ext cx="6046750" cy="4331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B618A1-47B7-D141-9152-8BBC17123782}"/>
              </a:ext>
            </a:extLst>
          </p:cNvPr>
          <p:cNvSpPr txBox="1"/>
          <p:nvPr/>
        </p:nvSpPr>
        <p:spPr>
          <a:xfrm>
            <a:off x="211016" y="975991"/>
            <a:ext cx="38545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Much of our civilization’s longest and most consistently measured environmental data is </a:t>
            </a:r>
            <a:r>
              <a:rPr lang="en-US" sz="2500" b="1" dirty="0"/>
              <a:t>unconnected</a:t>
            </a:r>
            <a:r>
              <a:rPr lang="en-US" sz="2500" dirty="0"/>
              <a:t> and therefore its potential is </a:t>
            </a:r>
            <a:r>
              <a:rPr lang="en-US" sz="2500" b="1" dirty="0"/>
              <a:t>massively under-realized</a:t>
            </a:r>
            <a:r>
              <a:rPr lang="en-US" sz="25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6263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>
            <a:duotone>
              <a:srgbClr val="6D6E6D">
                <a:shade val="45000"/>
                <a:satMod val="135000"/>
              </a:srgbClr>
              <a:prstClr val="white"/>
            </a:duotone>
            <a:alphaModFix amt="9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887652">
            <a:off x="4625698" y="3632920"/>
            <a:ext cx="867509" cy="96151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>
            <a:duotone>
              <a:srgbClr val="6D6E6D">
                <a:shade val="45000"/>
                <a:satMod val="135000"/>
              </a:srgbClr>
              <a:prstClr val="white"/>
            </a:duotone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2274226">
            <a:off x="5191535" y="1349938"/>
            <a:ext cx="1232228" cy="136575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>
            <a:duotone>
              <a:srgbClr val="6D6E6D">
                <a:shade val="45000"/>
                <a:satMod val="135000"/>
              </a:srgbClr>
              <a:prstClr val="white"/>
            </a:duotone>
            <a:alphaModFix amt="7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2172204">
            <a:off x="5208025" y="2689355"/>
            <a:ext cx="1014880" cy="1124858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6416935" y="1409787"/>
            <a:ext cx="26218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Climate Change + Public Health Research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901990" y="724704"/>
            <a:ext cx="4010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Government/Policy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78415" y="3051453"/>
            <a:ext cx="2937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Private Sector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279390" y="767316"/>
            <a:ext cx="16845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Media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512218" y="4163807"/>
            <a:ext cx="3526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Educational Activities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>
            <a:duotone>
              <a:srgbClr val="6D6E6D">
                <a:shade val="45000"/>
                <a:satMod val="135000"/>
              </a:srgb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1279047">
            <a:off x="3024763" y="1076863"/>
            <a:ext cx="637037" cy="70607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3">
            <a:duotone>
              <a:srgbClr val="6D6E6D">
                <a:shade val="45000"/>
                <a:satMod val="135000"/>
              </a:srgbClr>
              <a:prstClr val="white"/>
            </a:duotone>
            <a:alphaModFix amt="58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20242619">
            <a:off x="4015587" y="681651"/>
            <a:ext cx="949469" cy="1052359"/>
          </a:xfrm>
          <a:prstGeom prst="rect">
            <a:avLst/>
          </a:prstGeom>
        </p:spPr>
      </p:pic>
      <p:pic>
        <p:nvPicPr>
          <p:cNvPr id="116" name="Picture 115" descr="Gear_-_Noun_project_7137.svg.png"/>
          <p:cNvPicPr>
            <a:picLocks noChangeAspect="1"/>
          </p:cNvPicPr>
          <p:nvPr/>
        </p:nvPicPr>
        <p:blipFill rotWithShape="1">
          <a:blip r:embed="rId8">
            <a:duotone>
              <a:srgbClr val="6D6E6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1" r="35964"/>
          <a:stretch/>
        </p:blipFill>
        <p:spPr>
          <a:xfrm rot="11182015">
            <a:off x="-322964" y="803622"/>
            <a:ext cx="3281837" cy="4041069"/>
          </a:xfrm>
          <a:prstGeom prst="rect">
            <a:avLst/>
          </a:prstGeom>
        </p:spPr>
      </p:pic>
      <p:sp>
        <p:nvSpPr>
          <p:cNvPr id="117" name="Oval 116"/>
          <p:cNvSpPr/>
          <p:nvPr/>
        </p:nvSpPr>
        <p:spPr>
          <a:xfrm>
            <a:off x="418777" y="2493310"/>
            <a:ext cx="1745894" cy="1713560"/>
          </a:xfrm>
          <a:prstGeom prst="ellipse">
            <a:avLst/>
          </a:prstGeom>
          <a:solidFill>
            <a:srgbClr val="4A4A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38121" y="2561889"/>
            <a:ext cx="21257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Disparate AQ Open Data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Collected Across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the World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9924" y="177631"/>
            <a:ext cx="71265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Connecting Open Data</a:t>
            </a:r>
          </a:p>
        </p:txBody>
      </p:sp>
    </p:spTree>
    <p:extLst>
      <p:ext uri="{BB962C8B-B14F-4D97-AF65-F5344CB8AC3E}">
        <p14:creationId xmlns:p14="http://schemas.microsoft.com/office/powerpoint/2010/main" val="3415086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2512181" y="1092995"/>
            <a:ext cx="2740412" cy="2824125"/>
            <a:chOff x="3289708" y="910179"/>
            <a:chExt cx="3300547" cy="3489879"/>
          </a:xfrm>
        </p:grpSpPr>
        <p:grpSp>
          <p:nvGrpSpPr>
            <p:cNvPr id="94" name="Group 93"/>
            <p:cNvGrpSpPr/>
            <p:nvPr/>
          </p:nvGrpSpPr>
          <p:grpSpPr>
            <a:xfrm>
              <a:off x="3725055" y="910179"/>
              <a:ext cx="2865200" cy="3489879"/>
              <a:chOff x="3148870" y="710260"/>
              <a:chExt cx="2865200" cy="3489879"/>
            </a:xfrm>
          </p:grpSpPr>
          <p:pic>
            <p:nvPicPr>
              <p:cNvPr id="97" name="Picture 96" descr="Gear_-_Noun_project_7137.svg.png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154" r="36659" b="1"/>
              <a:stretch/>
            </p:blipFill>
            <p:spPr>
              <a:xfrm rot="12007175">
                <a:off x="3148870" y="710260"/>
                <a:ext cx="2865200" cy="3489879"/>
              </a:xfrm>
              <a:prstGeom prst="rect">
                <a:avLst/>
              </a:prstGeom>
            </p:spPr>
          </p:pic>
          <p:sp>
            <p:nvSpPr>
              <p:cNvPr id="98" name="Rectangle 97"/>
              <p:cNvSpPr/>
              <p:nvPr/>
            </p:nvSpPr>
            <p:spPr>
              <a:xfrm rot="21079455">
                <a:off x="3868149" y="2165597"/>
                <a:ext cx="1318788" cy="1174568"/>
              </a:xfrm>
              <a:prstGeom prst="rect">
                <a:avLst/>
              </a:prstGeom>
              <a:solidFill>
                <a:srgbClr val="306DA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5" name="Rectangle 94"/>
            <p:cNvSpPr/>
            <p:nvPr/>
          </p:nvSpPr>
          <p:spPr>
            <a:xfrm rot="5871301">
              <a:off x="3445353" y="2669506"/>
              <a:ext cx="305731" cy="48215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 rot="310571">
              <a:off x="3289708" y="2989251"/>
              <a:ext cx="305731" cy="69155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5">
            <a:duotone>
              <a:srgbClr val="6D6E6D">
                <a:shade val="45000"/>
                <a:satMod val="135000"/>
              </a:srgbClr>
              <a:prstClr val="white"/>
            </a:duotone>
            <a:alphaModFix amt="9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887652">
            <a:off x="4625698" y="3632920"/>
            <a:ext cx="867509" cy="96151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5">
            <a:duotone>
              <a:srgbClr val="6D6E6D">
                <a:shade val="45000"/>
                <a:satMod val="135000"/>
              </a:srgbClr>
              <a:prstClr val="white"/>
            </a:duotone>
            <a:alphaModFix amt="9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2274226">
            <a:off x="5191535" y="1349938"/>
            <a:ext cx="1232228" cy="136575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5">
            <a:duotone>
              <a:srgbClr val="6D6E6D">
                <a:shade val="45000"/>
                <a:satMod val="135000"/>
              </a:srgbClr>
              <a:prstClr val="white"/>
            </a:duotone>
            <a:alphaModFix amt="7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2172204">
            <a:off x="5208025" y="2689355"/>
            <a:ext cx="1014880" cy="1124858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6416935" y="1409787"/>
            <a:ext cx="26218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Climate Change + Public Health Research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901990" y="724704"/>
            <a:ext cx="4010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Government/Policy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78415" y="3051453"/>
            <a:ext cx="2937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Private Sector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279390" y="767316"/>
            <a:ext cx="16845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Media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512218" y="4163807"/>
            <a:ext cx="3526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Educational Activities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929407" y="2056622"/>
            <a:ext cx="2118745" cy="153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Open,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Transparent, Accessible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Universal</a:t>
            </a: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Data Layer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5">
            <a:duotone>
              <a:srgbClr val="6D6E6D">
                <a:shade val="45000"/>
                <a:satMod val="135000"/>
              </a:srgb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1279047">
            <a:off x="3024763" y="1076863"/>
            <a:ext cx="637037" cy="70607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5">
            <a:duotone>
              <a:srgbClr val="6D6E6D">
                <a:shade val="45000"/>
                <a:satMod val="135000"/>
              </a:srgbClr>
              <a:prstClr val="white"/>
            </a:duotone>
            <a:alphaModFix amt="5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51" b="58301" l="57715" r="100000"/>
                    </a14:imgEffect>
                  </a14:imgLayer>
                </a14:imgProps>
              </a:ext>
            </a:extLst>
          </a:blip>
          <a:srcRect l="56135" t="11704" b="39678"/>
          <a:stretch/>
        </p:blipFill>
        <p:spPr>
          <a:xfrm rot="20242619">
            <a:off x="4015587" y="681651"/>
            <a:ext cx="949469" cy="1052359"/>
          </a:xfrm>
          <a:prstGeom prst="rect">
            <a:avLst/>
          </a:prstGeom>
        </p:spPr>
      </p:pic>
      <p:pic>
        <p:nvPicPr>
          <p:cNvPr id="116" name="Picture 115" descr="Gear_-_Noun_project_7137.svg.png"/>
          <p:cNvPicPr>
            <a:picLocks noChangeAspect="1"/>
          </p:cNvPicPr>
          <p:nvPr/>
        </p:nvPicPr>
        <p:blipFill rotWithShape="1">
          <a:blip r:embed="rId9">
            <a:duotone>
              <a:srgbClr val="6D6E6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1" r="35964"/>
          <a:stretch/>
        </p:blipFill>
        <p:spPr>
          <a:xfrm rot="11182015">
            <a:off x="-322964" y="803622"/>
            <a:ext cx="3281837" cy="4041069"/>
          </a:xfrm>
          <a:prstGeom prst="rect">
            <a:avLst/>
          </a:prstGeom>
        </p:spPr>
      </p:pic>
      <p:sp>
        <p:nvSpPr>
          <p:cNvPr id="117" name="Oval 116"/>
          <p:cNvSpPr/>
          <p:nvPr/>
        </p:nvSpPr>
        <p:spPr>
          <a:xfrm>
            <a:off x="418777" y="2493310"/>
            <a:ext cx="1745894" cy="1713560"/>
          </a:xfrm>
          <a:prstGeom prst="ellipse">
            <a:avLst/>
          </a:prstGeom>
          <a:solidFill>
            <a:srgbClr val="4A4A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38121" y="2561889"/>
            <a:ext cx="21257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Disparate AQ Open Data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Collected Across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the World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9924" y="177631"/>
            <a:ext cx="71265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Connecting Open Data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988779" y="3774950"/>
            <a:ext cx="2188" cy="535259"/>
          </a:xfrm>
          <a:prstGeom prst="line">
            <a:avLst/>
          </a:prstGeom>
          <a:ln w="88900">
            <a:solidFill>
              <a:schemeClr val="accent2">
                <a:lumMod val="75000"/>
              </a:schemeClr>
            </a:solidFill>
            <a:head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05431" y="4272109"/>
            <a:ext cx="145843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OpenAQ</a:t>
            </a:r>
          </a:p>
        </p:txBody>
      </p:sp>
    </p:spTree>
    <p:extLst>
      <p:ext uri="{BB962C8B-B14F-4D97-AF65-F5344CB8AC3E}">
        <p14:creationId xmlns:p14="http://schemas.microsoft.com/office/powerpoint/2010/main" val="335275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27F5C-F78B-5840-B683-0DE7B06C88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51" y="0"/>
            <a:ext cx="8539090" cy="5155134"/>
          </a:xfrm>
          <a:prstGeom prst="rect">
            <a:avLst/>
          </a:prstGeom>
        </p:spPr>
      </p:pic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967941" y="2291217"/>
            <a:ext cx="5065223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br>
              <a:rPr lang="en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and free API to          &gt;250,000,000 data points from 67 countries’ governments</a:t>
            </a:r>
            <a:endParaRPr lang="en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98D87C-6BC5-114F-A81E-06A420EFA81C}"/>
              </a:ext>
            </a:extLst>
          </p:cNvPr>
          <p:cNvSpPr/>
          <p:nvPr/>
        </p:nvSpPr>
        <p:spPr>
          <a:xfrm>
            <a:off x="239151" y="3526226"/>
            <a:ext cx="21259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000" kern="0" dirty="0" err="1">
                <a:solidFill>
                  <a:srgbClr val="0097A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openaq.org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2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664814"/>
            <a:ext cx="5101473" cy="2876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07406" y="40162"/>
            <a:ext cx="5719866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4125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Grassroots</a:t>
            </a:r>
            <a:r>
              <a:rPr lang="en-US" sz="4125" dirty="0">
                <a:solidFill>
                  <a:srgbClr val="5280D0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125" dirty="0">
                <a:solidFill>
                  <a:srgbClr val="87A4D9"/>
                </a:solidFill>
                <a:latin typeface="Montserrat" charset="0"/>
                <a:ea typeface="Montserrat" charset="0"/>
                <a:cs typeface="Montserrat" charset="0"/>
              </a:rPr>
              <a:t>Effort</a:t>
            </a:r>
            <a:endParaRPr lang="en-US" sz="2250" dirty="0">
              <a:solidFill>
                <a:srgbClr val="87A4D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292" y="1133977"/>
            <a:ext cx="4466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3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github.com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/</a:t>
            </a:r>
            <a:r>
              <a:rPr lang="en-US" sz="3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openaq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5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664814"/>
            <a:ext cx="5101473" cy="2876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07406" y="40162"/>
            <a:ext cx="5719866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4125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Grassroots</a:t>
            </a:r>
            <a:r>
              <a:rPr lang="en-US" sz="4125" dirty="0">
                <a:solidFill>
                  <a:srgbClr val="5280D0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125" dirty="0">
                <a:solidFill>
                  <a:srgbClr val="87A4D9"/>
                </a:solidFill>
                <a:latin typeface="Montserrat" charset="0"/>
                <a:ea typeface="Montserrat" charset="0"/>
                <a:cs typeface="Montserrat" charset="0"/>
              </a:rPr>
              <a:t>Effort</a:t>
            </a:r>
            <a:endParaRPr lang="en-US" sz="2250" dirty="0">
              <a:solidFill>
                <a:srgbClr val="87A4D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292" y="1133977"/>
            <a:ext cx="4466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3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github.com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/</a:t>
            </a:r>
            <a:r>
              <a:rPr lang="en-US" sz="3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openaq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56" y="464820"/>
            <a:ext cx="4100915" cy="4218324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5006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7407" y="51985"/>
            <a:ext cx="32993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Air </a:t>
            </a:r>
            <a:r>
              <a:rPr lang="en-US" sz="4200" dirty="0">
                <a:solidFill>
                  <a:srgbClr val="87A4D9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Inequality</a:t>
            </a:r>
          </a:p>
        </p:txBody>
      </p:sp>
      <p:sp>
        <p:nvSpPr>
          <p:cNvPr id="20" name="Shape 134"/>
          <p:cNvSpPr/>
          <p:nvPr/>
        </p:nvSpPr>
        <p:spPr>
          <a:xfrm>
            <a:off x="427513" y="995876"/>
            <a:ext cx="7980218" cy="13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6" tIns="34287" rIns="34286" bIns="34287">
            <a:spAutoFit/>
          </a:bodyPr>
          <a:lstStyle/>
          <a:p>
            <a:pPr defTabSz="342866" hangingPunct="0">
              <a:spcBef>
                <a:spcPts val="225"/>
              </a:spcBef>
              <a:defRPr sz="2500" i="0"/>
            </a:pPr>
            <a:r>
              <a:rPr lang="en-US" sz="4000" b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"/>
              </a:rPr>
              <a:t>1</a:t>
            </a:r>
            <a:r>
              <a:rPr lang="en-US" sz="4000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 out of </a:t>
            </a:r>
            <a:r>
              <a:rPr lang="en-US" sz="4000" b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"/>
              </a:rPr>
              <a:t>8</a:t>
            </a:r>
            <a:r>
              <a:rPr lang="en-US" sz="4000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 deaths in the world is due to air pollution</a:t>
            </a:r>
          </a:p>
        </p:txBody>
      </p:sp>
      <p:grpSp>
        <p:nvGrpSpPr>
          <p:cNvPr id="19" name="Group 143">
            <a:extLst>
              <a:ext uri="{FF2B5EF4-FFF2-40B4-BE49-F238E27FC236}">
                <a16:creationId xmlns:a16="http://schemas.microsoft.com/office/drawing/2014/main" id="{637FC072-4D45-3846-8C63-074155D24C2F}"/>
              </a:ext>
            </a:extLst>
          </p:cNvPr>
          <p:cNvGrpSpPr/>
          <p:nvPr/>
        </p:nvGrpSpPr>
        <p:grpSpPr>
          <a:xfrm>
            <a:off x="534389" y="2750822"/>
            <a:ext cx="3716977" cy="1096784"/>
            <a:chOff x="0" y="0"/>
            <a:chExt cx="3221292" cy="1017069"/>
          </a:xfrm>
        </p:grpSpPr>
        <p:pic>
          <p:nvPicPr>
            <p:cNvPr id="30" name="image4.png" descr="Screen Shot 2014-07-14 at 6.40.25 AM.png">
              <a:extLst>
                <a:ext uri="{FF2B5EF4-FFF2-40B4-BE49-F238E27FC236}">
                  <a16:creationId xmlns:a16="http://schemas.microsoft.com/office/drawing/2014/main" id="{19DA6E6E-5C54-4D47-90D0-DE1608B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4.png" descr="Screen Shot 2014-07-14 at 6.40.25 AM.png">
              <a:extLst>
                <a:ext uri="{FF2B5EF4-FFF2-40B4-BE49-F238E27FC236}">
                  <a16:creationId xmlns:a16="http://schemas.microsoft.com/office/drawing/2014/main" id="{5076630A-D5C1-A043-B61D-C99B1546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4908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age4.tif" descr="Screen Shot 2014-07-14 at 6.40.25 AM.png">
              <a:extLst>
                <a:ext uri="{FF2B5EF4-FFF2-40B4-BE49-F238E27FC236}">
                  <a16:creationId xmlns:a16="http://schemas.microsoft.com/office/drawing/2014/main" id="{241C66CB-65CD-F545-BAE5-F09A67BB3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5492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4.tif" descr="Screen Shot 2014-07-14 at 6.40.25 AM.png">
              <a:extLst>
                <a:ext uri="{FF2B5EF4-FFF2-40B4-BE49-F238E27FC236}">
                  <a16:creationId xmlns:a16="http://schemas.microsoft.com/office/drawing/2014/main" id="{D4884867-36B6-0344-8346-90ED293D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0400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image4.tif" descr="Screen Shot 2014-07-14 at 6.40.25 AM.png">
              <a:extLst>
                <a:ext uri="{FF2B5EF4-FFF2-40B4-BE49-F238E27FC236}">
                  <a16:creationId xmlns:a16="http://schemas.microsoft.com/office/drawing/2014/main" id="{B470680C-EB37-2640-86A3-FF76CAFF7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25308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age4.tif" descr="Screen Shot 2014-07-14 at 6.40.25 AM.png">
              <a:extLst>
                <a:ext uri="{FF2B5EF4-FFF2-40B4-BE49-F238E27FC236}">
                  <a16:creationId xmlns:a16="http://schemas.microsoft.com/office/drawing/2014/main" id="{F0885265-F7F6-A04B-A412-F6BA545C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892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4.tif" descr="Screen Shot 2014-07-14 at 6.40.25 AM.png">
              <a:extLst>
                <a:ext uri="{FF2B5EF4-FFF2-40B4-BE49-F238E27FC236}">
                  <a16:creationId xmlns:a16="http://schemas.microsoft.com/office/drawing/2014/main" id="{D8793A1F-9878-BA42-8CE3-0A244228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04550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age4.tif" descr="Screen Shot 2014-07-14 at 6.40.25 AM.png">
              <a:extLst>
                <a:ext uri="{FF2B5EF4-FFF2-40B4-BE49-F238E27FC236}">
                  <a16:creationId xmlns:a16="http://schemas.microsoft.com/office/drawing/2014/main" id="{80E14BBD-409D-8F4B-B804-4E64F8E38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18132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Shape 146">
            <a:extLst>
              <a:ext uri="{FF2B5EF4-FFF2-40B4-BE49-F238E27FC236}">
                <a16:creationId xmlns:a16="http://schemas.microsoft.com/office/drawing/2014/main" id="{AFB7803A-C9BD-A54B-B9F7-6BE411A3E56C}"/>
              </a:ext>
            </a:extLst>
          </p:cNvPr>
          <p:cNvSpPr/>
          <p:nvPr/>
        </p:nvSpPr>
        <p:spPr>
          <a:xfrm>
            <a:off x="4749336" y="1729768"/>
            <a:ext cx="2284287" cy="377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6" tIns="34287" rIns="34286" bIns="34287">
            <a:spAutoFit/>
          </a:bodyPr>
          <a:lstStyle/>
          <a:p>
            <a:pPr defTabSz="342866" hangingPunct="0"/>
            <a:r>
              <a:rPr sz="2000" i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(WHO, 2014)</a:t>
            </a:r>
          </a:p>
        </p:txBody>
      </p:sp>
    </p:spTree>
    <p:extLst>
      <p:ext uri="{BB962C8B-B14F-4D97-AF65-F5344CB8AC3E}">
        <p14:creationId xmlns:p14="http://schemas.microsoft.com/office/powerpoint/2010/main" val="405704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F3CAC-8F51-E445-873D-F89F8C730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2" y="1215015"/>
            <a:ext cx="3039816" cy="258040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7E33F5-2D45-3C47-AFBC-7CCE0AE5F01F}"/>
              </a:ext>
            </a:extLst>
          </p:cNvPr>
          <p:cNvSpPr/>
          <p:nvPr/>
        </p:nvSpPr>
        <p:spPr>
          <a:xfrm>
            <a:off x="161263" y="163035"/>
            <a:ext cx="87648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An Open Invitation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57675EA-7BA1-1A4A-B134-D0B4B977B25D}"/>
              </a:ext>
            </a:extLst>
          </p:cNvPr>
          <p:cNvSpPr txBox="1">
            <a:spLocks/>
          </p:cNvSpPr>
          <p:nvPr/>
        </p:nvSpPr>
        <p:spPr>
          <a:xfrm>
            <a:off x="4441710" y="876830"/>
            <a:ext cx="4484406" cy="2546966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200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Montserrat"/>
              <a:buNone/>
              <a:defRPr sz="3733" b="0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How can we add to Colombia’s part of the global air quality story?</a:t>
            </a:r>
          </a:p>
          <a:p>
            <a:pPr algn="l"/>
            <a:endParaRPr lang="en-US" sz="2625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50" i="1" kern="0" dirty="0">
                <a:latin typeface="Arial" panose="020B0604020202020204" pitchFamily="34" charset="0"/>
                <a:cs typeface="Arial" panose="020B0604020202020204" pitchFamily="34" charset="0"/>
              </a:rPr>
              <a:t>A shout out to great folks at Colombia’s IDEAM who are working with us on historical data.</a:t>
            </a:r>
            <a:endParaRPr lang="en-US" sz="1875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75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11D38-D264-8F4C-AAB0-21A81B42F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6944" b="92824" l="3522" r="41468"/>
                    </a14:imgEffect>
                  </a14:imgLayer>
                </a14:imgProps>
              </a:ext>
            </a:extLst>
          </a:blip>
          <a:srcRect l="3087" t="54107" r="57779" b="7235"/>
          <a:stretch/>
        </p:blipFill>
        <p:spPr>
          <a:xfrm rot="4811132">
            <a:off x="2286734" y="953260"/>
            <a:ext cx="2085503" cy="15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21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FADEA85-B178-A64C-A308-20FAC20330DC}"/>
              </a:ext>
            </a:extLst>
          </p:cNvPr>
          <p:cNvSpPr/>
          <p:nvPr/>
        </p:nvSpPr>
        <p:spPr>
          <a:xfrm>
            <a:off x="207406" y="223042"/>
            <a:ext cx="89365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Findable, Universally-Formatted Data </a:t>
            </a:r>
          </a:p>
          <a:p>
            <a:pPr algn="ctr" defTabSz="685783">
              <a:defRPr/>
            </a:pPr>
            <a:r>
              <a:rPr lang="en-US" sz="3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Enable Ecosystems</a:t>
            </a:r>
            <a:endParaRPr lang="en-US" sz="3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31AD2A-8928-5442-8150-48A5EE293C5A}"/>
              </a:ext>
            </a:extLst>
          </p:cNvPr>
          <p:cNvSpPr/>
          <p:nvPr/>
        </p:nvSpPr>
        <p:spPr>
          <a:xfrm>
            <a:off x="225323" y="1459861"/>
            <a:ext cx="30985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 Source </a:t>
            </a:r>
          </a:p>
          <a:p>
            <a:pPr defTabSz="685783">
              <a:defRPr/>
            </a:pPr>
            <a:r>
              <a:rPr lang="en-US" sz="2500" dirty="0" err="1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Tools+Apps</a:t>
            </a:r>
            <a:endParaRPr lang="en-US" sz="2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BC8D2-2A8A-B74C-92E3-84A72A0ED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6" y="2404016"/>
            <a:ext cx="2564188" cy="1078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A28907-D365-9E4E-8917-820A01B45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1" y="3482413"/>
            <a:ext cx="2291967" cy="11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53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FADEA85-B178-A64C-A308-20FAC20330DC}"/>
              </a:ext>
            </a:extLst>
          </p:cNvPr>
          <p:cNvSpPr/>
          <p:nvPr/>
        </p:nvSpPr>
        <p:spPr>
          <a:xfrm>
            <a:off x="207406" y="223042"/>
            <a:ext cx="89365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Findable, Universally-Formatted Data </a:t>
            </a:r>
          </a:p>
          <a:p>
            <a:pPr algn="ctr" defTabSz="685783">
              <a:defRPr/>
            </a:pPr>
            <a:r>
              <a:rPr lang="en-US" sz="3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Enable Ecosystems</a:t>
            </a:r>
            <a:endParaRPr lang="en-US" sz="3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31AD2A-8928-5442-8150-48A5EE293C5A}"/>
              </a:ext>
            </a:extLst>
          </p:cNvPr>
          <p:cNvSpPr/>
          <p:nvPr/>
        </p:nvSpPr>
        <p:spPr>
          <a:xfrm>
            <a:off x="225323" y="1459861"/>
            <a:ext cx="30985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 Source </a:t>
            </a:r>
          </a:p>
          <a:p>
            <a:pPr defTabSz="685783">
              <a:defRPr/>
            </a:pPr>
            <a:r>
              <a:rPr lang="en-US" sz="2500" dirty="0" err="1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Tools+Apps</a:t>
            </a:r>
            <a:endParaRPr lang="en-US" sz="2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F7A21E-B3F6-C647-BC17-F02DAE805164}"/>
              </a:ext>
            </a:extLst>
          </p:cNvPr>
          <p:cNvSpPr/>
          <p:nvPr/>
        </p:nvSpPr>
        <p:spPr>
          <a:xfrm>
            <a:off x="3316109" y="1800172"/>
            <a:ext cx="268577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Future Scenarios</a:t>
            </a:r>
            <a:endParaRPr lang="en-US" sz="2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AC41EC-2F8D-E644-8445-344CB5EC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46" y="2388903"/>
            <a:ext cx="2342276" cy="2342276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C6C8EF84-EFA2-B046-AB97-A7CA2BE67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550" y="4741515"/>
            <a:ext cx="281199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i="1" dirty="0" err="1">
                <a:solidFill>
                  <a:schemeClr val="accent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Pommier</a:t>
            </a:r>
            <a:r>
              <a:rPr lang="en-US" altLang="en-US" sz="1500" i="1" dirty="0">
                <a:solidFill>
                  <a:schemeClr val="accent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et al.. (2018)</a:t>
            </a: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BC8D2-2A8A-B74C-92E3-84A72A0E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6" y="2404016"/>
            <a:ext cx="2564188" cy="1078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A28907-D365-9E4E-8917-820A01B45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91" y="3482413"/>
            <a:ext cx="2291967" cy="11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2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FADEA85-B178-A64C-A308-20FAC20330DC}"/>
              </a:ext>
            </a:extLst>
          </p:cNvPr>
          <p:cNvSpPr/>
          <p:nvPr/>
        </p:nvSpPr>
        <p:spPr>
          <a:xfrm>
            <a:off x="207406" y="223042"/>
            <a:ext cx="89365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Findable, Universally-Formatted Data </a:t>
            </a:r>
          </a:p>
          <a:p>
            <a:pPr algn="ctr" defTabSz="685783">
              <a:defRPr/>
            </a:pPr>
            <a:r>
              <a:rPr lang="en-US" sz="3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Enable Ecosystems</a:t>
            </a:r>
            <a:endParaRPr lang="en-US" sz="3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31AD2A-8928-5442-8150-48A5EE293C5A}"/>
              </a:ext>
            </a:extLst>
          </p:cNvPr>
          <p:cNvSpPr/>
          <p:nvPr/>
        </p:nvSpPr>
        <p:spPr>
          <a:xfrm>
            <a:off x="225323" y="1459861"/>
            <a:ext cx="30985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 Source </a:t>
            </a:r>
          </a:p>
          <a:p>
            <a:pPr defTabSz="685783">
              <a:defRPr/>
            </a:pPr>
            <a:r>
              <a:rPr lang="en-US" sz="2500" dirty="0" err="1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Tools+Apps</a:t>
            </a:r>
            <a:endParaRPr lang="en-US" sz="2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F7A21E-B3F6-C647-BC17-F02DAE805164}"/>
              </a:ext>
            </a:extLst>
          </p:cNvPr>
          <p:cNvSpPr/>
          <p:nvPr/>
        </p:nvSpPr>
        <p:spPr>
          <a:xfrm>
            <a:off x="3316109" y="1800172"/>
            <a:ext cx="268577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Future Scenarios</a:t>
            </a:r>
            <a:endParaRPr lang="en-US" sz="2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AC41EC-2F8D-E644-8445-344CB5EC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46" y="2388903"/>
            <a:ext cx="2342276" cy="23422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D13340-FD5A-B346-BBED-427B8CA49F92}"/>
              </a:ext>
            </a:extLst>
          </p:cNvPr>
          <p:cNvSpPr/>
          <p:nvPr/>
        </p:nvSpPr>
        <p:spPr>
          <a:xfrm>
            <a:off x="6157783" y="1543148"/>
            <a:ext cx="25865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5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Satellites + Low-Cost Sensors</a:t>
            </a:r>
            <a:endParaRPr lang="en-US" sz="2500" dirty="0">
              <a:solidFill>
                <a:srgbClr val="87A4D9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C6C8EF84-EFA2-B046-AB97-A7CA2BE67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550" y="4741515"/>
            <a:ext cx="281199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i="1" dirty="0" err="1">
                <a:solidFill>
                  <a:schemeClr val="accent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Pommier</a:t>
            </a:r>
            <a:r>
              <a:rPr lang="en-US" altLang="en-US" sz="1500" i="1" dirty="0">
                <a:solidFill>
                  <a:schemeClr val="accent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et al.. (2018)</a:t>
            </a: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4D8624-1EFB-8744-8E29-78284EED9F71}"/>
              </a:ext>
            </a:extLst>
          </p:cNvPr>
          <p:cNvGrpSpPr/>
          <p:nvPr/>
        </p:nvGrpSpPr>
        <p:grpSpPr>
          <a:xfrm>
            <a:off x="6337218" y="2445659"/>
            <a:ext cx="2407118" cy="2052801"/>
            <a:chOff x="5991685" y="3419715"/>
            <a:chExt cx="3238797" cy="25949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C53A71-8B92-6E4F-B320-49F63D70B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686" y="3419715"/>
              <a:ext cx="3238796" cy="2594900"/>
            </a:xfrm>
            <a:prstGeom prst="rect">
              <a:avLst/>
            </a:prstGeom>
          </p:spPr>
        </p:pic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0306CE26-0E7C-BA4D-8CA9-A4C9D1B2F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1685" y="3419715"/>
              <a:ext cx="2935945" cy="408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500" i="1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Picture courtesy NASA</a:t>
              </a:r>
              <a:endParaRPr kumimoji="0" lang="en-US" altLang="en-US" sz="15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BC8D2-2A8A-B74C-92E3-84A72A0ED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6" y="2404016"/>
            <a:ext cx="2564188" cy="1078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A28907-D365-9E4E-8917-820A01B45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91" y="3482413"/>
            <a:ext cx="2291967" cy="11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4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48ACB-A402-1D46-BFE9-282D75C6697B}"/>
              </a:ext>
            </a:extLst>
          </p:cNvPr>
          <p:cNvSpPr txBox="1"/>
          <p:nvPr/>
        </p:nvSpPr>
        <p:spPr>
          <a:xfrm>
            <a:off x="133613" y="168607"/>
            <a:ext cx="8819887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25" dirty="0">
                <a:solidFill>
                  <a:srgbClr val="595959"/>
                </a:solidFill>
                <a:latin typeface="Arial"/>
              </a:rPr>
              <a:t>Convening Around AQ Open Data: Sarajevo 2017: Part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574DD-0F1F-7447-BB1B-6C67A6C49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3" y="1015999"/>
            <a:ext cx="3054098" cy="2222501"/>
          </a:xfrm>
          <a:prstGeom prst="rect">
            <a:avLst/>
          </a:prstGeom>
        </p:spPr>
      </p:pic>
      <p:pic>
        <p:nvPicPr>
          <p:cNvPr id="1026" name="Picture 2" descr="https://lh6.googleusercontent.com/sY5jNYuM9WCwkUmSFXRuHtwtualwNabB9u34KfBwSR729Apy9nPEZt9ibsknWr5aokr2QefCqKyIt8uF_pc1h3Hn686ZwZZOWVd2M51Wmz9qhkoM4VWaE8ic-gKdQ9YQumfC5W5K">
            <a:extLst>
              <a:ext uri="{FF2B5EF4-FFF2-40B4-BE49-F238E27FC236}">
                <a16:creationId xmlns:a16="http://schemas.microsoft.com/office/drawing/2014/main" id="{6014BB76-9760-5743-A69C-C9725F6C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2"/>
          <a:stretch/>
        </p:blipFill>
        <p:spPr bwMode="auto">
          <a:xfrm>
            <a:off x="3559850" y="880270"/>
            <a:ext cx="4572000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65E0C3-23BB-734E-AB58-DD1EEDBA8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94" y="2215688"/>
            <a:ext cx="5707102" cy="26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DB115B-1E8E-8E46-87D2-091C1A878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7" t="20826" r="14393" b="5145"/>
          <a:stretch/>
        </p:blipFill>
        <p:spPr>
          <a:xfrm rot="5400000">
            <a:off x="4602611" y="602111"/>
            <a:ext cx="5217360" cy="3865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10C61F-09EA-C948-A1DD-E9136DF20404}"/>
              </a:ext>
            </a:extLst>
          </p:cNvPr>
          <p:cNvSpPr txBox="1"/>
          <p:nvPr/>
        </p:nvSpPr>
        <p:spPr>
          <a:xfrm>
            <a:off x="429492" y="581892"/>
            <a:ext cx="24799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As a last note: </a:t>
            </a:r>
          </a:p>
        </p:txBody>
      </p:sp>
    </p:spTree>
    <p:extLst>
      <p:ext uri="{BB962C8B-B14F-4D97-AF65-F5344CB8AC3E}">
        <p14:creationId xmlns:p14="http://schemas.microsoft.com/office/powerpoint/2010/main" val="888441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DB115B-1E8E-8E46-87D2-091C1A878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7" t="20826" r="14393" b="5145"/>
          <a:stretch/>
        </p:blipFill>
        <p:spPr>
          <a:xfrm rot="5400000">
            <a:off x="4602614" y="602111"/>
            <a:ext cx="5217360" cy="3865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65197-33A4-094D-9411-F4B53138C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5819" b="57509" l="43305" r="49221"/>
                    </a14:imgEffect>
                  </a14:imgLayer>
                </a14:imgProps>
              </a:ext>
            </a:extLst>
          </a:blip>
          <a:srcRect l="42566" t="44358" r="50040" b="41030"/>
          <a:stretch/>
        </p:blipFill>
        <p:spPr>
          <a:xfrm rot="5400000">
            <a:off x="6979718" y="1838060"/>
            <a:ext cx="633293" cy="1099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F28E98-EC26-0443-9455-87138A4FCC03}"/>
              </a:ext>
            </a:extLst>
          </p:cNvPr>
          <p:cNvSpPr txBox="1"/>
          <p:nvPr/>
        </p:nvSpPr>
        <p:spPr>
          <a:xfrm>
            <a:off x="6853990" y="385788"/>
            <a:ext cx="1688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Tiny bridge, big impact!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0E0D1C-B935-D741-8DDD-CBA1CDE540B3}"/>
              </a:ext>
            </a:extLst>
          </p:cNvPr>
          <p:cNvCxnSpPr>
            <a:cxnSpLocks/>
          </p:cNvCxnSpPr>
          <p:nvPr/>
        </p:nvCxnSpPr>
        <p:spPr>
          <a:xfrm flipH="1">
            <a:off x="7296458" y="1188987"/>
            <a:ext cx="219283" cy="908631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E246D71-380F-2946-B630-E1DB7407F2DE}"/>
              </a:ext>
            </a:extLst>
          </p:cNvPr>
          <p:cNvSpPr txBox="1"/>
          <p:nvPr/>
        </p:nvSpPr>
        <p:spPr>
          <a:xfrm>
            <a:off x="429492" y="581892"/>
            <a:ext cx="24799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As a last note: </a:t>
            </a:r>
          </a:p>
        </p:txBody>
      </p:sp>
    </p:spTree>
    <p:extLst>
      <p:ext uri="{BB962C8B-B14F-4D97-AF65-F5344CB8AC3E}">
        <p14:creationId xmlns:p14="http://schemas.microsoft.com/office/powerpoint/2010/main" val="3050558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DB115B-1E8E-8E46-87D2-091C1A878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7" t="20826" r="14393" b="5145"/>
          <a:stretch/>
        </p:blipFill>
        <p:spPr>
          <a:xfrm rot="5400000">
            <a:off x="4602614" y="602111"/>
            <a:ext cx="5217360" cy="3865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65197-33A4-094D-9411-F4B53138C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5819" b="57509" l="43305" r="49221"/>
                    </a14:imgEffect>
                  </a14:imgLayer>
                </a14:imgProps>
              </a:ext>
            </a:extLst>
          </a:blip>
          <a:srcRect l="42566" t="44358" r="50040" b="41030"/>
          <a:stretch/>
        </p:blipFill>
        <p:spPr>
          <a:xfrm rot="5400000">
            <a:off x="6979718" y="1838060"/>
            <a:ext cx="633293" cy="1099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F28E98-EC26-0443-9455-87138A4FCC03}"/>
              </a:ext>
            </a:extLst>
          </p:cNvPr>
          <p:cNvSpPr txBox="1"/>
          <p:nvPr/>
        </p:nvSpPr>
        <p:spPr>
          <a:xfrm>
            <a:off x="6853990" y="385788"/>
            <a:ext cx="1688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Tiny bridge, big impact!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0E0D1C-B935-D741-8DDD-CBA1CDE540B3}"/>
              </a:ext>
            </a:extLst>
          </p:cNvPr>
          <p:cNvCxnSpPr>
            <a:cxnSpLocks/>
          </p:cNvCxnSpPr>
          <p:nvPr/>
        </p:nvCxnSpPr>
        <p:spPr>
          <a:xfrm flipH="1">
            <a:off x="7296458" y="1188987"/>
            <a:ext cx="219283" cy="908631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E246D71-380F-2946-B630-E1DB7407F2DE}"/>
              </a:ext>
            </a:extLst>
          </p:cNvPr>
          <p:cNvSpPr txBox="1"/>
          <p:nvPr/>
        </p:nvSpPr>
        <p:spPr>
          <a:xfrm>
            <a:off x="429492" y="581892"/>
            <a:ext cx="24799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As a last note: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E0F84-A620-1449-B54B-E886FD166A3E}"/>
              </a:ext>
            </a:extLst>
          </p:cNvPr>
          <p:cNvSpPr txBox="1"/>
          <p:nvPr/>
        </p:nvSpPr>
        <p:spPr>
          <a:xfrm>
            <a:off x="429492" y="1536347"/>
            <a:ext cx="4378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There are a endless climate change projects to be done in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connecting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existing open data,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opening up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more data, and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on top of it. </a:t>
            </a: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What will you do?</a:t>
            </a:r>
          </a:p>
        </p:txBody>
      </p:sp>
    </p:spTree>
    <p:extLst>
      <p:ext uri="{BB962C8B-B14F-4D97-AF65-F5344CB8AC3E}">
        <p14:creationId xmlns:p14="http://schemas.microsoft.com/office/powerpoint/2010/main" val="723055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7E33F5-2D45-3C47-AFBC-7CCE0AE5F01F}"/>
              </a:ext>
            </a:extLst>
          </p:cNvPr>
          <p:cNvSpPr/>
          <p:nvPr/>
        </p:nvSpPr>
        <p:spPr>
          <a:xfrm>
            <a:off x="161263" y="163035"/>
            <a:ext cx="87648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chemeClr val="bg2"/>
                </a:solidFill>
              </a:rPr>
              <a:t>Thank-you!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36E31-0262-6D49-B405-35381D4D3EA4}"/>
              </a:ext>
            </a:extLst>
          </p:cNvPr>
          <p:cNvGrpSpPr>
            <a:grpSpLocks noChangeAspect="1"/>
          </p:cNvGrpSpPr>
          <p:nvPr/>
        </p:nvGrpSpPr>
        <p:grpSpPr>
          <a:xfrm>
            <a:off x="2899611" y="3092064"/>
            <a:ext cx="6026506" cy="1877701"/>
            <a:chOff x="4200293" y="2586662"/>
            <a:chExt cx="7182331" cy="23513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54FD2EA-F0CC-B543-9FAE-29607DD85A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00293" y="2588326"/>
              <a:ext cx="5425102" cy="2349677"/>
              <a:chOff x="4307101" y="-23446"/>
              <a:chExt cx="8072469" cy="34962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CF3987C-9178-DB44-9A9B-CE8931BAAB40}"/>
                  </a:ext>
                </a:extLst>
              </p:cNvPr>
              <p:cNvSpPr/>
              <p:nvPr/>
            </p:nvSpPr>
            <p:spPr>
              <a:xfrm>
                <a:off x="4307101" y="-23446"/>
                <a:ext cx="8072469" cy="34962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CA9C0FA-CD41-464E-B8BB-3ADAA6E9A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00881" y="212039"/>
                <a:ext cx="7673944" cy="2882854"/>
                <a:chOff x="62972" y="0"/>
                <a:chExt cx="5152972" cy="1627895"/>
              </a:xfrm>
              <a:solidFill>
                <a:schemeClr val="bg1"/>
              </a:solidFill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FD4483F-7EF1-A24A-B547-5232BFAF7522}"/>
                    </a:ext>
                  </a:extLst>
                </p:cNvPr>
                <p:cNvGrpSpPr/>
                <p:nvPr/>
              </p:nvGrpSpPr>
              <p:grpSpPr>
                <a:xfrm>
                  <a:off x="62972" y="0"/>
                  <a:ext cx="5152972" cy="1560829"/>
                  <a:chOff x="-33393" y="-78065"/>
                  <a:chExt cx="5776333" cy="1838960"/>
                </a:xfrm>
                <a:grpFill/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7FA3C46D-B9AF-DF4B-AB68-A14CC5E23B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3393" y="-78065"/>
                    <a:ext cx="3535044" cy="1838960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EF86F614-414D-404E-962F-8557BBA6A3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20440" y="130175"/>
                    <a:ext cx="1840865" cy="28448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63660452-921F-D244-A890-7A087ECBBC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-4560" r="62833" b="1"/>
                  <a:stretch/>
                </p:blipFill>
                <p:spPr bwMode="auto">
                  <a:xfrm>
                    <a:off x="3524250" y="549910"/>
                    <a:ext cx="1540510" cy="3619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53640926-AAD7-44d8-BBD7-CCE9431645EC}">
                      <a14:shadowObscured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        </a:ext>
                  </a:extLst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98E2876F-E61C-774F-86A7-208B4BBC07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65525" y="1116330"/>
                    <a:ext cx="730250" cy="47371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6110347B-94EB-2945-89BF-67F688442F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7235" y="1057275"/>
                    <a:ext cx="1195705" cy="56578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</p:grp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7192FCC-8659-2C4C-930B-33EAB85EB8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9374" y="1033669"/>
                  <a:ext cx="669496" cy="59422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733BCCD-8A4B-3E4F-9B78-82C1BEB9A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293" y="4235702"/>
              <a:ext cx="1168684" cy="627209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09EC883-1523-3346-A9CB-4182C23AA81F}"/>
                </a:ext>
              </a:extLst>
            </p:cNvPr>
            <p:cNvSpPr/>
            <p:nvPr/>
          </p:nvSpPr>
          <p:spPr>
            <a:xfrm>
              <a:off x="9538656" y="2586662"/>
              <a:ext cx="1843968" cy="2351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CC3D3B-DE49-CE48-89FD-BA875B246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25395" y="2745151"/>
              <a:ext cx="1573611" cy="54865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80FD276-4E93-A140-82DC-17B904733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24308" y="3879598"/>
              <a:ext cx="1172419" cy="43965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A211306-7AF9-4249-AC93-4756429A5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93793" y="4357208"/>
              <a:ext cx="1748069" cy="47462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CB69723-ABAD-F04B-A9B3-2E41243AC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83814" y="3464517"/>
              <a:ext cx="1626221" cy="31860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E033F6B-7C38-094A-AD7D-0A0B9F175EA8}"/>
              </a:ext>
            </a:extLst>
          </p:cNvPr>
          <p:cNvSpPr txBox="1"/>
          <p:nvPr/>
        </p:nvSpPr>
        <p:spPr>
          <a:xfrm>
            <a:off x="392201" y="994777"/>
            <a:ext cx="86340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chemeClr val="bg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Contact us: openaq.org | christa@openaq.org | @</a:t>
            </a:r>
            <a:r>
              <a:rPr lang="en-US" sz="2250" b="1" dirty="0" err="1">
                <a:solidFill>
                  <a:schemeClr val="bg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open_aq</a:t>
            </a:r>
            <a:endParaRPr lang="en-US" sz="2250" dirty="0">
              <a:solidFill>
                <a:schemeClr val="bg2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79E838-0315-0142-97BA-B0CA41397879}"/>
              </a:ext>
            </a:extLst>
          </p:cNvPr>
          <p:cNvSpPr txBox="1"/>
          <p:nvPr/>
        </p:nvSpPr>
        <p:spPr>
          <a:xfrm>
            <a:off x="263270" y="2290486"/>
            <a:ext cx="527268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dirty="0">
                <a:solidFill>
                  <a:schemeClr val="bg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Thanks to Low Carbon City, the </a:t>
            </a:r>
            <a:r>
              <a:rPr lang="en-US" sz="1875" dirty="0" err="1">
                <a:solidFill>
                  <a:schemeClr val="bg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OpenAQ</a:t>
            </a:r>
            <a:r>
              <a:rPr lang="en-US" sz="1875" dirty="0">
                <a:solidFill>
                  <a:schemeClr val="bg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Community, and our other partners &amp; sponsors: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1733519-D465-094B-880A-179599530510}"/>
              </a:ext>
            </a:extLst>
          </p:cNvPr>
          <p:cNvSpPr/>
          <p:nvPr/>
        </p:nvSpPr>
        <p:spPr>
          <a:xfrm>
            <a:off x="1119996" y="1755487"/>
            <a:ext cx="6353021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75" b="1" dirty="0">
                <a:solidFill>
                  <a:schemeClr val="bg2"/>
                </a:solidFill>
              </a:rPr>
              <a:t>Join us on Slack! </a:t>
            </a:r>
            <a:r>
              <a:rPr lang="en-US" sz="1875" dirty="0">
                <a:solidFill>
                  <a:schemeClr val="bg2"/>
                </a:solidFill>
              </a:rPr>
              <a:t>https://</a:t>
            </a:r>
            <a:r>
              <a:rPr lang="en-US" sz="1875" dirty="0" err="1">
                <a:solidFill>
                  <a:schemeClr val="bg2"/>
                </a:solidFill>
              </a:rPr>
              <a:t>openaq-slackin.herokuapp.com</a:t>
            </a:r>
            <a:r>
              <a:rPr lang="en-US" sz="1875" dirty="0">
                <a:solidFill>
                  <a:schemeClr val="bg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3632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7407" y="51985"/>
            <a:ext cx="32993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Air </a:t>
            </a:r>
            <a:r>
              <a:rPr lang="en-US" sz="4200" dirty="0">
                <a:solidFill>
                  <a:srgbClr val="87A4D9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Inequality</a:t>
            </a:r>
          </a:p>
        </p:txBody>
      </p:sp>
      <p:sp>
        <p:nvSpPr>
          <p:cNvPr id="20" name="Shape 134"/>
          <p:cNvSpPr/>
          <p:nvPr/>
        </p:nvSpPr>
        <p:spPr>
          <a:xfrm>
            <a:off x="427513" y="995876"/>
            <a:ext cx="7980218" cy="13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6" tIns="34287" rIns="34286" bIns="34287">
            <a:spAutoFit/>
          </a:bodyPr>
          <a:lstStyle/>
          <a:p>
            <a:pPr defTabSz="342866" hangingPunct="0">
              <a:spcBef>
                <a:spcPts val="225"/>
              </a:spcBef>
              <a:defRPr sz="2500" i="0"/>
            </a:pPr>
            <a:r>
              <a:rPr lang="en-US" sz="4000" b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"/>
              </a:rPr>
              <a:t>1</a:t>
            </a:r>
            <a:r>
              <a:rPr lang="en-US" sz="4000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 out of </a:t>
            </a:r>
            <a:r>
              <a:rPr lang="en-US" sz="4000" b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"/>
              </a:rPr>
              <a:t>8</a:t>
            </a:r>
            <a:r>
              <a:rPr lang="en-US" sz="4000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 deaths in the world is due to air pollution</a:t>
            </a:r>
          </a:p>
        </p:txBody>
      </p:sp>
      <p:grpSp>
        <p:nvGrpSpPr>
          <p:cNvPr id="19" name="Group 143">
            <a:extLst>
              <a:ext uri="{FF2B5EF4-FFF2-40B4-BE49-F238E27FC236}">
                <a16:creationId xmlns:a16="http://schemas.microsoft.com/office/drawing/2014/main" id="{637FC072-4D45-3846-8C63-074155D24C2F}"/>
              </a:ext>
            </a:extLst>
          </p:cNvPr>
          <p:cNvGrpSpPr/>
          <p:nvPr/>
        </p:nvGrpSpPr>
        <p:grpSpPr>
          <a:xfrm>
            <a:off x="534389" y="2750822"/>
            <a:ext cx="3716977" cy="1096784"/>
            <a:chOff x="0" y="0"/>
            <a:chExt cx="3221292" cy="1017069"/>
          </a:xfrm>
        </p:grpSpPr>
        <p:pic>
          <p:nvPicPr>
            <p:cNvPr id="30" name="image4.png" descr="Screen Shot 2014-07-14 at 6.40.25 AM.png">
              <a:extLst>
                <a:ext uri="{FF2B5EF4-FFF2-40B4-BE49-F238E27FC236}">
                  <a16:creationId xmlns:a16="http://schemas.microsoft.com/office/drawing/2014/main" id="{19DA6E6E-5C54-4D47-90D0-DE1608B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4.png" descr="Screen Shot 2014-07-14 at 6.40.25 AM.png">
              <a:extLst>
                <a:ext uri="{FF2B5EF4-FFF2-40B4-BE49-F238E27FC236}">
                  <a16:creationId xmlns:a16="http://schemas.microsoft.com/office/drawing/2014/main" id="{5076630A-D5C1-A043-B61D-C99B1546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4908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age4.tif" descr="Screen Shot 2014-07-14 at 6.40.25 AM.png">
              <a:extLst>
                <a:ext uri="{FF2B5EF4-FFF2-40B4-BE49-F238E27FC236}">
                  <a16:creationId xmlns:a16="http://schemas.microsoft.com/office/drawing/2014/main" id="{241C66CB-65CD-F545-BAE5-F09A67BB3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5492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4.tif" descr="Screen Shot 2014-07-14 at 6.40.25 AM.png">
              <a:extLst>
                <a:ext uri="{FF2B5EF4-FFF2-40B4-BE49-F238E27FC236}">
                  <a16:creationId xmlns:a16="http://schemas.microsoft.com/office/drawing/2014/main" id="{D4884867-36B6-0344-8346-90ED293D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0400" y="10748"/>
              <a:ext cx="503161" cy="1006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image4.tif" descr="Screen Shot 2014-07-14 at 6.40.25 AM.png">
              <a:extLst>
                <a:ext uri="{FF2B5EF4-FFF2-40B4-BE49-F238E27FC236}">
                  <a16:creationId xmlns:a16="http://schemas.microsoft.com/office/drawing/2014/main" id="{B470680C-EB37-2640-86A3-FF76CAFF7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25308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age4.tif" descr="Screen Shot 2014-07-14 at 6.40.25 AM.png">
              <a:extLst>
                <a:ext uri="{FF2B5EF4-FFF2-40B4-BE49-F238E27FC236}">
                  <a16:creationId xmlns:a16="http://schemas.microsoft.com/office/drawing/2014/main" id="{F0885265-F7F6-A04B-A412-F6BA545C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892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4.tif" descr="Screen Shot 2014-07-14 at 6.40.25 AM.png">
              <a:extLst>
                <a:ext uri="{FF2B5EF4-FFF2-40B4-BE49-F238E27FC236}">
                  <a16:creationId xmlns:a16="http://schemas.microsoft.com/office/drawing/2014/main" id="{D8793A1F-9878-BA42-8CE3-0A244228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04550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age4.tif" descr="Screen Shot 2014-07-14 at 6.40.25 AM.png">
              <a:extLst>
                <a:ext uri="{FF2B5EF4-FFF2-40B4-BE49-F238E27FC236}">
                  <a16:creationId xmlns:a16="http://schemas.microsoft.com/office/drawing/2014/main" id="{80E14BBD-409D-8F4B-B804-4E64F8E38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18132" y="0"/>
              <a:ext cx="503161" cy="1006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D84FF7-AF43-0849-AD36-C28201D8F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59" y="2296226"/>
            <a:ext cx="3205481" cy="2703417"/>
          </a:xfrm>
          <a:prstGeom prst="rect">
            <a:avLst/>
          </a:prstGeom>
        </p:spPr>
      </p:pic>
      <p:sp>
        <p:nvSpPr>
          <p:cNvPr id="16" name="Shape 146">
            <a:extLst>
              <a:ext uri="{FF2B5EF4-FFF2-40B4-BE49-F238E27FC236}">
                <a16:creationId xmlns:a16="http://schemas.microsoft.com/office/drawing/2014/main" id="{AFB7803A-C9BD-A54B-B9F7-6BE411A3E56C}"/>
              </a:ext>
            </a:extLst>
          </p:cNvPr>
          <p:cNvSpPr/>
          <p:nvPr/>
        </p:nvSpPr>
        <p:spPr>
          <a:xfrm>
            <a:off x="4749336" y="1729768"/>
            <a:ext cx="2284287" cy="377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6" tIns="34287" rIns="34286" bIns="34287">
            <a:spAutoFit/>
          </a:bodyPr>
          <a:lstStyle/>
          <a:p>
            <a:pPr defTabSz="342866" hangingPunct="0"/>
            <a:r>
              <a:rPr sz="2000" i="1" kern="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  <a:sym typeface="Open Sans Light"/>
              </a:rPr>
              <a:t>(WHO, 2014)</a:t>
            </a:r>
          </a:p>
        </p:txBody>
      </p:sp>
    </p:spTree>
    <p:extLst>
      <p:ext uri="{BB962C8B-B14F-4D97-AF65-F5344CB8AC3E}">
        <p14:creationId xmlns:p14="http://schemas.microsoft.com/office/powerpoint/2010/main" val="308571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ir Quality vs GDP Per Capita Across the World _bw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0" y="611759"/>
            <a:ext cx="6542775" cy="385762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974118" y="1884012"/>
            <a:ext cx="2601738" cy="13717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4198" y="4504443"/>
            <a:ext cx="45179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>
                <a:ln>
                  <a:noFill/>
                </a:ln>
                <a:solidFill>
                  <a:srgbClr val="5280D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WHO 2016  OAP Database + World Bank Data</a:t>
            </a:r>
            <a:endParaRPr kumimoji="0" lang="en-US" sz="1350" b="1" i="1" u="none" strike="noStrike" kern="1200" cap="none" spc="0" normalizeH="0" baseline="0" noProof="0" dirty="0">
              <a:ln>
                <a:noFill/>
              </a:ln>
              <a:solidFill>
                <a:srgbClr val="5280D0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D405F-D0B2-5B41-A350-299BCE757944}"/>
              </a:ext>
            </a:extLst>
          </p:cNvPr>
          <p:cNvSpPr/>
          <p:nvPr/>
        </p:nvSpPr>
        <p:spPr>
          <a:xfrm>
            <a:off x="207407" y="51985"/>
            <a:ext cx="32993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5280D0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Air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87A4D9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Inequality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2A57F6-A18D-2941-9763-E1B78FF53F37}"/>
              </a:ext>
            </a:extLst>
          </p:cNvPr>
          <p:cNvSpPr txBox="1"/>
          <p:nvPr/>
        </p:nvSpPr>
        <p:spPr>
          <a:xfrm rot="16200000">
            <a:off x="-707795" y="2273933"/>
            <a:ext cx="3599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Yearly Smoke and Fine Dust Pollution</a:t>
            </a:r>
          </a:p>
        </p:txBody>
      </p:sp>
    </p:spTree>
    <p:extLst>
      <p:ext uri="{BB962C8B-B14F-4D97-AF65-F5344CB8AC3E}">
        <p14:creationId xmlns:p14="http://schemas.microsoft.com/office/powerpoint/2010/main" val="331174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ir Quality vs GDP Per Capita Across the World _bw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0" y="611759"/>
            <a:ext cx="6542775" cy="385762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974118" y="1884012"/>
            <a:ext cx="2601738" cy="13717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7" name="Picture 36" descr="Air Quality vs GDP Per Capita Across the World_color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0" y="605847"/>
            <a:ext cx="6542775" cy="38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84198" y="4504443"/>
            <a:ext cx="45179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5280D0"/>
                </a:solidFill>
                <a:latin typeface="Montserrat" charset="0"/>
                <a:ea typeface="Montserrat" charset="0"/>
                <a:cs typeface="Montserrat" charset="0"/>
              </a:rPr>
              <a:t>WHO 2016  OAP Database + World Bank Data</a:t>
            </a:r>
            <a:endParaRPr lang="en-US" b="1" i="1" dirty="0">
              <a:solidFill>
                <a:srgbClr val="5280D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D405F-D0B2-5B41-A350-299BCE757944}"/>
              </a:ext>
            </a:extLst>
          </p:cNvPr>
          <p:cNvSpPr/>
          <p:nvPr/>
        </p:nvSpPr>
        <p:spPr>
          <a:xfrm>
            <a:off x="207407" y="51985"/>
            <a:ext cx="32993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5280D0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Air </a:t>
            </a:r>
            <a:r>
              <a:rPr lang="en-US" sz="4200" dirty="0">
                <a:solidFill>
                  <a:srgbClr val="87A4D9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Inequality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1E774-0EA4-5843-A67B-D3400335A210}"/>
              </a:ext>
            </a:extLst>
          </p:cNvPr>
          <p:cNvSpPr txBox="1"/>
          <p:nvPr/>
        </p:nvSpPr>
        <p:spPr>
          <a:xfrm rot="16200000">
            <a:off x="-707795" y="2273933"/>
            <a:ext cx="3599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Yearly Smoke and Fine Dust Pollution</a:t>
            </a:r>
          </a:p>
        </p:txBody>
      </p:sp>
    </p:spTree>
    <p:extLst>
      <p:ext uri="{BB962C8B-B14F-4D97-AF65-F5344CB8AC3E}">
        <p14:creationId xmlns:p14="http://schemas.microsoft.com/office/powerpoint/2010/main" val="224990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B2F858-1C5A-DD47-9E01-10BA1F10A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69" y="0"/>
            <a:ext cx="6330462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09B035-FD97-0041-BBFF-D95996C44D35}"/>
              </a:ext>
            </a:extLst>
          </p:cNvPr>
          <p:cNvSpPr txBox="1"/>
          <p:nvPr/>
        </p:nvSpPr>
        <p:spPr>
          <a:xfrm rot="16200000">
            <a:off x="-1113364" y="1928895"/>
            <a:ext cx="389469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Number of Deaths Due to Air Pollution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F2B25-AE4A-5C4B-AE01-8A2FD164553E}"/>
              </a:ext>
            </a:extLst>
          </p:cNvPr>
          <p:cNvSpPr txBox="1"/>
          <p:nvPr/>
        </p:nvSpPr>
        <p:spPr>
          <a:xfrm>
            <a:off x="1414546" y="570650"/>
            <a:ext cx="7199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14k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83FAA-AA73-F54C-9886-9694F1E234BA}"/>
              </a:ext>
            </a:extLst>
          </p:cNvPr>
          <p:cNvSpPr txBox="1"/>
          <p:nvPr/>
        </p:nvSpPr>
        <p:spPr>
          <a:xfrm>
            <a:off x="1537803" y="2341629"/>
            <a:ext cx="4733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8k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E4CDC-EC64-B144-A9AF-64EB70BE8DE3}"/>
              </a:ext>
            </a:extLst>
          </p:cNvPr>
          <p:cNvSpPr txBox="1"/>
          <p:nvPr/>
        </p:nvSpPr>
        <p:spPr>
          <a:xfrm>
            <a:off x="1522247" y="3922408"/>
            <a:ext cx="4889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2k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5AE5A-F315-634B-98BF-0905CB16ECB6}"/>
              </a:ext>
            </a:extLst>
          </p:cNvPr>
          <p:cNvSpPr txBox="1"/>
          <p:nvPr/>
        </p:nvSpPr>
        <p:spPr>
          <a:xfrm>
            <a:off x="3417461" y="4666446"/>
            <a:ext cx="878704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dirty="0"/>
              <a:t>Year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AAB9F-AE43-BB42-8DC5-C13CCD8F0E8F}"/>
              </a:ext>
            </a:extLst>
          </p:cNvPr>
          <p:cNvSpPr txBox="1"/>
          <p:nvPr/>
        </p:nvSpPr>
        <p:spPr>
          <a:xfrm>
            <a:off x="5617044" y="4681596"/>
            <a:ext cx="10608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461AB-6733-A645-93E6-6ACACB409ED9}"/>
              </a:ext>
            </a:extLst>
          </p:cNvPr>
          <p:cNvSpPr txBox="1"/>
          <p:nvPr/>
        </p:nvSpPr>
        <p:spPr>
          <a:xfrm>
            <a:off x="1693745" y="4676461"/>
            <a:ext cx="81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1990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C4312-A1CA-D044-87FB-7D254D73D144}"/>
              </a:ext>
            </a:extLst>
          </p:cNvPr>
          <p:cNvSpPr txBox="1"/>
          <p:nvPr/>
        </p:nvSpPr>
        <p:spPr>
          <a:xfrm>
            <a:off x="6946465" y="4322518"/>
            <a:ext cx="2640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/>
              <a:t>Source: </a:t>
            </a:r>
            <a:r>
              <a:rPr lang="en-US" sz="1500" b="1" i="1" dirty="0" err="1"/>
              <a:t>stateofglobalair.org</a:t>
            </a:r>
            <a:endParaRPr lang="en-US" sz="1500" b="1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435466-FBBD-6843-8461-FF4AAAB99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86" y="704823"/>
            <a:ext cx="1482845" cy="988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AAA68-D917-0340-8A09-B939A11A067D}"/>
              </a:ext>
            </a:extLst>
          </p:cNvPr>
          <p:cNvSpPr txBox="1"/>
          <p:nvPr/>
        </p:nvSpPr>
        <p:spPr>
          <a:xfrm>
            <a:off x="2881745" y="2320582"/>
            <a:ext cx="5780540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/>
              <a:t>~14,000 deaths each year from air pollution in Colombia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97EC72-5CA0-1D4D-8209-EBB9250C1DC3}"/>
              </a:ext>
            </a:extLst>
          </p:cNvPr>
          <p:cNvSpPr/>
          <p:nvPr/>
        </p:nvSpPr>
        <p:spPr>
          <a:xfrm>
            <a:off x="1522248" y="27710"/>
            <a:ext cx="4625220" cy="338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642B9E-DE0E-C44C-BC15-538EA68974B2}"/>
              </a:ext>
            </a:extLst>
          </p:cNvPr>
          <p:cNvSpPr/>
          <p:nvPr/>
        </p:nvSpPr>
        <p:spPr>
          <a:xfrm rot="16200000">
            <a:off x="214888" y="2200449"/>
            <a:ext cx="2597707" cy="22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70897" y="-276391"/>
            <a:ext cx="9713310" cy="5455749"/>
          </a:xfrm>
          <a:prstGeom prst="rect">
            <a:avLst/>
          </a:prstGeom>
          <a:ln w="12700">
            <a:solidFill>
              <a:schemeClr val="bg1"/>
            </a:solidFill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6278527" y="4721019"/>
            <a:ext cx="5303430" cy="338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6" rIns="45715" bIns="45716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189"/>
            <a:r>
              <a:rPr sz="1600" dirty="0">
                <a:solidFill>
                  <a:prstClr val="white">
                    <a:lumMod val="40000"/>
                    <a:lumOff val="60000"/>
                  </a:prst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Photo Credit: Lauren Knapp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336294"/>
            <a:ext cx="4888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000" i="1" dirty="0">
                <a:solidFill>
                  <a:prstClr val="white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Ulaanbaatar</a:t>
            </a:r>
            <a:r>
              <a:rPr lang="en-US" sz="3000" i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, Mongolia</a:t>
            </a:r>
          </a:p>
        </p:txBody>
      </p:sp>
    </p:spTree>
    <p:extLst>
      <p:ext uri="{BB962C8B-B14F-4D97-AF65-F5344CB8AC3E}">
        <p14:creationId xmlns:p14="http://schemas.microsoft.com/office/powerpoint/2010/main" val="411682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122FEA-93CA-D847-A375-8D2A3938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417" y="0"/>
            <a:ext cx="6468184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F36AD8-436C-184A-AA66-582F221E7695}"/>
              </a:ext>
            </a:extLst>
          </p:cNvPr>
          <p:cNvSpPr/>
          <p:nvPr/>
        </p:nvSpPr>
        <p:spPr>
          <a:xfrm>
            <a:off x="5999765" y="4843418"/>
            <a:ext cx="20217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photographyblogger</a:t>
            </a:r>
            <a:r>
              <a:rPr lang="en-US" i="1" dirty="0">
                <a:solidFill>
                  <a:schemeClr val="bg1"/>
                </a:solidFill>
                <a:latin typeface="Proxima Nova"/>
              </a:rPr>
              <a:t>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02530-E637-F847-BD09-6323CC0DD815}"/>
              </a:ext>
            </a:extLst>
          </p:cNvPr>
          <p:cNvSpPr txBox="1"/>
          <p:nvPr/>
        </p:nvSpPr>
        <p:spPr>
          <a:xfrm>
            <a:off x="1911928" y="124691"/>
            <a:ext cx="36021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Good</a:t>
            </a:r>
            <a:r>
              <a:rPr lang="en-US" sz="4200" dirty="0">
                <a:solidFill>
                  <a:schemeClr val="bg1"/>
                </a:solidFill>
              </a:rPr>
              <a:t> News!</a:t>
            </a:r>
          </a:p>
        </p:txBody>
      </p:sp>
    </p:spTree>
    <p:extLst>
      <p:ext uri="{BB962C8B-B14F-4D97-AF65-F5344CB8AC3E}">
        <p14:creationId xmlns:p14="http://schemas.microsoft.com/office/powerpoint/2010/main" val="192313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B4499C-B5AA-B64B-B570-0593CF0EC770}"/>
              </a:ext>
            </a:extLst>
          </p:cNvPr>
          <p:cNvGrpSpPr/>
          <p:nvPr/>
        </p:nvGrpSpPr>
        <p:grpSpPr>
          <a:xfrm>
            <a:off x="794028" y="1261239"/>
            <a:ext cx="8603191" cy="2035747"/>
            <a:chOff x="540809" y="1092426"/>
            <a:chExt cx="8603191" cy="20357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91278F-F1E2-F040-AE39-CDE81F95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835" y="1110046"/>
              <a:ext cx="3067937" cy="17180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6F8F85-441E-304C-A1E5-8A23F6ADC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4295" y="1092426"/>
              <a:ext cx="2594066" cy="17356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EECA08-478A-9949-BD37-3D61367B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549" y="1110046"/>
              <a:ext cx="2583527" cy="17180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5481C3-A03F-AE4F-99CB-2BA3B514B2E3}"/>
                </a:ext>
              </a:extLst>
            </p:cNvPr>
            <p:cNvSpPr txBox="1"/>
            <p:nvPr/>
          </p:nvSpPr>
          <p:spPr>
            <a:xfrm>
              <a:off x="540809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Bangkok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A07C98-006F-AA4E-ADAC-D6F328C4A0E3}"/>
                </a:ext>
              </a:extLst>
            </p:cNvPr>
            <p:cNvSpPr txBox="1"/>
            <p:nvPr/>
          </p:nvSpPr>
          <p:spPr>
            <a:xfrm>
              <a:off x="3007063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London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A679BB-5C5D-E74C-B935-8D15FDE3A933}"/>
                </a:ext>
              </a:extLst>
            </p:cNvPr>
            <p:cNvSpPr txBox="1"/>
            <p:nvPr/>
          </p:nvSpPr>
          <p:spPr>
            <a:xfrm>
              <a:off x="5433488" y="2404512"/>
              <a:ext cx="9147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Beijing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B92A65-C155-064C-9A6A-7340085FEC98}"/>
                </a:ext>
              </a:extLst>
            </p:cNvPr>
            <p:cNvSpPr txBox="1"/>
            <p:nvPr/>
          </p:nvSpPr>
          <p:spPr>
            <a:xfrm>
              <a:off x="5867334" y="2828091"/>
              <a:ext cx="327666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Figures from </a:t>
              </a:r>
              <a:r>
                <a:rPr kumimoji="0" lang="en-US" sz="13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wikipedia.org</a:t>
              </a:r>
              <a:endPara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A3DA8B-2B57-854B-956E-681135A26992}"/>
              </a:ext>
            </a:extLst>
          </p:cNvPr>
          <p:cNvSpPr txBox="1"/>
          <p:nvPr/>
        </p:nvSpPr>
        <p:spPr>
          <a:xfrm>
            <a:off x="205301" y="300904"/>
            <a:ext cx="3006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Change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A9CCDE-A5E0-434F-B8FF-FFD01A059ED1}"/>
              </a:ext>
            </a:extLst>
          </p:cNvPr>
          <p:cNvSpPr/>
          <p:nvPr/>
        </p:nvSpPr>
        <p:spPr>
          <a:xfrm>
            <a:off x="2693364" y="318524"/>
            <a:ext cx="33474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Political Will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EE74EC-D0F4-BE4D-9059-CC2C79322995}"/>
              </a:ext>
            </a:extLst>
          </p:cNvPr>
          <p:cNvSpPr/>
          <p:nvPr/>
        </p:nvSpPr>
        <p:spPr>
          <a:xfrm>
            <a:off x="6040819" y="318524"/>
            <a:ext cx="24321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+ A Plan </a:t>
            </a:r>
          </a:p>
        </p:txBody>
      </p:sp>
    </p:spTree>
    <p:extLst>
      <p:ext uri="{BB962C8B-B14F-4D97-AF65-F5344CB8AC3E}">
        <p14:creationId xmlns:p14="http://schemas.microsoft.com/office/powerpoint/2010/main" val="35590123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729</Words>
  <Application>Microsoft Macintosh PowerPoint</Application>
  <PresentationFormat>On-screen Show (16:9)</PresentationFormat>
  <Paragraphs>140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Montserrat</vt:lpstr>
      <vt:lpstr>Open Sans</vt:lpstr>
      <vt:lpstr>Open Sans Light</vt:lpstr>
      <vt:lpstr>Proxima Nova</vt:lpstr>
      <vt:lpstr>simple-light-2</vt:lpstr>
      <vt:lpstr>Office Theme</vt:lpstr>
      <vt:lpstr>4_Office Theme</vt:lpstr>
      <vt:lpstr>1_simple-light-2</vt:lpstr>
      <vt:lpstr>Fighting Air Inequality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Open and free API to          &gt;250,000,000 data points from 67 countries’ governments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Christa Hasenkopf</dc:creator>
  <cp:lastModifiedBy>Christa Hasenkopf</cp:lastModifiedBy>
  <cp:revision>91</cp:revision>
  <dcterms:created xsi:type="dcterms:W3CDTF">2018-10-08T20:01:50Z</dcterms:created>
  <dcterms:modified xsi:type="dcterms:W3CDTF">2018-10-11T23:16:17Z</dcterms:modified>
</cp:coreProperties>
</file>