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Proxima Nova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7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6.xml"/><Relationship Id="rId32" Type="http://schemas.openxmlformats.org/officeDocument/2006/relationships/font" Target="fonts/Roboto-italic.fntdata"/><Relationship Id="rId13" Type="http://schemas.openxmlformats.org/officeDocument/2006/relationships/slide" Target="slides/slide9.xml"/><Relationship Id="rId35" Type="http://schemas.openxmlformats.org/officeDocument/2006/relationships/font" Target="fonts/ProximaNova-bold.fntdata"/><Relationship Id="rId12" Type="http://schemas.openxmlformats.org/officeDocument/2006/relationships/slide" Target="slides/slide8.xml"/><Relationship Id="rId34" Type="http://schemas.openxmlformats.org/officeDocument/2006/relationships/font" Target="fonts/ProximaNova-regular.fntdata"/><Relationship Id="rId15" Type="http://schemas.openxmlformats.org/officeDocument/2006/relationships/slide" Target="slides/slide11.xml"/><Relationship Id="rId37" Type="http://schemas.openxmlformats.org/officeDocument/2006/relationships/font" Target="fonts/ProximaNova-boldItalic.fntdata"/><Relationship Id="rId14" Type="http://schemas.openxmlformats.org/officeDocument/2006/relationships/slide" Target="slides/slide10.xml"/><Relationship Id="rId36" Type="http://schemas.openxmlformats.org/officeDocument/2006/relationships/font" Target="fonts/ProximaNova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c45342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c45342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4d4716c0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4d4716c0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4d4716c0e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4d4716c0e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d4716c0e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d4716c0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4d4716c0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4d4716c0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91e1f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91e1f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4d4716c0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4d4716c0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d4716c0e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4d4716c0e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4d4716c0e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4d4716c0e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4d4716c0e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4d4716c0e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d4716c0e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d4716c0e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4d4716c0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4d4716c0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4d4716c0e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4d4716c0e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d4716c0e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d4716c0e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4d4716c0e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4d4716c0e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4d4716c0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4d4716c0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4d4716c0e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4d4716c0e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d4716c0e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4d4716c0e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4d4716c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4d4716c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4d4716c0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4d4716c0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4d4716c0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4d4716c0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4d4716c0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4d4716c0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4d4716c0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4d4716c0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d4716c0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d4716c0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4d4716c0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4d4716c0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gif"/><Relationship Id="rId4" Type="http://schemas.openxmlformats.org/officeDocument/2006/relationships/image" Target="../media/image4.gif"/><Relationship Id="rId5" Type="http://schemas.openxmlformats.org/officeDocument/2006/relationships/image" Target="../media/image3.gif"/><Relationship Id="rId6" Type="http://schemas.openxmlformats.org/officeDocument/2006/relationships/image" Target="../media/image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8.gif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hyperlink" Target="http://www.webneutralproject.com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7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14325" y="2124075"/>
            <a:ext cx="86976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Digital Sustainability Movement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8" name="Google Shape;68;p13"/>
          <p:cNvCxnSpPr/>
          <p:nvPr/>
        </p:nvCxnSpPr>
        <p:spPr>
          <a:xfrm>
            <a:off x="439725" y="3142850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5450" y="0"/>
            <a:ext cx="1038850" cy="1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825" y="117300"/>
            <a:ext cx="66614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CC36B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/>
          </a:blip>
          <a:srcRect b="0" l="16500" r="16507" t="0"/>
          <a:stretch/>
        </p:blipFill>
        <p:spPr>
          <a:xfrm>
            <a:off x="-9150" y="0"/>
            <a:ext cx="4594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Donald Trump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6"/>
          <p:cNvSpPr txBox="1"/>
          <p:nvPr>
            <p:ph idx="2" type="body"/>
          </p:nvPr>
        </p:nvSpPr>
        <p:spPr>
          <a:xfrm>
            <a:off x="4706200" y="648000"/>
            <a:ext cx="42879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Total Tweets = 40,000+ </a:t>
            </a:r>
            <a:br>
              <a:rPr lang="en" sz="2400"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2400">
                <a:latin typeface="Proxima Nova"/>
                <a:ea typeface="Proxima Nova"/>
                <a:cs typeface="Proxima Nova"/>
                <a:sym typeface="Proxima Nova"/>
              </a:rPr>
            </a:b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Total CO2 Output = 370 kg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Equivalent to =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42" name="Google Shape;142;p26"/>
          <p:cNvCxnSpPr/>
          <p:nvPr/>
        </p:nvCxnSpPr>
        <p:spPr>
          <a:xfrm>
            <a:off x="1650875" y="3222725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3" name="Google Shape;1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650" y="518425"/>
            <a:ext cx="552925" cy="5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2650" y="1873750"/>
            <a:ext cx="694600" cy="6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65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675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425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630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200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75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1775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135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340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9100" y="37179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650" y="42494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4675" y="42494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4250" y="42494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6300" y="42494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2000" y="4249400"/>
            <a:ext cx="282800" cy="45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CC36B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21692" r="21698" t="0"/>
          <a:stretch/>
        </p:blipFill>
        <p:spPr>
          <a:xfrm>
            <a:off x="-9150" y="0"/>
            <a:ext cx="4594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Netflix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28"/>
          <p:cNvSpPr txBox="1"/>
          <p:nvPr>
            <p:ph idx="2" type="body"/>
          </p:nvPr>
        </p:nvSpPr>
        <p:spPr>
          <a:xfrm>
            <a:off x="4706200" y="648000"/>
            <a:ext cx="42879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Length of show</a:t>
            </a: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 = 2 hours </a:t>
            </a:r>
            <a:br>
              <a:rPr lang="en" sz="2400"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2400">
                <a:latin typeface="Proxima Nova"/>
                <a:ea typeface="Proxima Nova"/>
                <a:cs typeface="Proxima Nova"/>
                <a:sym typeface="Proxima Nova"/>
              </a:rPr>
            </a:b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Total energy used = 300 kWh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Equivalent to =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1" name="Google Shape;171;p28"/>
          <p:cNvCxnSpPr/>
          <p:nvPr/>
        </p:nvCxnSpPr>
        <p:spPr>
          <a:xfrm>
            <a:off x="1650875" y="3222725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65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675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25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30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00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75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1775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350" y="3870300"/>
            <a:ext cx="282800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250" y="1939725"/>
            <a:ext cx="546150" cy="5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0250" y="432375"/>
            <a:ext cx="546150" cy="5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CC36B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30"/>
          <p:cNvCxnSpPr/>
          <p:nvPr/>
        </p:nvCxnSpPr>
        <p:spPr>
          <a:xfrm>
            <a:off x="3854850" y="1969450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30"/>
          <p:cNvSpPr txBox="1"/>
          <p:nvPr>
            <p:ph idx="4294967295" type="body"/>
          </p:nvPr>
        </p:nvSpPr>
        <p:spPr>
          <a:xfrm>
            <a:off x="307800" y="1129750"/>
            <a:ext cx="82221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Jevons Paradox</a:t>
            </a:r>
            <a:endParaRPr b="1" sz="35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30"/>
          <p:cNvSpPr txBox="1"/>
          <p:nvPr>
            <p:ph idx="4294967295" type="body"/>
          </p:nvPr>
        </p:nvSpPr>
        <p:spPr>
          <a:xfrm>
            <a:off x="232350" y="2150250"/>
            <a:ext cx="82221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“Occurs when technological progress increases the efficiency with which a resource is used, lowering the price of said resource, but the rate of consumption of that resource rises due to increasing demand”.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/>
          <p:nvPr/>
        </p:nvSpPr>
        <p:spPr>
          <a:xfrm>
            <a:off x="25" y="14375"/>
            <a:ext cx="2805600" cy="5143500"/>
          </a:xfrm>
          <a:prstGeom prst="rect">
            <a:avLst/>
          </a:prstGeom>
          <a:solidFill>
            <a:srgbClr val="2CC3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1"/>
          <p:cNvSpPr txBox="1"/>
          <p:nvPr>
            <p:ph type="title"/>
          </p:nvPr>
        </p:nvSpPr>
        <p:spPr>
          <a:xfrm>
            <a:off x="137275" y="937050"/>
            <a:ext cx="24798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Moore’s Law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134975" y="2094900"/>
            <a:ext cx="27528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Overall processing power for computers will double every 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two years.</a:t>
            </a:r>
            <a:br>
              <a:rPr lang="en" sz="2000">
                <a:solidFill>
                  <a:srgbClr val="FFFFFF"/>
                </a:solidFill>
              </a:rPr>
            </a:br>
            <a:endParaRPr sz="2000">
              <a:solidFill>
                <a:srgbClr val="FFFFFF"/>
              </a:solidFill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250" y="815300"/>
            <a:ext cx="4533900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4"/>
          <p:cNvCxnSpPr/>
          <p:nvPr/>
        </p:nvCxnSpPr>
        <p:spPr>
          <a:xfrm>
            <a:off x="660275" y="1927325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type="title"/>
          </p:nvPr>
        </p:nvSpPr>
        <p:spPr>
          <a:xfrm>
            <a:off x="871250" y="1221300"/>
            <a:ext cx="6688200" cy="18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Proxima Nova"/>
                <a:ea typeface="Proxima Nova"/>
                <a:cs typeface="Proxima Nova"/>
                <a:sym typeface="Proxima Nova"/>
              </a:rPr>
              <a:t>Internet</a:t>
            </a:r>
            <a:endParaRPr sz="2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7" name="Google Shape;77;p14"/>
          <p:cNvCxnSpPr/>
          <p:nvPr/>
        </p:nvCxnSpPr>
        <p:spPr>
          <a:xfrm>
            <a:off x="3693725" y="2692200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/>
          <p:nvPr/>
        </p:nvSpPr>
        <p:spPr>
          <a:xfrm>
            <a:off x="25" y="14375"/>
            <a:ext cx="2805600" cy="5143500"/>
          </a:xfrm>
          <a:prstGeom prst="rect">
            <a:avLst/>
          </a:prstGeom>
          <a:solidFill>
            <a:srgbClr val="2CC3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-17425" y="1637700"/>
            <a:ext cx="31836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 internets</a:t>
            </a:r>
            <a:endParaRPr sz="3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leading website </a:t>
            </a:r>
            <a:b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sustainability certification </a:t>
            </a:r>
            <a:br>
              <a:rPr lang="en" sz="2000">
                <a:solidFill>
                  <a:srgbClr val="FFFFFF"/>
                </a:solidFill>
              </a:rPr>
            </a:br>
            <a:endParaRPr sz="2000">
              <a:solidFill>
                <a:srgbClr val="FFFFFF"/>
              </a:solidFill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150" y="513475"/>
            <a:ext cx="3996176" cy="326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852" y="3981175"/>
            <a:ext cx="2393075" cy="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038850" cy="1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7"/>
          <p:cNvCxnSpPr/>
          <p:nvPr/>
        </p:nvCxnSpPr>
        <p:spPr>
          <a:xfrm>
            <a:off x="660275" y="1927325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1" name="Google Shape;2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7"/>
          <p:cNvCxnSpPr/>
          <p:nvPr/>
        </p:nvCxnSpPr>
        <p:spPr>
          <a:xfrm>
            <a:off x="660275" y="1927325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type="title"/>
          </p:nvPr>
        </p:nvSpPr>
        <p:spPr>
          <a:xfrm>
            <a:off x="871250" y="1221300"/>
            <a:ext cx="6688200" cy="185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Proxima Nova"/>
                <a:ea typeface="Proxima Nova"/>
                <a:cs typeface="Proxima Nova"/>
                <a:sym typeface="Proxima Nova"/>
              </a:rPr>
              <a:t>Cost of the </a:t>
            </a:r>
            <a:r>
              <a:rPr b="1" lang="en" sz="4800">
                <a:latin typeface="Proxima Nova"/>
                <a:ea typeface="Proxima Nova"/>
                <a:cs typeface="Proxima Nova"/>
                <a:sym typeface="Proxima Nova"/>
              </a:rPr>
              <a:t>Internet</a:t>
            </a:r>
            <a:endParaRPr sz="2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93" name="Google Shape;93;p17"/>
          <p:cNvCxnSpPr/>
          <p:nvPr/>
        </p:nvCxnSpPr>
        <p:spPr>
          <a:xfrm>
            <a:off x="3693725" y="2768400"/>
            <a:ext cx="1128000" cy="18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49" y="528575"/>
            <a:ext cx="2910925" cy="15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1100" y="534400"/>
            <a:ext cx="2519049" cy="167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8300" y="534400"/>
            <a:ext cx="2519049" cy="16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4096" y="2768039"/>
            <a:ext cx="2736249" cy="182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7675" y="2724075"/>
            <a:ext cx="2786925" cy="18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900" y="152400"/>
            <a:ext cx="64639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25" y="14375"/>
            <a:ext cx="2434800" cy="5143500"/>
          </a:xfrm>
          <a:prstGeom prst="rect">
            <a:avLst/>
          </a:prstGeom>
          <a:solidFill>
            <a:srgbClr val="2CC3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1"/>
          <p:cNvSpPr txBox="1"/>
          <p:nvPr>
            <p:ph type="title"/>
          </p:nvPr>
        </p:nvSpPr>
        <p:spPr>
          <a:xfrm>
            <a:off x="265500" y="1678200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How the </a:t>
            </a:r>
            <a:br>
              <a:rPr lang="en" sz="300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cloud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Works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