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42" r:id="rId5"/>
    <p:sldId id="571" r:id="rId6"/>
    <p:sldId id="545" r:id="rId7"/>
    <p:sldId id="575" r:id="rId8"/>
    <p:sldId id="573" r:id="rId9"/>
    <p:sldId id="547" r:id="rId10"/>
    <p:sldId id="548" r:id="rId11"/>
    <p:sldId id="549" r:id="rId12"/>
    <p:sldId id="576" r:id="rId13"/>
    <p:sldId id="578" r:id="rId14"/>
    <p:sldId id="567" r:id="rId15"/>
    <p:sldId id="568" r:id="rId16"/>
    <p:sldId id="552" r:id="rId17"/>
    <p:sldId id="561" r:id="rId18"/>
    <p:sldId id="565" r:id="rId19"/>
    <p:sldId id="569" r:id="rId20"/>
    <p:sldId id="579" r:id="rId21"/>
    <p:sldId id="581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man David Romero Otalora" initials="GDRO" lastIdx="3" clrIdx="0">
    <p:extLst>
      <p:ext uri="{19B8F6BF-5375-455C-9EA6-DF929625EA0E}">
        <p15:presenceInfo xmlns:p15="http://schemas.microsoft.com/office/powerpoint/2012/main" userId="S-1-5-21-110380820-1255610891-549785860-30183" providerId="AD"/>
      </p:ext>
    </p:extLst>
  </p:cmAuthor>
  <p:cmAuthor id="2" name="CTS" initials="CTS" lastIdx="18" clrIdx="1">
    <p:extLst>
      <p:ext uri="{19B8F6BF-5375-455C-9EA6-DF929625EA0E}">
        <p15:presenceInfo xmlns:p15="http://schemas.microsoft.com/office/powerpoint/2012/main" userId="CTS" providerId="None"/>
      </p:ext>
    </p:extLst>
  </p:cmAuthor>
  <p:cmAuthor id="3" name="Usuario" initials="U" lastIdx="1" clrIdx="2">
    <p:extLst>
      <p:ext uri="{19B8F6BF-5375-455C-9EA6-DF929625EA0E}">
        <p15:presenceInfo xmlns:p15="http://schemas.microsoft.com/office/powerpoint/2012/main" userId="Usuario" providerId="None"/>
      </p:ext>
    </p:extLst>
  </p:cmAuthor>
  <p:cmAuthor id="4" name="Silvia Liliana Calderon Diaz" initials="SLCD" lastIdx="13" clrIdx="3">
    <p:extLst>
      <p:ext uri="{19B8F6BF-5375-455C-9EA6-DF929625EA0E}">
        <p15:presenceInfo xmlns:p15="http://schemas.microsoft.com/office/powerpoint/2012/main" userId="S-1-5-21-110380820-1255610891-549785860-29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076"/>
    <a:srgbClr val="B3BAD0"/>
    <a:srgbClr val="B5BBD0"/>
    <a:srgbClr val="1F4B71"/>
    <a:srgbClr val="B8BED2"/>
    <a:srgbClr val="8590B1"/>
    <a:srgbClr val="A4091F"/>
    <a:srgbClr val="FF9900"/>
    <a:srgbClr val="E5F0FB"/>
    <a:srgbClr val="DEE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2" autoAdjust="0"/>
    <p:restoredTop sz="94000" autoAdjust="0"/>
  </p:normalViewPr>
  <p:slideViewPr>
    <p:cSldViewPr snapToGrid="0">
      <p:cViewPr varScale="1">
        <p:scale>
          <a:sx n="81" d="100"/>
          <a:sy n="81" d="100"/>
        </p:scale>
        <p:origin x="88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CO" sz="1680" b="0" i="0" u="none" strike="noStrike" kern="1200" spc="0" baseline="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r>
              <a:rPr lang="es-CO" b="1" dirty="0"/>
              <a:t>Brecha anual de financiamiento climático en Colombia</a:t>
            </a:r>
          </a:p>
        </c:rich>
      </c:tx>
      <c:layout>
        <c:manualLayout>
          <c:xMode val="edge"/>
          <c:yMode val="edge"/>
          <c:x val="0.12121588696915334"/>
          <c:y val="9.012541595513323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CO" sz="1680" b="0" i="0" u="none" strike="noStrike" kern="1200" spc="0" baseline="0">
              <a:solidFill>
                <a:schemeClr val="tx1"/>
              </a:solidFill>
              <a:latin typeface="Futura Std Book" panose="020B05020202040203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11326301734882"/>
          <c:y val="0.21906928579321691"/>
          <c:w val="0.86666963132192842"/>
          <c:h val="0.546076493593635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Hoja1!$A$9</c:f>
              <c:strCache>
                <c:ptCount val="1"/>
                <c:pt idx="0">
                  <c:v>Público</c:v>
                </c:pt>
              </c:strCache>
            </c:strRef>
          </c:tx>
          <c:spPr>
            <a:solidFill>
              <a:srgbClr val="A409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1400" b="0" i="0" u="none" strike="noStrike" kern="1200" baseline="0">
                    <a:solidFill>
                      <a:schemeClr val="tx1"/>
                    </a:solidFill>
                    <a:latin typeface="Futura Std Book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Hoja1!$B$8:$E$8</c:f>
              <c:strCache>
                <c:ptCount val="4"/>
                <c:pt idx="0">
                  <c:v>Inversiones mitigación</c:v>
                </c:pt>
                <c:pt idx="1">
                  <c:v>Necesidades mitigación</c:v>
                </c:pt>
                <c:pt idx="2">
                  <c:v>Inversiones adpatación</c:v>
                </c:pt>
                <c:pt idx="3">
                  <c:v>Necesidades adpatación</c:v>
                </c:pt>
              </c:strCache>
            </c:strRef>
          </c:cat>
          <c:val>
            <c:numRef>
              <c:f>Hoja1!$B$9:$E$9</c:f>
              <c:numCache>
                <c:formatCode>_(* #,##0.00_);_(* \(#,##0.00\);_(* "-"??_);_(@_)</c:formatCode>
                <c:ptCount val="4"/>
                <c:pt idx="0">
                  <c:v>0.54179999999999995</c:v>
                </c:pt>
                <c:pt idx="1">
                  <c:v>1.2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5-4917-BB9B-FAF284448A29}"/>
            </c:ext>
          </c:extLst>
        </c:ser>
        <c:ser>
          <c:idx val="1"/>
          <c:order val="1"/>
          <c:tx>
            <c:strRef>
              <c:f>Hoja1!$A$10</c:f>
              <c:strCache>
                <c:ptCount val="1"/>
                <c:pt idx="0">
                  <c:v>Privado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1400" b="0" i="0" u="none" strike="noStrike" kern="1200" baseline="0">
                    <a:solidFill>
                      <a:schemeClr val="tx1"/>
                    </a:solidFill>
                    <a:latin typeface="Futura Std Book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Hoja1!$B$8:$E$8</c:f>
              <c:strCache>
                <c:ptCount val="4"/>
                <c:pt idx="0">
                  <c:v>Inversiones mitigación</c:v>
                </c:pt>
                <c:pt idx="1">
                  <c:v>Necesidades mitigación</c:v>
                </c:pt>
                <c:pt idx="2">
                  <c:v>Inversiones adpatación</c:v>
                </c:pt>
                <c:pt idx="3">
                  <c:v>Necesidades adpatación</c:v>
                </c:pt>
              </c:strCache>
            </c:strRef>
          </c:cat>
          <c:val>
            <c:numRef>
              <c:f>Hoja1!$B$10:$E$10</c:f>
              <c:numCache>
                <c:formatCode>_(* #,##0.00_);_(* \(#,##0.00\);_(* "-"??_);_(@_)</c:formatCode>
                <c:ptCount val="4"/>
                <c:pt idx="0">
                  <c:v>0.24</c:v>
                </c:pt>
                <c:pt idx="1">
                  <c:v>1.9</c:v>
                </c:pt>
                <c:pt idx="2">
                  <c:v>0.24840000000000001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5-4917-BB9B-FAF284448A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"/>
        <c:overlap val="100"/>
        <c:axId val="460865872"/>
        <c:axId val="4608827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Hoja1!$A$11</c15:sqref>
                        </c15:formulaRef>
                      </c:ext>
                    </c:extLst>
                    <c:strCache>
                      <c:ptCount val="1"/>
                      <c:pt idx="0">
                        <c:v>Cooperación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lang="es-CO" sz="1400" b="0" i="0" u="none" strike="noStrike" kern="1200" baseline="0">
                          <a:solidFill>
                            <a:schemeClr val="tx1"/>
                          </a:solidFill>
                          <a:latin typeface="Futura Std Book" panose="020B0502020204020303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Hoja1!$B$8:$E$8</c15:sqref>
                        </c15:formulaRef>
                      </c:ext>
                    </c:extLst>
                    <c:strCache>
                      <c:ptCount val="4"/>
                      <c:pt idx="0">
                        <c:v>Inversiones mitigación</c:v>
                      </c:pt>
                      <c:pt idx="1">
                        <c:v>Necesidades mitigación</c:v>
                      </c:pt>
                      <c:pt idx="2">
                        <c:v>Inversiones adpatación</c:v>
                      </c:pt>
                      <c:pt idx="3">
                        <c:v>Necesidades adpatación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Hoja1!$B$11:$E$11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 formatCode="_(* #,##0.00_);_(* \(#,##0.00\);_(* &quot;-&quot;??_);_(@_)">
                        <c:v>0.11</c:v>
                      </c:pt>
                      <c:pt idx="2" formatCode="_(* #,##0.00_);_(* \(#,##0.00\);_(* &quot;-&quot;??_);_(@_)">
                        <c:v>0.12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735-4917-BB9B-FAF284448A29}"/>
                  </c:ext>
                </c:extLst>
              </c15:ser>
            </c15:filteredBarSeries>
          </c:ext>
        </c:extLst>
      </c:barChart>
      <c:catAx>
        <c:axId val="46086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CO" sz="1400" b="0" i="0" u="none" strike="noStrike" kern="1200" baseline="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endParaRPr lang="en-US"/>
          </a:p>
        </c:txPr>
        <c:crossAx val="460882736"/>
        <c:crosses val="autoZero"/>
        <c:auto val="1"/>
        <c:lblAlgn val="ctr"/>
        <c:lblOffset val="100"/>
        <c:noMultiLvlLbl val="0"/>
      </c:catAx>
      <c:valAx>
        <c:axId val="46088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400" b="0" i="0" u="none" strike="noStrike" kern="1200" baseline="0">
                    <a:solidFill>
                      <a:schemeClr val="tx1"/>
                    </a:solidFill>
                    <a:latin typeface="Futura Std Book" panose="020B0502020204020303" pitchFamily="34" charset="0"/>
                    <a:ea typeface="+mn-ea"/>
                    <a:cs typeface="+mn-cs"/>
                  </a:defRPr>
                </a:pPr>
                <a:r>
                  <a:rPr lang="es-CO"/>
                  <a:t>Billones de pesos</a:t>
                </a:r>
              </a:p>
            </c:rich>
          </c:tx>
          <c:layout>
            <c:manualLayout>
              <c:xMode val="edge"/>
              <c:yMode val="edge"/>
              <c:x val="3.9335549091845879E-4"/>
              <c:y val="0.246189855804254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CO" sz="1400" b="0" i="0" u="none" strike="noStrike" kern="1200" baseline="0">
                  <a:solidFill>
                    <a:schemeClr val="tx1"/>
                  </a:solidFill>
                  <a:latin typeface="Futura Std Book" panose="020B05020202040203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CO" sz="1400" b="0" i="0" u="none" strike="noStrike" kern="1200" baseline="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endParaRPr lang="en-US"/>
          </a:p>
        </c:txPr>
        <c:crossAx val="46086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72338262092046"/>
          <c:y val="0.92174701953060256"/>
          <c:w val="0.42753260780137764"/>
          <c:h val="7.8252980469397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CO" sz="1400" b="0" i="0" u="none" strike="noStrike" kern="1200" baseline="0">
              <a:solidFill>
                <a:schemeClr val="tx1"/>
              </a:solidFill>
              <a:latin typeface="Futura Std Book" panose="020B05020202040203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s-CO" sz="1400">
          <a:solidFill>
            <a:schemeClr val="tx1"/>
          </a:solidFill>
          <a:latin typeface="Futura Std Book" panose="020B0502020204020303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5218C-4D1C-445D-AFD4-A05C1FE34C1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0A2B010-C14B-4902-9AE3-CDE08DB40391}">
      <dgm:prSet phldrT="[Texto]"/>
      <dgm:spPr/>
      <dgm:t>
        <a:bodyPr/>
        <a:lstStyle/>
        <a:p>
          <a:r>
            <a:rPr lang="es-CO"/>
            <a:t>Emisiones</a:t>
          </a:r>
          <a:endParaRPr lang="es-ES"/>
        </a:p>
      </dgm:t>
    </dgm:pt>
    <dgm:pt modelId="{821C5BAC-C137-4F7B-9A7B-3E9172C23D34}" type="parTrans" cxnId="{96D92D74-FD0D-45D8-8524-97AAC81BBC11}">
      <dgm:prSet/>
      <dgm:spPr/>
      <dgm:t>
        <a:bodyPr/>
        <a:lstStyle/>
        <a:p>
          <a:endParaRPr lang="es-ES"/>
        </a:p>
      </dgm:t>
    </dgm:pt>
    <dgm:pt modelId="{D91DA75A-91F9-450C-9336-6351CD822025}" type="sibTrans" cxnId="{96D92D74-FD0D-45D8-8524-97AAC81BBC11}">
      <dgm:prSet/>
      <dgm:spPr/>
      <dgm:t>
        <a:bodyPr/>
        <a:lstStyle/>
        <a:p>
          <a:endParaRPr lang="es-ES"/>
        </a:p>
      </dgm:t>
    </dgm:pt>
    <dgm:pt modelId="{E4DCAA7D-B67D-4A68-9322-E659C6546788}">
      <dgm:prSet phldrT="[Texto]"/>
      <dgm:spPr>
        <a:solidFill>
          <a:schemeClr val="accent5">
            <a:lumMod val="50000"/>
            <a:alpha val="50000"/>
          </a:schemeClr>
        </a:solidFill>
      </dgm:spPr>
      <dgm:t>
        <a:bodyPr/>
        <a:lstStyle/>
        <a:p>
          <a:r>
            <a:rPr lang="es-CO"/>
            <a:t>Financiamiento</a:t>
          </a:r>
          <a:endParaRPr lang="es-ES"/>
        </a:p>
      </dgm:t>
    </dgm:pt>
    <dgm:pt modelId="{81AD6BF3-3C80-4C3D-B475-447008346340}" type="parTrans" cxnId="{6CC5880A-D65C-4407-AFEA-2A91C7415312}">
      <dgm:prSet/>
      <dgm:spPr/>
      <dgm:t>
        <a:bodyPr/>
        <a:lstStyle/>
        <a:p>
          <a:endParaRPr lang="es-ES"/>
        </a:p>
      </dgm:t>
    </dgm:pt>
    <dgm:pt modelId="{86BDC1D3-2923-46AD-8DAD-8212265D9FE7}" type="sibTrans" cxnId="{6CC5880A-D65C-4407-AFEA-2A91C7415312}">
      <dgm:prSet/>
      <dgm:spPr/>
      <dgm:t>
        <a:bodyPr/>
        <a:lstStyle/>
        <a:p>
          <a:endParaRPr lang="es-ES"/>
        </a:p>
      </dgm:t>
    </dgm:pt>
    <dgm:pt modelId="{BAE7C625-A7E2-4732-A509-59DCDA99216E}">
      <dgm:prSet phldrT="[Texto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CO"/>
            <a:t>Reducciones</a:t>
          </a:r>
          <a:endParaRPr lang="es-ES"/>
        </a:p>
      </dgm:t>
    </dgm:pt>
    <dgm:pt modelId="{8704506F-2B79-436C-9F5C-2B342DF570FC}" type="parTrans" cxnId="{0159E006-7CB7-472E-A27E-B90970991AB1}">
      <dgm:prSet/>
      <dgm:spPr/>
      <dgm:t>
        <a:bodyPr/>
        <a:lstStyle/>
        <a:p>
          <a:endParaRPr lang="es-ES"/>
        </a:p>
      </dgm:t>
    </dgm:pt>
    <dgm:pt modelId="{ACD5C1F1-B4B0-4DE0-B1B7-12B7363772D2}" type="sibTrans" cxnId="{0159E006-7CB7-472E-A27E-B90970991AB1}">
      <dgm:prSet/>
      <dgm:spPr/>
      <dgm:t>
        <a:bodyPr/>
        <a:lstStyle/>
        <a:p>
          <a:endParaRPr lang="es-ES"/>
        </a:p>
      </dgm:t>
    </dgm:pt>
    <dgm:pt modelId="{B0C37B95-3647-49CD-A7A1-75A39152B792}" type="pres">
      <dgm:prSet presAssocID="{F615218C-4D1C-445D-AFD4-A05C1FE34C11}" presName="compositeShape" presStyleCnt="0">
        <dgm:presLayoutVars>
          <dgm:chMax val="7"/>
          <dgm:dir/>
          <dgm:resizeHandles val="exact"/>
        </dgm:presLayoutVars>
      </dgm:prSet>
      <dgm:spPr/>
    </dgm:pt>
    <dgm:pt modelId="{AC0141F9-C08F-45CD-9947-1F61947EE270}" type="pres">
      <dgm:prSet presAssocID="{70A2B010-C14B-4902-9AE3-CDE08DB40391}" presName="circ1" presStyleLbl="vennNode1" presStyleIdx="0" presStyleCnt="3"/>
      <dgm:spPr/>
    </dgm:pt>
    <dgm:pt modelId="{832378EF-7E5F-4A0F-9FEF-71C7886F4DC2}" type="pres">
      <dgm:prSet presAssocID="{70A2B010-C14B-4902-9AE3-CDE08DB403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19E98C-5A44-45EB-AC39-4A72791A9D82}" type="pres">
      <dgm:prSet presAssocID="{E4DCAA7D-B67D-4A68-9322-E659C6546788}" presName="circ2" presStyleLbl="vennNode1" presStyleIdx="1" presStyleCnt="3"/>
      <dgm:spPr/>
    </dgm:pt>
    <dgm:pt modelId="{13897D2C-7878-4047-984C-11C176D9E82B}" type="pres">
      <dgm:prSet presAssocID="{E4DCAA7D-B67D-4A68-9322-E659C654678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730F14-A67A-44D0-8A00-7BE4AFA72957}" type="pres">
      <dgm:prSet presAssocID="{BAE7C625-A7E2-4732-A509-59DCDA99216E}" presName="circ3" presStyleLbl="vennNode1" presStyleIdx="2" presStyleCnt="3"/>
      <dgm:spPr/>
    </dgm:pt>
    <dgm:pt modelId="{9A0BBFD1-9EA3-41E1-8858-0F75AA6D8FF5}" type="pres">
      <dgm:prSet presAssocID="{BAE7C625-A7E2-4732-A509-59DCDA99216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159E006-7CB7-472E-A27E-B90970991AB1}" srcId="{F615218C-4D1C-445D-AFD4-A05C1FE34C11}" destId="{BAE7C625-A7E2-4732-A509-59DCDA99216E}" srcOrd="2" destOrd="0" parTransId="{8704506F-2B79-436C-9F5C-2B342DF570FC}" sibTransId="{ACD5C1F1-B4B0-4DE0-B1B7-12B7363772D2}"/>
    <dgm:cxn modelId="{6CC5880A-D65C-4407-AFEA-2A91C7415312}" srcId="{F615218C-4D1C-445D-AFD4-A05C1FE34C11}" destId="{E4DCAA7D-B67D-4A68-9322-E659C6546788}" srcOrd="1" destOrd="0" parTransId="{81AD6BF3-3C80-4C3D-B475-447008346340}" sibTransId="{86BDC1D3-2923-46AD-8DAD-8212265D9FE7}"/>
    <dgm:cxn modelId="{6899A71F-6609-4B28-90A8-E7C62B05AA4A}" type="presOf" srcId="{70A2B010-C14B-4902-9AE3-CDE08DB40391}" destId="{832378EF-7E5F-4A0F-9FEF-71C7886F4DC2}" srcOrd="1" destOrd="0" presId="urn:microsoft.com/office/officeart/2005/8/layout/venn1"/>
    <dgm:cxn modelId="{26B10938-B298-4ECF-B532-52B5B30CB0EA}" type="presOf" srcId="{70A2B010-C14B-4902-9AE3-CDE08DB40391}" destId="{AC0141F9-C08F-45CD-9947-1F61947EE270}" srcOrd="0" destOrd="0" presId="urn:microsoft.com/office/officeart/2005/8/layout/venn1"/>
    <dgm:cxn modelId="{61764073-D17F-4291-AF4E-F6BAB93553D3}" type="presOf" srcId="{BAE7C625-A7E2-4732-A509-59DCDA99216E}" destId="{9A0BBFD1-9EA3-41E1-8858-0F75AA6D8FF5}" srcOrd="1" destOrd="0" presId="urn:microsoft.com/office/officeart/2005/8/layout/venn1"/>
    <dgm:cxn modelId="{96D92D74-FD0D-45D8-8524-97AAC81BBC11}" srcId="{F615218C-4D1C-445D-AFD4-A05C1FE34C11}" destId="{70A2B010-C14B-4902-9AE3-CDE08DB40391}" srcOrd="0" destOrd="0" parTransId="{821C5BAC-C137-4F7B-9A7B-3E9172C23D34}" sibTransId="{D91DA75A-91F9-450C-9336-6351CD822025}"/>
    <dgm:cxn modelId="{AFFDEED1-9696-4CEB-8390-50D7BFDEE3FE}" type="presOf" srcId="{BAE7C625-A7E2-4732-A509-59DCDA99216E}" destId="{39730F14-A67A-44D0-8A00-7BE4AFA72957}" srcOrd="0" destOrd="0" presId="urn:microsoft.com/office/officeart/2005/8/layout/venn1"/>
    <dgm:cxn modelId="{F827F6D7-ED0D-4CD2-A6E0-A7D559FE0906}" type="presOf" srcId="{F615218C-4D1C-445D-AFD4-A05C1FE34C11}" destId="{B0C37B95-3647-49CD-A7A1-75A39152B792}" srcOrd="0" destOrd="0" presId="urn:microsoft.com/office/officeart/2005/8/layout/venn1"/>
    <dgm:cxn modelId="{DAC856DB-6CF2-4089-BE4B-48EE422653B8}" type="presOf" srcId="{E4DCAA7D-B67D-4A68-9322-E659C6546788}" destId="{13897D2C-7878-4047-984C-11C176D9E82B}" srcOrd="1" destOrd="0" presId="urn:microsoft.com/office/officeart/2005/8/layout/venn1"/>
    <dgm:cxn modelId="{F76B7DE1-152E-4E97-AD96-361D0B04BBE3}" type="presOf" srcId="{E4DCAA7D-B67D-4A68-9322-E659C6546788}" destId="{8D19E98C-5A44-45EB-AC39-4A72791A9D82}" srcOrd="0" destOrd="0" presId="urn:microsoft.com/office/officeart/2005/8/layout/venn1"/>
    <dgm:cxn modelId="{4241E14A-A3D4-4059-BAD2-0045E805189A}" type="presParOf" srcId="{B0C37B95-3647-49CD-A7A1-75A39152B792}" destId="{AC0141F9-C08F-45CD-9947-1F61947EE270}" srcOrd="0" destOrd="0" presId="urn:microsoft.com/office/officeart/2005/8/layout/venn1"/>
    <dgm:cxn modelId="{9FAB0EC6-5581-4A43-A738-25AF6D235BBD}" type="presParOf" srcId="{B0C37B95-3647-49CD-A7A1-75A39152B792}" destId="{832378EF-7E5F-4A0F-9FEF-71C7886F4DC2}" srcOrd="1" destOrd="0" presId="urn:microsoft.com/office/officeart/2005/8/layout/venn1"/>
    <dgm:cxn modelId="{E8AFDB6A-60E6-460B-A518-1BD57707021C}" type="presParOf" srcId="{B0C37B95-3647-49CD-A7A1-75A39152B792}" destId="{8D19E98C-5A44-45EB-AC39-4A72791A9D82}" srcOrd="2" destOrd="0" presId="urn:microsoft.com/office/officeart/2005/8/layout/venn1"/>
    <dgm:cxn modelId="{030B536F-1908-499E-9EB0-7EAFFEB99B8C}" type="presParOf" srcId="{B0C37B95-3647-49CD-A7A1-75A39152B792}" destId="{13897D2C-7878-4047-984C-11C176D9E82B}" srcOrd="3" destOrd="0" presId="urn:microsoft.com/office/officeart/2005/8/layout/venn1"/>
    <dgm:cxn modelId="{074C8A87-54A3-4F8E-A135-0FFC86813DB3}" type="presParOf" srcId="{B0C37B95-3647-49CD-A7A1-75A39152B792}" destId="{39730F14-A67A-44D0-8A00-7BE4AFA72957}" srcOrd="4" destOrd="0" presId="urn:microsoft.com/office/officeart/2005/8/layout/venn1"/>
    <dgm:cxn modelId="{1CB303FC-AD0C-442B-B6B1-69D89B758DFD}" type="presParOf" srcId="{B0C37B95-3647-49CD-A7A1-75A39152B792}" destId="{9A0BBFD1-9EA3-41E1-8858-0F75AA6D8FF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141F9-C08F-45CD-9947-1F61947EE270}">
      <dsp:nvSpPr>
        <dsp:cNvPr id="0" name=""/>
        <dsp:cNvSpPr/>
      </dsp:nvSpPr>
      <dsp:spPr>
        <a:xfrm>
          <a:off x="1241501" y="48184"/>
          <a:ext cx="2312833" cy="231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Emisiones</a:t>
          </a:r>
          <a:endParaRPr lang="es-ES" sz="1600" kern="1200"/>
        </a:p>
      </dsp:txBody>
      <dsp:txXfrm>
        <a:off x="1549879" y="452929"/>
        <a:ext cx="1696078" cy="1040775"/>
      </dsp:txXfrm>
    </dsp:sp>
    <dsp:sp modelId="{8D19E98C-5A44-45EB-AC39-4A72791A9D82}">
      <dsp:nvSpPr>
        <dsp:cNvPr id="0" name=""/>
        <dsp:cNvSpPr/>
      </dsp:nvSpPr>
      <dsp:spPr>
        <a:xfrm>
          <a:off x="2076049" y="1493705"/>
          <a:ext cx="2312833" cy="2312833"/>
        </a:xfrm>
        <a:prstGeom prst="ellipse">
          <a:avLst/>
        </a:prstGeom>
        <a:solidFill>
          <a:schemeClr val="accent5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Financiamiento</a:t>
          </a:r>
          <a:endParaRPr lang="es-ES" sz="1600" kern="1200"/>
        </a:p>
      </dsp:txBody>
      <dsp:txXfrm>
        <a:off x="2783390" y="2091187"/>
        <a:ext cx="1387700" cy="1272058"/>
      </dsp:txXfrm>
    </dsp:sp>
    <dsp:sp modelId="{39730F14-A67A-44D0-8A00-7BE4AFA72957}">
      <dsp:nvSpPr>
        <dsp:cNvPr id="0" name=""/>
        <dsp:cNvSpPr/>
      </dsp:nvSpPr>
      <dsp:spPr>
        <a:xfrm>
          <a:off x="406954" y="1493705"/>
          <a:ext cx="2312833" cy="2312833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Reducciones</a:t>
          </a:r>
          <a:endParaRPr lang="es-ES" sz="1600" kern="1200"/>
        </a:p>
      </dsp:txBody>
      <dsp:txXfrm>
        <a:off x="624745" y="2091187"/>
        <a:ext cx="1387700" cy="1272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0.15419</cdr:x>
      <cdr:y>0.28118</cdr:y>
    </cdr:from>
    <cdr:to>
      <cdr:x>0.32176</cdr:x>
      <cdr:y>0.64144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130323" y="1234113"/>
          <a:ext cx="1228440" cy="15811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chemeClr val="tx1">
              <a:lumMod val="75000"/>
              <a:lumOff val="2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0.17621</cdr:x>
      <cdr:y>0.39736</cdr:y>
    </cdr:from>
    <cdr:to>
      <cdr:x>0.29973</cdr:x>
      <cdr:y>0.47216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1799" y="1744032"/>
          <a:ext cx="905487" cy="328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s-CO" sz="1800" dirty="0"/>
            <a:t>0,78</a:t>
          </a:r>
        </a:p>
      </cdr:txBody>
    </cdr:sp>
  </cdr:relSizeAnchor>
  <cdr:relSizeAnchor xmlns:cdr="http://schemas.openxmlformats.org/drawingml/2006/chartDrawing">
    <cdr:from>
      <cdr:x>0.08975</cdr:x>
      <cdr:y>0.12839</cdr:y>
    </cdr:from>
    <cdr:to>
      <cdr:x>0.39169</cdr:x>
      <cdr:y>0.26163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657957" y="563524"/>
          <a:ext cx="2213414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anchor="ctr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600" dirty="0"/>
            <a:t>Brecha mitigación</a:t>
          </a:r>
          <a:br>
            <a:rPr lang="es-ES" sz="1600" dirty="0"/>
          </a:br>
          <a:r>
            <a:rPr lang="es-ES" sz="1600" b="1" dirty="0"/>
            <a:t>2,3 billones</a:t>
          </a:r>
          <a:endParaRPr lang="es-CO" sz="1600" dirty="0"/>
        </a:p>
      </cdr:txBody>
    </cdr:sp>
  </cdr:relSizeAnchor>
  <cdr:relSizeAnchor xmlns:cdr="http://schemas.openxmlformats.org/drawingml/2006/chartDrawing">
    <cdr:from>
      <cdr:x>0.42358</cdr:x>
      <cdr:y>0.15524</cdr:y>
    </cdr:from>
    <cdr:to>
      <cdr:x>0.5471</cdr:x>
      <cdr:y>0.23004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39788" y="681369"/>
          <a:ext cx="857250" cy="328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s-CO" sz="1800" dirty="0"/>
            <a:t>3,1</a:t>
          </a:r>
        </a:p>
      </cdr:txBody>
    </cdr:sp>
  </cdr:relSizeAnchor>
  <cdr:relSizeAnchor xmlns:cdr="http://schemas.openxmlformats.org/drawingml/2006/chartDrawing">
    <cdr:from>
      <cdr:x>0.62807</cdr:x>
      <cdr:y>0.42838</cdr:y>
    </cdr:from>
    <cdr:to>
      <cdr:x>0.75159</cdr:x>
      <cdr:y>0.50317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59013" y="1880150"/>
          <a:ext cx="857250" cy="328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s-CO" sz="1800" dirty="0"/>
            <a:t>1,35</a:t>
          </a:r>
        </a:p>
      </cdr:txBody>
    </cdr:sp>
  </cdr:relSizeAnchor>
  <cdr:relSizeAnchor xmlns:cdr="http://schemas.openxmlformats.org/drawingml/2006/chartDrawing">
    <cdr:from>
      <cdr:x>0.8051</cdr:x>
      <cdr:y>0.31157</cdr:y>
    </cdr:from>
    <cdr:to>
      <cdr:x>0.96752</cdr:x>
      <cdr:y>0.76514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5902063" y="1367462"/>
          <a:ext cx="1190625" cy="1990725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A4091F"/>
            </a:gs>
            <a:gs pos="100000">
              <a:srgbClr val="800000"/>
            </a:gs>
          </a:gsLst>
          <a:lin ang="5400000" scaled="0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0.72195</cdr:x>
      <cdr:y>0.13238</cdr:y>
    </cdr:from>
    <cdr:to>
      <cdr:x>0.98311</cdr:x>
      <cdr:y>0.24523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292463" y="581025"/>
          <a:ext cx="1914525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 dirty="0"/>
        </a:p>
      </cdr:txBody>
    </cdr:sp>
  </cdr:relSizeAnchor>
  <cdr:relSizeAnchor xmlns:cdr="http://schemas.openxmlformats.org/drawingml/2006/chartDrawing">
    <cdr:from>
      <cdr:x>0.76223</cdr:x>
      <cdr:y>0.12606</cdr:y>
    </cdr:from>
    <cdr:to>
      <cdr:x>1</cdr:x>
      <cdr:y>0.29436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5587766" y="553277"/>
          <a:ext cx="1743047" cy="738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400" b="0" dirty="0"/>
            <a:t>Se deben costear las necesidades de adaptación</a:t>
          </a:r>
          <a:endParaRPr lang="es-CO" sz="1400" b="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C44C8-8A7A-402E-BE9F-F9B9498000FC}" type="datetimeFigureOut">
              <a:rPr lang="es-CO" smtClean="0">
                <a:latin typeface="Arial" panose="020B0604020202020204" pitchFamily="34" charset="0"/>
              </a:rPr>
              <a:t>25/07/2018</a:t>
            </a:fld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5F5EF-AE72-4A14-9CDB-C4CA7F29A3CC}" type="slidenum">
              <a:rPr lang="es-CO" smtClean="0">
                <a:latin typeface="Arial" panose="020B0604020202020204" pitchFamily="34" charset="0"/>
              </a:rPr>
              <a:t>‹#›</a:t>
            </a:fld>
            <a:endParaRPr lang="es-C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0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BAFF05-F43C-4CB6-AE67-6997AB6FE7FB}" type="datetimeFigureOut">
              <a:rPr lang="es-CO" smtClean="0"/>
              <a:pPr/>
              <a:t>25/07/2018</a:t>
            </a:fld>
            <a:endParaRPr lang="es-C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1E9337-9457-4885-8E9F-046775B6A990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455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562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024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909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3803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>
                <a:latin typeface="Arial" panose="020B0604020202020204" pitchFamily="34" charset="0"/>
                <a:cs typeface="Arial" panose="020B0604020202020204" pitchFamily="34" charset="0"/>
              </a:rPr>
              <a:t>SISCLIMA - Comité de Gestión Financiera, Sistema MRV de Financiamiento Climático - constituye uno de los tres elementos del Sistema MRV Nacional que además incluye el seguimiento de las emisiones de GEI y de los proyectos orientados a reducir emisiones de GEI.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0"/>
              <a:t>Promoción de coordinación a nivel interinstitucional: distintas instituciones se unen a dar información, revisar (validar) información - instituciones pensando en financiamiento climático </a:t>
            </a:r>
          </a:p>
          <a:p>
            <a:endParaRPr lang="es-CO"/>
          </a:p>
          <a:p>
            <a:r>
              <a:rPr lang="es-CO"/>
              <a:t>Colombia ha sido uno de los primeros países en la creación del sistema en la región de América Latina y el caribe.</a:t>
            </a:r>
          </a:p>
          <a:p>
            <a:r>
              <a:rPr lang="es-CO"/>
              <a:t>Con este sistema el país va a la vanguardia en el cumplimiento de requerimientos derivados del Acuerdo de París, lo que marcará una importante pauta para la región y para el mundo</a:t>
            </a:r>
          </a:p>
          <a:p>
            <a:endParaRPr lang="es-CO"/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25A9-89DF-43A8-BFE2-AB6C7F6EBBFC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9946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CO" sz="1200">
                <a:solidFill>
                  <a:schemeClr val="tx1"/>
                </a:solidFill>
                <a:sym typeface="Wingdings" panose="05000000000000000000" pitchFamily="2" charset="2"/>
              </a:rPr>
              <a:t>Proceso de gestión de información enmarcado en la institucionalidad de Cambio Climático en Colombia (SISCLIMA-Comité de Gestión Financiera)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2321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>
                <a:solidFill>
                  <a:schemeClr val="tx1"/>
                </a:solidFill>
              </a:rPr>
              <a:t>Cómo lo hace: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>
                <a:solidFill>
                  <a:schemeClr val="tx1"/>
                </a:solidFill>
              </a:rPr>
              <a:t>1. Haciendo uso de sistemas de información existentes.</a:t>
            </a:r>
          </a:p>
          <a:p>
            <a:pPr lvl="0" defTabSz="609585">
              <a:defRPr/>
            </a:pPr>
            <a:r>
              <a:rPr lang="es-CO" sz="1200">
                <a:solidFill>
                  <a:schemeClr val="tx1"/>
                </a:solidFill>
              </a:rPr>
              <a:t>DANE: </a:t>
            </a:r>
            <a:r>
              <a:rPr lang="es-CO" sz="1200" kern="1200">
                <a:solidFill>
                  <a:prstClr val="black"/>
                </a:solidFill>
                <a:latin typeface="Futura Std Book" panose="020B0502020204020303" pitchFamily="34" charset="0"/>
                <a:ea typeface="+mn-ea"/>
                <a:cs typeface="+mn-cs"/>
              </a:rPr>
              <a:t>Encuesta Anual Manufacturera - EAM</a:t>
            </a:r>
          </a:p>
          <a:p>
            <a:pPr lvl="0" defTabSz="609585">
              <a:defRPr/>
            </a:pPr>
            <a:r>
              <a:rPr lang="es-CO" sz="1200" kern="1200">
                <a:solidFill>
                  <a:prstClr val="black"/>
                </a:solidFill>
                <a:latin typeface="Futura Std Book" panose="020B0502020204020303" pitchFamily="34" charset="0"/>
                <a:ea typeface="+mn-ea"/>
                <a:cs typeface="+mn-cs"/>
              </a:rPr>
              <a:t>Encuesta Ambiental Industrial – EAI</a:t>
            </a:r>
          </a:p>
          <a:p>
            <a:pPr lvl="0" defTabSz="609585">
              <a:defRPr/>
            </a:pPr>
            <a:r>
              <a:rPr lang="es-CO" sz="1200" kern="1200">
                <a:solidFill>
                  <a:prstClr val="black"/>
                </a:solidFill>
                <a:latin typeface="Futura Std Book" panose="020B0502020204020303" pitchFamily="34" charset="0"/>
                <a:ea typeface="+mn-ea"/>
                <a:cs typeface="+mn-cs"/>
              </a:rPr>
              <a:t>Encuesta anual Hotelera - EAH</a:t>
            </a:r>
            <a:endParaRPr lang="es-ES" sz="1200" kern="1200">
              <a:solidFill>
                <a:schemeClr val="tx1"/>
              </a:solidFill>
              <a:latin typeface="Futura Std Book" panose="020B0502020204020303" pitchFamily="34" charset="0"/>
              <a:ea typeface="+mn-ea"/>
              <a:cs typeface="+mn-cs"/>
            </a:endParaRPr>
          </a:p>
          <a:p>
            <a:endParaRPr lang="es-CO" sz="1200">
              <a:solidFill>
                <a:schemeClr val="tx1"/>
              </a:solidFill>
            </a:endParaRPr>
          </a:p>
          <a:p>
            <a:endParaRPr lang="es-CO" sz="1200">
              <a:solidFill>
                <a:schemeClr val="tx1"/>
              </a:solidFill>
            </a:endParaRPr>
          </a:p>
          <a:p>
            <a:endParaRPr lang="es-CO" sz="120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200">
                <a:solidFill>
                  <a:schemeClr val="tx1"/>
                </a:solidFill>
              </a:rPr>
              <a:t>2. Este rastreo se hace siguiendo los lineamientos de la </a:t>
            </a:r>
            <a:r>
              <a:rPr lang="es-CO" sz="1200">
                <a:solidFill>
                  <a:schemeClr val="tx1"/>
                </a:solidFill>
                <a:hlinkClick r:id="" action="ppaction://noaction"/>
              </a:rPr>
              <a:t>Guía Metodológica para Clasificar y Medir el Financiamiento Climático en Colombia</a:t>
            </a:r>
            <a:r>
              <a:rPr lang="es-CO" sz="1200">
                <a:solidFill>
                  <a:schemeClr val="tx1"/>
                </a:solidFill>
              </a:rPr>
              <a:t>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1200">
                <a:solidFill>
                  <a:schemeClr val="tx1"/>
                </a:solidFill>
              </a:rPr>
              <a:t>Esta guía metodológica: Define acciones en cambio climático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1200">
                <a:solidFill>
                  <a:schemeClr val="tx1"/>
                </a:solidFill>
              </a:rPr>
              <a:t>Clasifica las acciones en 12 sectores y 38 subsectores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1200">
                <a:solidFill>
                  <a:schemeClr val="tx1"/>
                </a:solidFill>
              </a:rPr>
              <a:t>Categoriza en acciones directas o asociadas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1200">
                <a:solidFill>
                  <a:schemeClr val="tx1"/>
                </a:solidFill>
              </a:rPr>
              <a:t>Categoriza por tipo de impacto de la acción (mitigación, adaptación, integral)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O" sz="1200">
                <a:solidFill>
                  <a:schemeClr val="tx1"/>
                </a:solidFill>
              </a:rPr>
              <a:t>Orienta en los pasos para el rastreo de diferentes fuentes de financiación </a:t>
            </a:r>
          </a:p>
          <a:p>
            <a:endParaRPr lang="es-CO" sz="1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>
                <a:solidFill>
                  <a:schemeClr val="tx1"/>
                </a:solidFill>
              </a:rPr>
              <a:t>3. A través de una plataforma en línea que integra la información de rastreo de flujos de financiamiento climático, y que genera reportes gráficos (por tipo de acción, sector, nivel territorial de gobierno, tipo de fuente).</a:t>
            </a:r>
          </a:p>
          <a:p>
            <a:endParaRPr lang="es-CO"/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6019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DAR CLICK EN FLECHA ABAJO PARA REPRODUCIR VIDEO</a:t>
            </a:r>
          </a:p>
          <a:p>
            <a:endParaRPr lang="es-CO"/>
          </a:p>
          <a:p>
            <a:r>
              <a:rPr lang="es-CO"/>
              <a:t>Departamento de Nariño: primer departamento en inversión con respecto a su presupuesto (Tercera Comunicación Nacional)</a:t>
            </a:r>
          </a:p>
          <a:p>
            <a:r>
              <a:rPr lang="es-CO"/>
              <a:t>Inversión pública con alto componente en cambio climático: enfoque a recursos hídrico, conservación de cuencas, restauración de áreas protegidas por ejemplo. Además acciones en energía y agropecuario.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01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DAR CLICK EN FLECHA ABAJO PARA REPRODUCIR VIDEO</a:t>
            </a:r>
          </a:p>
          <a:p>
            <a:endParaRPr lang="es-CO"/>
          </a:p>
          <a:p>
            <a:r>
              <a:rPr lang="es-CO"/>
              <a:t>Departamento de Nariño: primer departamento en inversión con respecto a su presupuesto (Tercera Comunicación Nacional)</a:t>
            </a:r>
          </a:p>
          <a:p>
            <a:r>
              <a:rPr lang="es-CO"/>
              <a:t>Inversión pública con alto componente en cambio climático: enfoque a recursos hídrico, conservación de cuencas, restauración de áreas protegidas por ejemplo. Además acciones en energía y agropecuario.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615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800"/>
              </a:spcAft>
              <a:buClr>
                <a:srgbClr val="A4091F"/>
              </a:buClr>
              <a:buFont typeface="Arial" panose="020B0604020202020204" pitchFamily="34" charset="0"/>
              <a:buChar char="•"/>
            </a:pPr>
            <a:r>
              <a:rPr lang="es-CO" dirty="0"/>
              <a:t>En mitigación predominan inversiones relacionas al </a:t>
            </a:r>
            <a:r>
              <a:rPr lang="es-CO" dirty="0">
                <a:solidFill>
                  <a:srgbClr val="A4091F"/>
                </a:solidFill>
              </a:rPr>
              <a:t>control de la contaminación atmosférica</a:t>
            </a:r>
            <a:r>
              <a:rPr lang="es-CO" dirty="0"/>
              <a:t>, pero no necesariamente a reducción de emisiones de CO2</a:t>
            </a:r>
          </a:p>
          <a:p>
            <a:pPr marL="285750" indent="-285750">
              <a:spcAft>
                <a:spcPts val="1800"/>
              </a:spcAft>
              <a:buClr>
                <a:srgbClr val="A4091F"/>
              </a:buClr>
              <a:buFont typeface="Arial" panose="020B0604020202020204" pitchFamily="34" charset="0"/>
              <a:buChar char="•"/>
            </a:pPr>
            <a:r>
              <a:rPr lang="es-CO" dirty="0"/>
              <a:t>En adaptación las principales inversiones se enfocan a la </a:t>
            </a:r>
            <a:r>
              <a:rPr lang="es-CO" dirty="0">
                <a:solidFill>
                  <a:srgbClr val="A4091F"/>
                </a:solidFill>
              </a:rPr>
              <a:t>prevención y tratamiento de aguas residuales, protección de la biodiversidad y ecosistemas</a:t>
            </a:r>
            <a:r>
              <a:rPr lang="es-CO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9453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157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">
    <p:bg>
      <p:bgPr>
        <a:solidFill>
          <a:srgbClr val="1F4B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>
            <a:off x="0" y="2732969"/>
            <a:ext cx="12192000" cy="139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7" name="Shape 55"/>
          <p:cNvSpPr txBox="1"/>
          <p:nvPr userDrawn="1"/>
        </p:nvSpPr>
        <p:spPr>
          <a:xfrm>
            <a:off x="2959735" y="4585393"/>
            <a:ext cx="6272399" cy="777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x-none" sz="2400" b="0" dirty="0">
                <a:solidFill>
                  <a:srgbClr val="F3F3F3"/>
                </a:solidFill>
                <a:latin typeface="Arial" panose="020B0604020202020204" pitchFamily="34" charset="0"/>
              </a:rPr>
              <a:t>Departamento Nacional </a:t>
            </a:r>
            <a:r>
              <a:rPr lang="es-CO" sz="2400" b="0" dirty="0">
                <a:solidFill>
                  <a:srgbClr val="F3F3F3"/>
                </a:solidFill>
                <a:latin typeface="Arial" panose="020B0604020202020204" pitchFamily="34" charset="0"/>
              </a:rPr>
              <a:t>d</a:t>
            </a:r>
            <a:r>
              <a:rPr lang="x-none" sz="2400" b="0" dirty="0">
                <a:solidFill>
                  <a:srgbClr val="F3F3F3"/>
                </a:solidFill>
                <a:latin typeface="Arial" panose="020B0604020202020204" pitchFamily="34" charset="0"/>
              </a:rPr>
              <a:t>e Planeación</a:t>
            </a:r>
          </a:p>
          <a:p>
            <a:pPr algn="ctr"/>
            <a:r>
              <a:rPr lang="x-none" sz="1600" b="0" dirty="0">
                <a:solidFill>
                  <a:srgbClr val="F3F3F3"/>
                </a:solidFill>
                <a:latin typeface="Arial" panose="020B0604020202020204" pitchFamily="34" charset="0"/>
              </a:rPr>
              <a:t>www.dnp.gov.co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89" y="3193457"/>
            <a:ext cx="6870023" cy="4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/>
          <p:cNvSpPr/>
          <p:nvPr userDrawn="1"/>
        </p:nvSpPr>
        <p:spPr>
          <a:xfrm>
            <a:off x="4894382" y="-1"/>
            <a:ext cx="7297618" cy="2048649"/>
          </a:xfrm>
          <a:prstGeom prst="rect">
            <a:avLst/>
          </a:prstGeom>
          <a:solidFill>
            <a:srgbClr val="1F4B7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7" name="TextBox 1"/>
          <p:cNvSpPr txBox="1"/>
          <p:nvPr userDrawn="1"/>
        </p:nvSpPr>
        <p:spPr>
          <a:xfrm>
            <a:off x="6049151" y="232767"/>
            <a:ext cx="5868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</a:rPr>
              <a:t>Juan Felipe Franco</a:t>
            </a:r>
          </a:p>
          <a:p>
            <a:pPr algn="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</a:rPr>
              <a:t>Dirección de Ambiente y Desarrollo Sostenible</a:t>
            </a:r>
          </a:p>
          <a:p>
            <a:pPr algn="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</a:rPr>
              <a:t>Departamento Nacional de Planeación</a:t>
            </a:r>
          </a:p>
          <a:p>
            <a:pPr algn="r"/>
            <a:endParaRPr lang="es-CO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</a:rPr>
              <a:t>Julio, 2018</a:t>
            </a:r>
          </a:p>
          <a:p>
            <a:pPr algn="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</a:rPr>
              <a:t>dnp.gov.co</a:t>
            </a:r>
          </a:p>
        </p:txBody>
      </p:sp>
      <p:sp>
        <p:nvSpPr>
          <p:cNvPr id="6" name="Rectángulo 3"/>
          <p:cNvSpPr/>
          <p:nvPr userDrawn="1"/>
        </p:nvSpPr>
        <p:spPr>
          <a:xfrm>
            <a:off x="-80009" y="0"/>
            <a:ext cx="4974394" cy="2839915"/>
          </a:xfrm>
          <a:prstGeom prst="rect">
            <a:avLst/>
          </a:prstGeom>
          <a:solidFill>
            <a:srgbClr val="1F4B71"/>
          </a:solidFill>
          <a:ln>
            <a:noFill/>
          </a:ln>
          <a:effectLst>
            <a:outerShdw blurRad="50800" dist="381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8C3B49-DA2E-4311-8EE4-4309EA4460AD}"/>
              </a:ext>
            </a:extLst>
          </p:cNvPr>
          <p:cNvSpPr txBox="1"/>
          <p:nvPr userDrawn="1"/>
        </p:nvSpPr>
        <p:spPr>
          <a:xfrm>
            <a:off x="106678" y="505094"/>
            <a:ext cx="4681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SISTEMA DE MONITOREO, REPORTE Y VERIFICACIÓN DE FINANCIAMIENTO CLIMÁTICO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9B26CA-5CDB-4DBA-BE0D-D284D82636A4}"/>
              </a:ext>
            </a:extLst>
          </p:cNvPr>
          <p:cNvSpPr txBox="1"/>
          <p:nvPr userDrawn="1"/>
        </p:nvSpPr>
        <p:spPr>
          <a:xfrm>
            <a:off x="555766" y="1741408"/>
            <a:ext cx="378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483AD69-764F-4753-861A-2C8ADF63AB5B}"/>
              </a:ext>
            </a:extLst>
          </p:cNvPr>
          <p:cNvCxnSpPr/>
          <p:nvPr userDrawn="1"/>
        </p:nvCxnSpPr>
        <p:spPr>
          <a:xfrm>
            <a:off x="411480" y="1950676"/>
            <a:ext cx="16453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A995F6D-A7EA-4FCD-8F4E-8F34D983FD86}"/>
              </a:ext>
            </a:extLst>
          </p:cNvPr>
          <p:cNvCxnSpPr/>
          <p:nvPr userDrawn="1"/>
        </p:nvCxnSpPr>
        <p:spPr>
          <a:xfrm>
            <a:off x="2827020" y="1972240"/>
            <a:ext cx="16453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D7044C1-C8BC-44BF-839E-8587D0F16BD9}"/>
              </a:ext>
            </a:extLst>
          </p:cNvPr>
          <p:cNvSpPr txBox="1"/>
          <p:nvPr userDrawn="1"/>
        </p:nvSpPr>
        <p:spPr>
          <a:xfrm>
            <a:off x="885332" y="2206859"/>
            <a:ext cx="312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27837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1F4B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71"/>
          <p:cNvSpPr/>
          <p:nvPr userDrawn="1"/>
        </p:nvSpPr>
        <p:spPr>
          <a:xfrm>
            <a:off x="0" y="0"/>
            <a:ext cx="12192231" cy="33261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grpSp>
        <p:nvGrpSpPr>
          <p:cNvPr id="20" name="Agrupar 14"/>
          <p:cNvGrpSpPr/>
          <p:nvPr userDrawn="1"/>
        </p:nvGrpSpPr>
        <p:grpSpPr>
          <a:xfrm>
            <a:off x="10327793" y="6260789"/>
            <a:ext cx="1732324" cy="363455"/>
            <a:chOff x="5298785" y="6148930"/>
            <a:chExt cx="1732324" cy="363455"/>
          </a:xfrm>
        </p:grpSpPr>
        <p:sp>
          <p:nvSpPr>
            <p:cNvPr id="21" name="TextBox 1"/>
            <p:cNvSpPr txBox="1"/>
            <p:nvPr/>
          </p:nvSpPr>
          <p:spPr>
            <a:xfrm>
              <a:off x="5621871" y="6181921"/>
              <a:ext cx="1409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CO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@LuisFerMejia</a:t>
              </a:r>
            </a:p>
          </p:txBody>
        </p:sp>
        <p:pic>
          <p:nvPicPr>
            <p:cNvPr id="25" name="Imagen 16" descr="1456273671_43-twitter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785" y="6148930"/>
              <a:ext cx="363455" cy="363455"/>
            </a:xfrm>
            <a:prstGeom prst="rect">
              <a:avLst/>
            </a:prstGeom>
          </p:spPr>
        </p:pic>
      </p:grpSp>
      <p:sp>
        <p:nvSpPr>
          <p:cNvPr id="30" name="Shape 72"/>
          <p:cNvSpPr txBox="1"/>
          <p:nvPr userDrawn="1"/>
        </p:nvSpPr>
        <p:spPr>
          <a:xfrm>
            <a:off x="470596" y="235229"/>
            <a:ext cx="4449954" cy="37105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l"/>
            <a:r>
              <a:rPr lang="x-none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- </a:t>
            </a:r>
            <a:r>
              <a:rPr lang="en-US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Marzo</a:t>
            </a:r>
            <a:r>
              <a:rPr lang="es-ES_tradnl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6" y="6370069"/>
            <a:ext cx="3742334" cy="255726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F24BF2F2-67D0-4B45-89D5-52FF558C3EC4}"/>
              </a:ext>
            </a:extLst>
          </p:cNvPr>
          <p:cNvGrpSpPr/>
          <p:nvPr userDrawn="1"/>
        </p:nvGrpSpPr>
        <p:grpSpPr>
          <a:xfrm>
            <a:off x="341745" y="4518594"/>
            <a:ext cx="4681026" cy="1493464"/>
            <a:chOff x="106678" y="1236615"/>
            <a:chExt cx="4681026" cy="1493464"/>
          </a:xfrm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6C3C2EFD-C462-4F70-9BF9-0111B5151CAE}"/>
                </a:ext>
              </a:extLst>
            </p:cNvPr>
            <p:cNvSpPr txBox="1"/>
            <p:nvPr userDrawn="1"/>
          </p:nvSpPr>
          <p:spPr>
            <a:xfrm>
              <a:off x="106678" y="1236615"/>
              <a:ext cx="4681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FINANCIAMIENTO CLIMÁTICO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6D4A8491-43E7-45CF-9F5F-FB03F78014EB}"/>
                </a:ext>
              </a:extLst>
            </p:cNvPr>
            <p:cNvSpPr txBox="1"/>
            <p:nvPr userDrawn="1"/>
          </p:nvSpPr>
          <p:spPr>
            <a:xfrm>
              <a:off x="555766" y="1741408"/>
              <a:ext cx="3782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</a:t>
              </a: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E7A6CE5B-379E-4FF6-813E-11A66A8FAF13}"/>
                </a:ext>
              </a:extLst>
            </p:cNvPr>
            <p:cNvCxnSpPr/>
            <p:nvPr userDrawn="1"/>
          </p:nvCxnSpPr>
          <p:spPr>
            <a:xfrm>
              <a:off x="411480" y="1950676"/>
              <a:ext cx="164536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2B73D3FD-07EC-47E4-9D68-5CFB02A49060}"/>
                </a:ext>
              </a:extLst>
            </p:cNvPr>
            <p:cNvCxnSpPr/>
            <p:nvPr userDrawn="1"/>
          </p:nvCxnSpPr>
          <p:spPr>
            <a:xfrm>
              <a:off x="2827020" y="1972240"/>
              <a:ext cx="164536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67FC42DE-7375-4458-AF93-1AC76E980EEE}"/>
                </a:ext>
              </a:extLst>
            </p:cNvPr>
            <p:cNvSpPr txBox="1"/>
            <p:nvPr userDrawn="1"/>
          </p:nvSpPr>
          <p:spPr>
            <a:xfrm>
              <a:off x="885332" y="2206859"/>
              <a:ext cx="3123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COLOMBIA</a:t>
              </a:r>
            </a:p>
          </p:txBody>
        </p:sp>
      </p:grpSp>
      <p:pic>
        <p:nvPicPr>
          <p:cNvPr id="23" name="Imagen 22" descr="Franja-Gobierno.png">
            <a:extLst>
              <a:ext uri="{FF2B5EF4-FFF2-40B4-BE49-F238E27FC236}">
                <a16:creationId xmlns:a16="http://schemas.microsoft.com/office/drawing/2014/main" id="{3715B58B-B465-49A8-B0B5-781B5F74C9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951"/>
            <a:ext cx="12192000" cy="1474876"/>
          </a:xfrm>
          <a:prstGeom prst="rect">
            <a:avLst/>
          </a:prstGeom>
        </p:spPr>
      </p:pic>
      <p:grpSp>
        <p:nvGrpSpPr>
          <p:cNvPr id="3" name="Agrupar 2"/>
          <p:cNvGrpSpPr/>
          <p:nvPr userDrawn="1"/>
        </p:nvGrpSpPr>
        <p:grpSpPr>
          <a:xfrm>
            <a:off x="571393" y="3365821"/>
            <a:ext cx="885174" cy="863888"/>
            <a:chOff x="8438799" y="662686"/>
            <a:chExt cx="1169999" cy="1141864"/>
          </a:xfrm>
        </p:grpSpPr>
        <p:sp>
          <p:nvSpPr>
            <p:cNvPr id="24" name="Shape 74"/>
            <p:cNvSpPr/>
            <p:nvPr userDrawn="1"/>
          </p:nvSpPr>
          <p:spPr>
            <a:xfrm>
              <a:off x="8438799" y="662686"/>
              <a:ext cx="1169999" cy="1141864"/>
            </a:xfrm>
            <a:prstGeom prst="ellipse">
              <a:avLst/>
            </a:prstGeom>
            <a:solidFill>
              <a:srgbClr val="1F4B7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 dirty="0">
                <a:latin typeface="Arial" panose="020B0604020202020204" pitchFamily="34" charset="0"/>
              </a:endParaRPr>
            </a:p>
          </p:txBody>
        </p:sp>
        <p:pic>
          <p:nvPicPr>
            <p:cNvPr id="2" name="Imagen 1" descr="list-interface-symbo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847" y="920771"/>
              <a:ext cx="622650" cy="622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6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bg>
      <p:bgPr>
        <a:solidFill>
          <a:srgbClr val="1F4B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/>
          <p:cNvSpPr/>
          <p:nvPr userDrawn="1"/>
        </p:nvSpPr>
        <p:spPr>
          <a:xfrm>
            <a:off x="0" y="1"/>
            <a:ext cx="12192231" cy="2590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19" name="Imagen 18" descr="Franja-Gobiern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399"/>
            <a:ext cx="12192000" cy="14748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6" y="6244339"/>
            <a:ext cx="3742334" cy="255726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 userDrawn="1">
            <p:ph type="body" sz="quarter" idx="11"/>
          </p:nvPr>
        </p:nvSpPr>
        <p:spPr>
          <a:xfrm>
            <a:off x="498231" y="636012"/>
            <a:ext cx="11125444" cy="149364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4400" b="1">
                <a:solidFill>
                  <a:srgbClr val="1F4B7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4" name="Shape 74"/>
          <p:cNvSpPr/>
          <p:nvPr userDrawn="1"/>
        </p:nvSpPr>
        <p:spPr>
          <a:xfrm>
            <a:off x="502056" y="2242348"/>
            <a:ext cx="885174" cy="863888"/>
          </a:xfrm>
          <a:prstGeom prst="ellipse">
            <a:avLst/>
          </a:prstGeom>
          <a:solidFill>
            <a:srgbClr val="1F4B7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18" name="Marcador de texto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7725" y="2231073"/>
            <a:ext cx="931234" cy="881415"/>
          </a:xfrm>
        </p:spPr>
        <p:txBody>
          <a:bodyPr wrap="none" lIns="0" tIns="72000" rIns="0" bIns="0" anchor="ctr">
            <a:noAutofit/>
          </a:bodyPr>
          <a:lstStyle>
            <a:lvl1pPr marL="0" indent="0" algn="ctr">
              <a:buNone/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dirty="0"/>
              <a:t>0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700E21D-4375-4483-ADC3-EE86FD522761}"/>
              </a:ext>
            </a:extLst>
          </p:cNvPr>
          <p:cNvGrpSpPr/>
          <p:nvPr userDrawn="1"/>
        </p:nvGrpSpPr>
        <p:grpSpPr>
          <a:xfrm>
            <a:off x="449831" y="3329241"/>
            <a:ext cx="4681026" cy="2094356"/>
            <a:chOff x="171993" y="635723"/>
            <a:chExt cx="4681026" cy="2094356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F545E44-AF83-40C1-824D-C09F5ED6B4AC}"/>
                </a:ext>
              </a:extLst>
            </p:cNvPr>
            <p:cNvSpPr txBox="1"/>
            <p:nvPr userDrawn="1"/>
          </p:nvSpPr>
          <p:spPr>
            <a:xfrm>
              <a:off x="171993" y="635723"/>
              <a:ext cx="46810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SISTEMA DE MONITOREO, REPORTE Y VERIFICACIÓN DE FINANCIAMIENTO CLIMÁTICO</a:t>
              </a:r>
            </a:p>
            <a:p>
              <a:pPr algn="ctr"/>
              <a:endParaRPr lang="es-ES" sz="2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1AA4925-340A-4E5E-B736-6B8CC758CD54}"/>
                </a:ext>
              </a:extLst>
            </p:cNvPr>
            <p:cNvSpPr txBox="1"/>
            <p:nvPr userDrawn="1"/>
          </p:nvSpPr>
          <p:spPr>
            <a:xfrm>
              <a:off x="555766" y="1741408"/>
              <a:ext cx="3782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</a:t>
              </a: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79F6E12C-1F13-46A7-802C-0ED81B8FFDEC}"/>
                </a:ext>
              </a:extLst>
            </p:cNvPr>
            <p:cNvCxnSpPr/>
            <p:nvPr userDrawn="1"/>
          </p:nvCxnSpPr>
          <p:spPr>
            <a:xfrm>
              <a:off x="411480" y="1950676"/>
              <a:ext cx="164536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599771C-50E2-4498-BD46-0D478585C3F9}"/>
                </a:ext>
              </a:extLst>
            </p:cNvPr>
            <p:cNvCxnSpPr/>
            <p:nvPr userDrawn="1"/>
          </p:nvCxnSpPr>
          <p:spPr>
            <a:xfrm>
              <a:off x="2827020" y="1972240"/>
              <a:ext cx="164536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6843957-F1CE-42D2-A09A-CF1E03D0AE1B}"/>
                </a:ext>
              </a:extLst>
            </p:cNvPr>
            <p:cNvSpPr txBox="1"/>
            <p:nvPr userDrawn="1"/>
          </p:nvSpPr>
          <p:spPr>
            <a:xfrm>
              <a:off x="885332" y="2206859"/>
              <a:ext cx="3123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COLOMBIA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0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ón / Concepto Importante">
    <p:bg>
      <p:bgPr>
        <a:solidFill>
          <a:srgbClr val="1F4B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88462" y="1392238"/>
            <a:ext cx="11215076" cy="40735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9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291865" y="188758"/>
            <a:ext cx="11613596" cy="559387"/>
          </a:xfrm>
        </p:spPr>
        <p:txBody>
          <a:bodyPr anchor="t">
            <a:noAutofit/>
          </a:bodyPr>
          <a:lstStyle>
            <a:lvl1pPr>
              <a:lnSpc>
                <a:spcPts val="3700"/>
              </a:lnSpc>
              <a:defRPr sz="3600" b="1" spc="-150">
                <a:solidFill>
                  <a:srgbClr val="1F4B7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/>
          </p:nvPr>
        </p:nvSpPr>
        <p:spPr>
          <a:xfrm>
            <a:off x="303296" y="712402"/>
            <a:ext cx="11614384" cy="6363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s-CO" dirty="0"/>
          </a:p>
        </p:txBody>
      </p:sp>
      <p:sp>
        <p:nvSpPr>
          <p:cNvPr id="19" name="Text Placeholder 1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34764" y="5735637"/>
            <a:ext cx="2854036" cy="254527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Fuente</a:t>
            </a:r>
            <a:endParaRPr lang="es-CO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rgbClr val="1F4B7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Financiamiento Climático en Colombia</a:t>
              </a:r>
            </a:p>
            <a:p>
              <a:r>
                <a:rPr lang="es-CO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Julio de 2018</a:t>
              </a:r>
              <a:endParaRPr lang="x-none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33" y="6339253"/>
              <a:ext cx="4116567" cy="281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6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2"/>
          <p:cNvSpPr/>
          <p:nvPr userDrawn="1"/>
        </p:nvSpPr>
        <p:spPr>
          <a:xfrm>
            <a:off x="-1" y="685174"/>
            <a:ext cx="3982065" cy="1991032"/>
          </a:xfrm>
          <a:prstGeom prst="rect">
            <a:avLst/>
          </a:prstGeom>
          <a:solidFill>
            <a:srgbClr val="1F4B7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s-ES" sz="3200" b="1" dirty="0">
              <a:latin typeface="Arial" panose="020B0604020202020204" pitchFamily="34" charset="0"/>
            </a:endParaRPr>
          </a:p>
        </p:txBody>
      </p:sp>
      <p:pic>
        <p:nvPicPr>
          <p:cNvPr id="13" name="Imagen 29" descr="light-bulb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1" y="3031502"/>
            <a:ext cx="2616548" cy="2616548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82550" y="771525"/>
            <a:ext cx="3819525" cy="1835150"/>
          </a:xfrm>
        </p:spPr>
        <p:txBody>
          <a:bodyPr>
            <a:noAutofit/>
          </a:bodyPr>
          <a:lstStyle>
            <a:lvl1pPr marL="0" indent="0">
              <a:buNone/>
              <a:defRPr sz="3200" b="1" spc="-1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25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rgbClr val="1F4B7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33" y="6339253"/>
              <a:ext cx="4116567" cy="281299"/>
            </a:xfrm>
            <a:prstGeom prst="rect">
              <a:avLst/>
            </a:prstGeom>
          </p:spPr>
        </p:pic>
      </p:grpSp>
      <p:sp>
        <p:nvSpPr>
          <p:cNvPr id="9" name="Shape 97">
            <a:extLst>
              <a:ext uri="{FF2B5EF4-FFF2-40B4-BE49-F238E27FC236}">
                <a16:creationId xmlns:a16="http://schemas.microsoft.com/office/drawing/2014/main" id="{5A229BF9-FD48-4381-88F1-CEA6D411055D}"/>
              </a:ext>
            </a:extLst>
          </p:cNvPr>
          <p:cNvSpPr txBox="1"/>
          <p:nvPr userDrawn="1"/>
        </p:nvSpPr>
        <p:spPr>
          <a:xfrm>
            <a:off x="117235" y="6220810"/>
            <a:ext cx="7461734" cy="505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Financiamiento Climático en Colombia</a:t>
            </a:r>
          </a:p>
          <a:p>
            <a:r>
              <a:rPr lang="es-CO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Abril 2018</a:t>
            </a:r>
            <a:endParaRPr lang="x-none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 userDrawn="1"/>
        </p:nvGrpSpPr>
        <p:grpSpPr>
          <a:xfrm>
            <a:off x="0" y="6011289"/>
            <a:ext cx="12191999" cy="946103"/>
            <a:chOff x="0" y="6011289"/>
            <a:chExt cx="12191999" cy="946103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>
                <a:solidFill>
                  <a:prstClr val="black"/>
                </a:solidFill>
              </a:endParaRPr>
            </a:p>
          </p:txBody>
        </p:sp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913" y="6011289"/>
              <a:ext cx="3232086" cy="946103"/>
            </a:xfrm>
            <a:prstGeom prst="rect">
              <a:avLst/>
            </a:prstGeom>
          </p:spPr>
        </p:pic>
      </p:grpSp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91865" y="188758"/>
            <a:ext cx="11613596" cy="559387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1" spc="-150">
                <a:solidFill>
                  <a:srgbClr val="A4091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91866" y="710482"/>
            <a:ext cx="11614384" cy="36093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s-CO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134764" y="5735637"/>
            <a:ext cx="2854036" cy="254527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Fuente</a:t>
            </a:r>
            <a:endParaRPr lang="es-CO"/>
          </a:p>
        </p:txBody>
      </p:sp>
      <p:sp>
        <p:nvSpPr>
          <p:cNvPr id="8" name="Shape 97">
            <a:extLst>
              <a:ext uri="{FF2B5EF4-FFF2-40B4-BE49-F238E27FC236}">
                <a16:creationId xmlns:a16="http://schemas.microsoft.com/office/drawing/2014/main" id="{90EB9C41-0A3B-4C64-B625-6B3554F5322F}"/>
              </a:ext>
            </a:extLst>
          </p:cNvPr>
          <p:cNvSpPr txBox="1"/>
          <p:nvPr userDrawn="1"/>
        </p:nvSpPr>
        <p:spPr>
          <a:xfrm>
            <a:off x="117235" y="6220810"/>
            <a:ext cx="8364155" cy="5058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s-CO" sz="1200" b="1" dirty="0">
                <a:solidFill>
                  <a:srgbClr val="A4091F"/>
                </a:solidFill>
                <a:latin typeface="Futura Std Book" panose="020B0502020204020303" pitchFamily="34" charset="0"/>
              </a:rPr>
              <a:t>Finanzas del Clima</a:t>
            </a:r>
          </a:p>
          <a:p>
            <a:endParaRPr lang="x-none" sz="1050" dirty="0">
              <a:solidFill>
                <a:prstClr val="black"/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291865" y="188758"/>
            <a:ext cx="11613596" cy="559387"/>
          </a:xfrm>
        </p:spPr>
        <p:txBody>
          <a:bodyPr anchor="t">
            <a:noAutofit/>
          </a:bodyPr>
          <a:lstStyle>
            <a:lvl1pPr>
              <a:lnSpc>
                <a:spcPts val="3700"/>
              </a:lnSpc>
              <a:defRPr sz="3600" b="1" spc="-150">
                <a:solidFill>
                  <a:srgbClr val="1F4B7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/>
          </p:nvPr>
        </p:nvSpPr>
        <p:spPr>
          <a:xfrm>
            <a:off x="303296" y="712402"/>
            <a:ext cx="11614384" cy="6363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s-CO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084796"/>
            <a:ext cx="12191998" cy="777965"/>
            <a:chOff x="0" y="6084796"/>
            <a:chExt cx="12191998" cy="777965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rgbClr val="1F4B7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7461734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Financiamiento Climático en Colombia</a:t>
              </a:r>
            </a:p>
            <a:p>
              <a:r>
                <a:rPr lang="es-CO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Mayo 2018</a:t>
              </a:r>
              <a:endParaRPr lang="x-none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33" y="6339253"/>
              <a:ext cx="4116567" cy="281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D8750DD-595B-4DFD-AB21-7F0255080329}" type="datetimeFigureOut">
              <a:rPr lang="es-CO" smtClean="0"/>
              <a:pPr/>
              <a:t>25/07/2018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D9F902C-3D49-407B-9B94-258E7A4FF846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24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64" r:id="rId3"/>
    <p:sldLayoutId id="2147483665" r:id="rId4"/>
    <p:sldLayoutId id="2147483662" r:id="rId5"/>
    <p:sldLayoutId id="2147483663" r:id="rId6"/>
    <p:sldLayoutId id="2147483661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81C28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rv.dnp.gov.co/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rv.dnp.gov.co/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rv.dnp.gov.co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ufranco@dnp.gov.c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500" dirty="0"/>
              <a:t>Sistema MRV de Financiamiento Climático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b="0" dirty="0"/>
              <a:t>Plataforma en línea: </a:t>
            </a:r>
            <a:r>
              <a:rPr lang="es-CO" b="0" dirty="0">
                <a:hlinkClick r:id="rId2"/>
              </a:rPr>
              <a:t>https://mrv.dnp.gov.co</a:t>
            </a:r>
            <a:r>
              <a:rPr lang="es-CO" b="0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D1AB5F-3A69-49E4-B5D9-E2DEF598CC31}"/>
              </a:ext>
            </a:extLst>
          </p:cNvPr>
          <p:cNvSpPr/>
          <p:nvPr/>
        </p:nvSpPr>
        <p:spPr>
          <a:xfrm>
            <a:off x="0" y="5814874"/>
            <a:ext cx="12192000" cy="1043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542E46-74F7-423E-BDDF-7FC8D4C08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8" t="7767" r="9636" b="4595"/>
          <a:stretch/>
        </p:blipFill>
        <p:spPr>
          <a:xfrm>
            <a:off x="1606860" y="1318490"/>
            <a:ext cx="9001956" cy="54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Plataforma</a:t>
            </a:r>
            <a:r>
              <a:rPr lang="en-US" sz="3200" dirty="0"/>
              <a:t> del Sistema MRV de </a:t>
            </a:r>
            <a:r>
              <a:rPr lang="en-US" sz="3200" dirty="0" err="1"/>
              <a:t>Financiamiento</a:t>
            </a:r>
            <a:r>
              <a:rPr lang="en-US" sz="3200" dirty="0"/>
              <a:t> </a:t>
            </a:r>
            <a:r>
              <a:rPr lang="en-US" sz="3200" dirty="0" err="1"/>
              <a:t>Climático</a:t>
            </a:r>
            <a:r>
              <a:rPr lang="en-US" sz="3200" dirty="0"/>
              <a:t> </a:t>
            </a:r>
            <a:br>
              <a:rPr lang="en-US" dirty="0"/>
            </a:br>
            <a:r>
              <a:rPr lang="es-CO" sz="2400" b="0" dirty="0">
                <a:solidFill>
                  <a:schemeClr val="tx1"/>
                </a:solidFill>
              </a:rPr>
              <a:t>Tipo de Reporte Infografías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Infografia">
            <a:hlinkClick r:id="" action="ppaction://media"/>
            <a:extLst>
              <a:ext uri="{FF2B5EF4-FFF2-40B4-BE49-F238E27FC236}">
                <a16:creationId xmlns:a16="http://schemas.microsoft.com/office/drawing/2014/main" id="{18C7E989-6BAF-4F8E-B790-590D6CBFA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472" y="1278683"/>
            <a:ext cx="6077974" cy="46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Plataforma</a:t>
            </a:r>
            <a:r>
              <a:rPr lang="en-US" sz="3200" dirty="0"/>
              <a:t> del Sistema MRV de </a:t>
            </a:r>
            <a:r>
              <a:rPr lang="en-US" sz="3200" dirty="0" err="1"/>
              <a:t>Financiamiento</a:t>
            </a:r>
            <a:r>
              <a:rPr lang="en-US" sz="3200" dirty="0"/>
              <a:t> </a:t>
            </a:r>
            <a:r>
              <a:rPr lang="en-US" sz="3200" dirty="0" err="1"/>
              <a:t>Climático</a:t>
            </a:r>
            <a:r>
              <a:rPr lang="en-US" sz="3200" dirty="0"/>
              <a:t> </a:t>
            </a:r>
            <a:br>
              <a:rPr lang="en-US" dirty="0"/>
            </a:br>
            <a:r>
              <a:rPr lang="es-CO" sz="2400" b="0" dirty="0">
                <a:solidFill>
                  <a:schemeClr val="tx1"/>
                </a:solidFill>
              </a:rPr>
              <a:t>Mapa de acciones en el Departamento de Nariño</a:t>
            </a:r>
            <a:br>
              <a:rPr lang="en-US" dirty="0"/>
            </a:br>
            <a:endParaRPr lang="en-US" dirty="0"/>
          </a:p>
        </p:txBody>
      </p:sp>
      <p:pic>
        <p:nvPicPr>
          <p:cNvPr id="3" name="mapa final">
            <a:hlinkClick r:id="" action="ppaction://media"/>
            <a:extLst>
              <a:ext uri="{FF2B5EF4-FFF2-40B4-BE49-F238E27FC236}">
                <a16:creationId xmlns:a16="http://schemas.microsoft.com/office/drawing/2014/main" id="{B59F5D07-5E42-4C8E-8F00-93F6D4985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8823" y="1256318"/>
            <a:ext cx="8754354" cy="4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500" dirty="0"/>
              <a:t>Rastreo de inversiones asociadas a cambio climático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sz="1800" dirty="0"/>
              <a:t>Colombia es el primer país en contar con un sistema para el rastreo de flujos de financiamiento público, privado e internacional en cambio climático.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57775" y="5735637"/>
            <a:ext cx="6931025" cy="254527"/>
          </a:xfrm>
        </p:spPr>
        <p:txBody>
          <a:bodyPr/>
          <a:lstStyle/>
          <a:p>
            <a:r>
              <a:rPr lang="es-CO" dirty="0"/>
              <a:t>*Primer rastreo de flujos privados en Colombia - período 2011a 2015 **Corresponde a recursos no reembolsables</a:t>
            </a:r>
          </a:p>
          <a:p>
            <a:r>
              <a:rPr lang="es-CO" dirty="0"/>
              <a:t>Fuente: DNP, 2017</a:t>
            </a:r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F92F5FEA-2B67-4359-B59C-AB632B8B0E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281" y="2673705"/>
            <a:ext cx="3261358" cy="12300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031821" y="3903739"/>
            <a:ext cx="242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>
                <a:hlinkClick r:id="rId3"/>
              </a:rPr>
              <a:t>https://mrv.dnp.gov.co</a:t>
            </a:r>
            <a:endParaRPr lang="es-CO" b="1" dirty="0"/>
          </a:p>
        </p:txBody>
      </p:sp>
      <p:sp>
        <p:nvSpPr>
          <p:cNvPr id="7" name="Rectangle 6"/>
          <p:cNvSpPr/>
          <p:nvPr/>
        </p:nvSpPr>
        <p:spPr>
          <a:xfrm>
            <a:off x="4886324" y="1592089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Promedio de inversión anual para el  período 2011-2016*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11677" y="2049716"/>
          <a:ext cx="7118349" cy="31936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72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2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Público doméstico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Público internacional**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Privado</a:t>
                      </a:r>
                      <a:br>
                        <a:rPr lang="es-CO" dirty="0">
                          <a:solidFill>
                            <a:schemeClr val="bg1"/>
                          </a:solidFill>
                        </a:rPr>
                      </a:br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doméstico*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3615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b="1" dirty="0"/>
                        <a:t>$1,26 billones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56% Nación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44% Territorios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0,15% del PIB 2016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b="1" dirty="0"/>
                        <a:t>$0,13 billones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82% Bilateral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18% Multilateral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0,02% del PIB 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b="1" dirty="0"/>
                        <a:t>$0,36 billones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s-CO" dirty="0"/>
                        <a:t>0,04% del PIB Colombia 2016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9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65" y="188758"/>
            <a:ext cx="11795360" cy="559387"/>
          </a:xfrm>
        </p:spPr>
        <p:txBody>
          <a:bodyPr/>
          <a:lstStyle/>
          <a:p>
            <a:r>
              <a:rPr lang="es-CO" sz="3300" dirty="0"/>
              <a:t>Consolidado rastreo de inversiones por objetivo y sector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Fuente: DNP, 2017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81631" y="1036108"/>
          <a:ext cx="11034096" cy="447886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42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5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1834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Fuente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Inversiones por objetivo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Sectores de mayor Inversión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34">
                <a:tc v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Mitigación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Adaptación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bg1"/>
                          </a:solidFill>
                        </a:rPr>
                        <a:t>Integral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C307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es-CO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s-CO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409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454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Público doméstico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12%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57%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31%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Gestión del </a:t>
                      </a:r>
                    </a:p>
                    <a:p>
                      <a:pPr algn="ctr"/>
                      <a:r>
                        <a:rPr lang="es-CO" sz="1400" dirty="0"/>
                        <a:t>riesgo</a:t>
                      </a:r>
                      <a:br>
                        <a:rPr lang="es-CO" sz="1400" dirty="0"/>
                      </a:br>
                      <a:r>
                        <a:rPr lang="es-CO" sz="1400" b="1" dirty="0"/>
                        <a:t>38%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Medio ambiente 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31%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Agropecuario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17%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291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Público internacional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7%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Medio ambiente</a:t>
                      </a:r>
                      <a:br>
                        <a:rPr lang="es-CO" sz="1400" dirty="0"/>
                      </a:br>
                      <a:r>
                        <a:rPr lang="es-CO" sz="1400" b="1" dirty="0"/>
                        <a:t>85%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Desarrollo urbano y transversal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Energía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9454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Privado</a:t>
                      </a:r>
                      <a:br>
                        <a:rPr lang="es-CO" sz="1600" dirty="0"/>
                      </a:br>
                      <a:r>
                        <a:rPr lang="es-CO" sz="1600" dirty="0"/>
                        <a:t>doméstico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48%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31%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21%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Industrial</a:t>
                      </a:r>
                      <a:br>
                        <a:rPr lang="es-CO" sz="1400" dirty="0"/>
                      </a:br>
                      <a:r>
                        <a:rPr lang="es-CO" sz="1400" b="1" dirty="0"/>
                        <a:t>55%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Medio ambiente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34%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Residuos</a:t>
                      </a:r>
                      <a:br>
                        <a:rPr lang="es-CO" sz="1400" dirty="0"/>
                      </a:br>
                      <a:r>
                        <a:rPr lang="es-CO" sz="1400" dirty="0"/>
                        <a:t>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1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300" dirty="0"/>
              <a:t>Brecha anual de inversiones en financiamiento climático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sz="1800" dirty="0"/>
              <a:t>El país debe incrementar sus inversiones en mitigación en $2,3 billones de pesos anuales (equivalente al 0,27% del PIB 2016) para cumplir la meta de reducir emisiones en un 20%.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CO" dirty="0"/>
              <a:t>Fuente: DNP, 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0860" y="2157034"/>
            <a:ext cx="378142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dirty="0"/>
              <a:t>Brecha anual de financiamiento en mitigación </a:t>
            </a:r>
            <a:r>
              <a:rPr lang="es-CO" b="1" dirty="0"/>
              <a:t>$2,3 billones</a:t>
            </a:r>
            <a:r>
              <a:rPr lang="es-CO" dirty="0"/>
              <a:t> de pesos</a:t>
            </a:r>
          </a:p>
          <a:p>
            <a:pPr marL="285750" indent="-285750">
              <a:spcAft>
                <a:spcPts val="1200"/>
              </a:spcAft>
              <a:buClr>
                <a:srgbClr val="A4091F"/>
              </a:buClr>
              <a:buFont typeface="Arial" panose="020B0604020202020204" pitchFamily="34" charset="0"/>
              <a:buChar char="•"/>
            </a:pPr>
            <a:r>
              <a:rPr lang="es-CO" dirty="0"/>
              <a:t>Sector </a:t>
            </a:r>
            <a:r>
              <a:rPr lang="es-CO" dirty="0">
                <a:solidFill>
                  <a:srgbClr val="A4091F"/>
                </a:solidFill>
              </a:rPr>
              <a:t>público $0,6 billones</a:t>
            </a:r>
          </a:p>
          <a:p>
            <a:pPr marL="285750" indent="-285750">
              <a:spcAft>
                <a:spcPts val="1200"/>
              </a:spcAft>
              <a:buClr>
                <a:srgbClr val="A4091F"/>
              </a:buClr>
              <a:buFont typeface="Arial" panose="020B0604020202020204" pitchFamily="34" charset="0"/>
              <a:buChar char="•"/>
            </a:pPr>
            <a:r>
              <a:rPr lang="es-CO" dirty="0"/>
              <a:t>Sector 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</a:rPr>
              <a:t>privado $1,7 billones</a:t>
            </a:r>
          </a:p>
          <a:p>
            <a:pPr>
              <a:spcAft>
                <a:spcPts val="1200"/>
              </a:spcAft>
            </a:pPr>
            <a:r>
              <a:rPr lang="es-CO" dirty="0"/>
              <a:t>En adaptación se requiere avanzar en la definición de las metas nacionales y su costeo</a:t>
            </a:r>
          </a:p>
        </p:txBody>
      </p:sp>
      <p:graphicFrame>
        <p:nvGraphicFramePr>
          <p:cNvPr id="6" name="Gráfico 7">
            <a:extLst>
              <a:ext uri="{FF2B5EF4-FFF2-40B4-BE49-F238E27FC236}">
                <a16:creationId xmlns:a16="http://schemas.microsoft.com/office/drawing/2014/main" id="{16696FB2-2C7E-4289-A095-50B170536FE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26318" y="1630760"/>
          <a:ext cx="7330813" cy="438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7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7ED91F0-D49B-47DE-92F2-3C6C6DA0A6D9}"/>
              </a:ext>
            </a:extLst>
          </p:cNvPr>
          <p:cNvSpPr txBox="1"/>
          <p:nvPr/>
        </p:nvSpPr>
        <p:spPr>
          <a:xfrm>
            <a:off x="308055" y="1718131"/>
            <a:ext cx="80615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400" dirty="0"/>
              <a:t>Promover uso y apropiación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400" dirty="0"/>
              <a:t>Establecer sinergias con otros componentes del MRV Nacional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400" dirty="0"/>
              <a:t>Fortalecer los procesos de rastreo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16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400" dirty="0"/>
              <a:t>Integración de prácticas de reporte de uso en el sector privado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400" dirty="0"/>
          </a:p>
          <a:p>
            <a:pPr>
              <a:spcBef>
                <a:spcPts val="1200"/>
              </a:spcBef>
            </a:pPr>
            <a:endParaRPr lang="es-CO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20E0D4-BAB4-4134-A83A-58CB6640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304" y="2850709"/>
            <a:ext cx="3176346" cy="119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69BDB52-FBF6-4DBF-B55E-9FD5E00DF9E9}"/>
              </a:ext>
            </a:extLst>
          </p:cNvPr>
          <p:cNvSpPr txBox="1">
            <a:spLocks/>
          </p:cNvSpPr>
          <p:nvPr/>
        </p:nvSpPr>
        <p:spPr>
          <a:xfrm>
            <a:off x="402323" y="258656"/>
            <a:ext cx="11613596" cy="559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600" b="1" kern="1200" spc="-150">
                <a:solidFill>
                  <a:srgbClr val="1F4B7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3200" dirty="0"/>
              <a:t>Hacia la sostenibilidad del Sistema MRV de Financiamiento Climático en Colombia </a:t>
            </a:r>
            <a:br>
              <a:rPr lang="es-ES" sz="3200" dirty="0"/>
            </a:br>
            <a:endParaRPr lang="es-CO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A7E44-8FA2-4BE1-BE4A-73CB477B1F7C}"/>
              </a:ext>
            </a:extLst>
          </p:cNvPr>
          <p:cNvSpPr/>
          <p:nvPr/>
        </p:nvSpPr>
        <p:spPr>
          <a:xfrm>
            <a:off x="8978617" y="4048679"/>
            <a:ext cx="242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>
                <a:hlinkClick r:id="rId4"/>
              </a:rPr>
              <a:t>https://mrv.dnp.gov.co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6194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7ED91F0-D49B-47DE-92F2-3C6C6DA0A6D9}"/>
              </a:ext>
            </a:extLst>
          </p:cNvPr>
          <p:cNvSpPr txBox="1"/>
          <p:nvPr/>
        </p:nvSpPr>
        <p:spPr>
          <a:xfrm>
            <a:off x="187261" y="2256894"/>
            <a:ext cx="118121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000" dirty="0"/>
              <a:t>Existe un marco institucional en Colombia: Comité de Gestión Financiera (SISCLIMA) y Estrategia Nacional de Financiamiento Climático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0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ES" sz="2000" dirty="0"/>
              <a:t>El Sistema MRV es una herramienta para la gestión de información en Financiamiento Climático en Colombia y la toma de decisiones. </a:t>
            </a:r>
          </a:p>
          <a:p>
            <a:pPr>
              <a:spcBef>
                <a:spcPts val="1200"/>
              </a:spcBef>
            </a:pPr>
            <a:endParaRPr lang="es-ES" sz="20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000" dirty="0"/>
              <a:t>La movilización de recursos para el financiamiento climático y su reporte no es una tarea exclusiva del Gobierno, es una tarea del país (involucrar al Sector Privado y Academia)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00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DF22F40-F267-49A7-B369-1C0E9FE99135}"/>
              </a:ext>
            </a:extLst>
          </p:cNvPr>
          <p:cNvSpPr txBox="1">
            <a:spLocks/>
          </p:cNvSpPr>
          <p:nvPr/>
        </p:nvSpPr>
        <p:spPr>
          <a:xfrm>
            <a:off x="291865" y="710477"/>
            <a:ext cx="11385785" cy="340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b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2EFB0D6-9D68-4FE2-840C-93A48D34FF9D}"/>
              </a:ext>
            </a:extLst>
          </p:cNvPr>
          <p:cNvSpPr txBox="1">
            <a:spLocks/>
          </p:cNvSpPr>
          <p:nvPr/>
        </p:nvSpPr>
        <p:spPr>
          <a:xfrm>
            <a:off x="286539" y="430783"/>
            <a:ext cx="11613596" cy="559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600" b="1" kern="1200" spc="-150">
                <a:solidFill>
                  <a:srgbClr val="1F4B7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3200" dirty="0"/>
              <a:t>Sistema MRV de Financiamiento Climático en Colombia </a:t>
            </a:r>
          </a:p>
          <a:p>
            <a:endParaRPr lang="es-ES" sz="3200" dirty="0"/>
          </a:p>
          <a:p>
            <a:r>
              <a:rPr lang="es-ES" sz="3200" dirty="0"/>
              <a:t>3 mensajes</a:t>
            </a:r>
            <a:br>
              <a:rPr lang="es-ES" sz="3200" dirty="0"/>
            </a:b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5959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7ED91F0-D49B-47DE-92F2-3C6C6DA0A6D9}"/>
              </a:ext>
            </a:extLst>
          </p:cNvPr>
          <p:cNvSpPr txBox="1"/>
          <p:nvPr/>
        </p:nvSpPr>
        <p:spPr>
          <a:xfrm>
            <a:off x="286539" y="2847614"/>
            <a:ext cx="11526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Juan Felipe Franco</a:t>
            </a:r>
          </a:p>
          <a:p>
            <a:pPr algn="ctr"/>
            <a:r>
              <a:rPr lang="es-CO" sz="2800" dirty="0">
                <a:hlinkClick r:id="rId3"/>
              </a:rPr>
              <a:t>jufranco@dnp.gov.co</a:t>
            </a:r>
            <a:r>
              <a:rPr lang="es-CO" sz="2800" dirty="0"/>
              <a:t> </a:t>
            </a:r>
          </a:p>
          <a:p>
            <a:pPr>
              <a:spcBef>
                <a:spcPts val="1200"/>
              </a:spcBef>
            </a:pPr>
            <a:endParaRPr lang="es-CO" sz="28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80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DF22F40-F267-49A7-B369-1C0E9FE99135}"/>
              </a:ext>
            </a:extLst>
          </p:cNvPr>
          <p:cNvSpPr txBox="1">
            <a:spLocks/>
          </p:cNvSpPr>
          <p:nvPr/>
        </p:nvSpPr>
        <p:spPr>
          <a:xfrm>
            <a:off x="291865" y="710477"/>
            <a:ext cx="11385785" cy="340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b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2EFB0D6-9D68-4FE2-840C-93A48D34FF9D}"/>
              </a:ext>
            </a:extLst>
          </p:cNvPr>
          <p:cNvSpPr txBox="1">
            <a:spLocks/>
          </p:cNvSpPr>
          <p:nvPr/>
        </p:nvSpPr>
        <p:spPr>
          <a:xfrm>
            <a:off x="64054" y="1860087"/>
            <a:ext cx="11613596" cy="559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600" b="1" kern="1200" spc="-150">
                <a:solidFill>
                  <a:srgbClr val="1F4B7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dirty="0"/>
              <a:t>¡Gracias!</a:t>
            </a:r>
            <a:endParaRPr lang="es-C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3AF65-10D7-411F-B3AF-39A2D085F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7ED91F0-D49B-47DE-92F2-3C6C6DA0A6D9}"/>
              </a:ext>
            </a:extLst>
          </p:cNvPr>
          <p:cNvSpPr txBox="1"/>
          <p:nvPr/>
        </p:nvSpPr>
        <p:spPr>
          <a:xfrm>
            <a:off x="187261" y="2256894"/>
            <a:ext cx="118121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000" dirty="0"/>
              <a:t>Existe un marco institucional en Colombia: Comité de Gestión Financiera (SISCLIMA) y Estrategia Nacional de Financiamiento Climático.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0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ES" sz="2000" dirty="0"/>
              <a:t>El Sistema MRV es una herramienta para la gestión de información en Financiamiento Climático en Colombia y la toma de decisiones. </a:t>
            </a:r>
          </a:p>
          <a:p>
            <a:pPr>
              <a:spcBef>
                <a:spcPts val="1200"/>
              </a:spcBef>
            </a:pPr>
            <a:endParaRPr lang="es-ES" sz="200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s-CO" sz="2000" dirty="0"/>
              <a:t>Mejores procesos de seguimiento y reporte del financiamiento climático dan señal de importancia y transparencia para la mayor movilización de recursos.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s-CO" sz="200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DF22F40-F267-49A7-B369-1C0E9FE99135}"/>
              </a:ext>
            </a:extLst>
          </p:cNvPr>
          <p:cNvSpPr txBox="1">
            <a:spLocks/>
          </p:cNvSpPr>
          <p:nvPr/>
        </p:nvSpPr>
        <p:spPr>
          <a:xfrm>
            <a:off x="291865" y="710477"/>
            <a:ext cx="11385785" cy="340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b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2EFB0D6-9D68-4FE2-840C-93A48D34FF9D}"/>
              </a:ext>
            </a:extLst>
          </p:cNvPr>
          <p:cNvSpPr txBox="1">
            <a:spLocks/>
          </p:cNvSpPr>
          <p:nvPr/>
        </p:nvSpPr>
        <p:spPr>
          <a:xfrm>
            <a:off x="286539" y="430783"/>
            <a:ext cx="11613596" cy="559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600" b="1" kern="1200" spc="-150">
                <a:solidFill>
                  <a:srgbClr val="1F4B7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3200" dirty="0"/>
              <a:t>Sistema MRV de Financiamiento Climático en Colombia </a:t>
            </a:r>
          </a:p>
          <a:p>
            <a:endParaRPr lang="es-ES" sz="3200" dirty="0"/>
          </a:p>
          <a:p>
            <a:r>
              <a:rPr lang="es-ES" sz="3200" dirty="0"/>
              <a:t>3 mensajes</a:t>
            </a:r>
            <a:br>
              <a:rPr lang="es-ES" sz="3200" dirty="0"/>
            </a:b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3026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9C3F30-7E9C-4107-A27F-E217846A9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CO"/>
              <a:t>Marco de Referencia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E7008E-CC66-48E7-B92D-6A131E8D4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CO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200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F8F7E-2A96-4D68-BC19-549A8C70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24" y="159208"/>
            <a:ext cx="11982687" cy="10571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3200" dirty="0"/>
              <a:t>El Acuerdo de París</a:t>
            </a:r>
            <a:endParaRPr lang="es-CO" sz="32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87E9DF-DF0E-422D-B9D2-D55FFFE5C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12" y="746197"/>
            <a:ext cx="11840447" cy="636338"/>
          </a:xfrm>
        </p:spPr>
        <p:txBody>
          <a:bodyPr/>
          <a:lstStyle/>
          <a:p>
            <a:r>
              <a:rPr lang="es-CO" b="0" dirty="0"/>
              <a:t>Cumplir con el Acuerdo exige esfuerzos colectivos para reforzar la respuesta a la amenaza del cambio climático.</a:t>
            </a:r>
          </a:p>
        </p:txBody>
      </p:sp>
      <p:pic>
        <p:nvPicPr>
          <p:cNvPr id="5" name="Picture 4" descr="Image result for paris agreement png">
            <a:extLst>
              <a:ext uri="{FF2B5EF4-FFF2-40B4-BE49-F238E27FC236}">
                <a16:creationId xmlns:a16="http://schemas.microsoft.com/office/drawing/2014/main" id="{89EBF7F7-9868-48EC-9DD9-603548EB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4" y="2190871"/>
            <a:ext cx="2699272" cy="26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ADBBD97-9F7C-4927-A3B0-A3FF44DD36B7}"/>
              </a:ext>
            </a:extLst>
          </p:cNvPr>
          <p:cNvSpPr/>
          <p:nvPr/>
        </p:nvSpPr>
        <p:spPr>
          <a:xfrm>
            <a:off x="3175855" y="2196672"/>
            <a:ext cx="8348121" cy="2672437"/>
          </a:xfrm>
          <a:prstGeom prst="roundRect">
            <a:avLst/>
          </a:prstGeom>
          <a:solidFill>
            <a:srgbClr val="1F4B71">
              <a:alpha val="90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4669CD-04C7-4880-B465-39A8897C958F}"/>
              </a:ext>
            </a:extLst>
          </p:cNvPr>
          <p:cNvSpPr txBox="1"/>
          <p:nvPr/>
        </p:nvSpPr>
        <p:spPr>
          <a:xfrm>
            <a:off x="3400232" y="2433568"/>
            <a:ext cx="7542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Metas de reducción de emisiones de GEI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sz="2000" baseline="-250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Acciones para el aumento en la capacidad adaptativa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sz="2000" baseline="-25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bg1"/>
                </a:solidFill>
              </a:rPr>
              <a:t>Movilización de recursos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baseline="-25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bg1"/>
                </a:solidFill>
              </a:rPr>
              <a:t>Seguimiento a compromisos y revisión de metas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0B70AF-9124-4F7C-AC56-B85EF035B0D0}"/>
              </a:ext>
            </a:extLst>
          </p:cNvPr>
          <p:cNvSpPr txBox="1"/>
          <p:nvPr/>
        </p:nvSpPr>
        <p:spPr>
          <a:xfrm>
            <a:off x="4724648" y="4030883"/>
            <a:ext cx="190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0D2E40-C5AC-4A44-B77D-BAC182C16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6" r="7121"/>
          <a:stretch/>
        </p:blipFill>
        <p:spPr>
          <a:xfrm>
            <a:off x="4818396" y="1108476"/>
            <a:ext cx="7295047" cy="436614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53219" y="0"/>
            <a:ext cx="119387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600" dirty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r>
              <a:rPr lang="es-CO" sz="1600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r>
              <a:rPr lang="es-CO" sz="3600" b="1" dirty="0">
                <a:solidFill>
                  <a:schemeClr val="accent3"/>
                </a:solidFill>
                <a:latin typeface="Calibri" panose="020F0502020204030204" pitchFamily="34" charset="0"/>
              </a:rPr>
              <a:t>Estrategia Nacional de Financiamiento Climático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798A96D-5952-4D91-8270-DDF2AB7AAFF3}"/>
              </a:ext>
            </a:extLst>
          </p:cNvPr>
          <p:cNvSpPr/>
          <p:nvPr/>
        </p:nvSpPr>
        <p:spPr>
          <a:xfrm>
            <a:off x="6918472" y="2872100"/>
            <a:ext cx="3094893" cy="26025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73B0894F-A1AF-4564-9F93-D703A9BDE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1" t="16774" r="33889" b="5411"/>
          <a:stretch/>
        </p:blipFill>
        <p:spPr>
          <a:xfrm>
            <a:off x="808985" y="1051560"/>
            <a:ext cx="366805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LOGO DNP"/>
          <p:cNvSpPr>
            <a:spLocks noChangeAspect="1" noChangeArrowheads="1"/>
          </p:cNvSpPr>
          <p:nvPr/>
        </p:nvSpPr>
        <p:spPr bwMode="auto">
          <a:xfrm>
            <a:off x="1500187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sp>
        <p:nvSpPr>
          <p:cNvPr id="4" name="AutoShape 2" descr="Resultado de imagen para LOGO DNP"/>
          <p:cNvSpPr>
            <a:spLocks noChangeAspect="1" noChangeArrowheads="1"/>
          </p:cNvSpPr>
          <p:nvPr/>
        </p:nvSpPr>
        <p:spPr bwMode="auto">
          <a:xfrm>
            <a:off x="1614488" y="8691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sp>
        <p:nvSpPr>
          <p:cNvPr id="9" name="AutoShape 4" descr="Resultado de imagen para LOGO DNP"/>
          <p:cNvSpPr>
            <a:spLocks noChangeAspect="1" noChangeArrowheads="1"/>
          </p:cNvSpPr>
          <p:nvPr/>
        </p:nvSpPr>
        <p:spPr bwMode="auto">
          <a:xfrm>
            <a:off x="1728788" y="9834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sp>
        <p:nvSpPr>
          <p:cNvPr id="11" name="AutoShape 6" descr="Resultado de imagen para LOGO DNP"/>
          <p:cNvSpPr>
            <a:spLocks noChangeAspect="1" noChangeArrowheads="1"/>
          </p:cNvSpPr>
          <p:nvPr/>
        </p:nvSpPr>
        <p:spPr bwMode="auto">
          <a:xfrm>
            <a:off x="1843088" y="10977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sp>
        <p:nvSpPr>
          <p:cNvPr id="12" name="AutoShape 8" descr="Resultado de imagen para LOGO DNP"/>
          <p:cNvSpPr>
            <a:spLocks noChangeAspect="1" noChangeArrowheads="1"/>
          </p:cNvSpPr>
          <p:nvPr/>
        </p:nvSpPr>
        <p:spPr bwMode="auto">
          <a:xfrm>
            <a:off x="1957388" y="12120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CO" sz="135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2975" y="190031"/>
            <a:ext cx="11803081" cy="559387"/>
          </a:xfrm>
        </p:spPr>
        <p:txBody>
          <a:bodyPr/>
          <a:lstStyle/>
          <a:p>
            <a:r>
              <a:rPr lang="es-CO" sz="3200"/>
              <a:t>El Sistema MRV de Financiamiento Climático, es un componente del MRV Nacional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F2A1C05D-7823-4C62-A536-39EDDDEFEFE1}"/>
              </a:ext>
            </a:extLst>
          </p:cNvPr>
          <p:cNvGraphicFramePr/>
          <p:nvPr>
            <p:extLst/>
          </p:nvPr>
        </p:nvGraphicFramePr>
        <p:xfrm>
          <a:off x="747712" y="2124575"/>
          <a:ext cx="4795837" cy="3854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ctángulo 19">
            <a:extLst>
              <a:ext uri="{FF2B5EF4-FFF2-40B4-BE49-F238E27FC236}">
                <a16:creationId xmlns:a16="http://schemas.microsoft.com/office/drawing/2014/main" id="{E590179F-4FA7-4453-B04A-CA04CAA006BF}"/>
              </a:ext>
            </a:extLst>
          </p:cNvPr>
          <p:cNvSpPr/>
          <p:nvPr/>
        </p:nvSpPr>
        <p:spPr>
          <a:xfrm>
            <a:off x="6299701" y="2489826"/>
            <a:ext cx="3786047" cy="792215"/>
          </a:xfrm>
          <a:prstGeom prst="rect">
            <a:avLst/>
          </a:prstGeom>
          <a:solidFill>
            <a:srgbClr val="86081A"/>
          </a:solidFill>
          <a:ln>
            <a:solidFill>
              <a:srgbClr val="2525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Seguimiento de Emisiones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AFC567B-9ED4-413F-AB12-5D9889C01E67}"/>
              </a:ext>
            </a:extLst>
          </p:cNvPr>
          <p:cNvSpPr/>
          <p:nvPr/>
        </p:nvSpPr>
        <p:spPr>
          <a:xfrm>
            <a:off x="9913655" y="2490778"/>
            <a:ext cx="1908231" cy="8021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>
                <a:solidFill>
                  <a:schemeClr val="tx1"/>
                </a:solidFill>
              </a:rPr>
              <a:t>IDEAM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AA0A181-B3DC-40AF-B9FF-FFBBFDFF7BDD}"/>
              </a:ext>
            </a:extLst>
          </p:cNvPr>
          <p:cNvSpPr/>
          <p:nvPr/>
        </p:nvSpPr>
        <p:spPr>
          <a:xfrm>
            <a:off x="6299701" y="3767491"/>
            <a:ext cx="3613954" cy="792215"/>
          </a:xfrm>
          <a:prstGeom prst="rect">
            <a:avLst/>
          </a:prstGeom>
          <a:solidFill>
            <a:srgbClr val="86081A"/>
          </a:solidFill>
          <a:ln>
            <a:solidFill>
              <a:srgbClr val="2525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Seguimiento a Proyectos de Reducción de Emisiones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EFC8429-C8DF-48DC-9EF5-D21A2CF5A087}"/>
              </a:ext>
            </a:extLst>
          </p:cNvPr>
          <p:cNvSpPr/>
          <p:nvPr/>
        </p:nvSpPr>
        <p:spPr>
          <a:xfrm>
            <a:off x="9913655" y="3766793"/>
            <a:ext cx="1908231" cy="8021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>
                <a:solidFill>
                  <a:schemeClr val="tx1"/>
                </a:solidFill>
              </a:rPr>
              <a:t>MADS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6C7605F-66FF-43A8-9C6E-2BB35594A650}"/>
              </a:ext>
            </a:extLst>
          </p:cNvPr>
          <p:cNvSpPr/>
          <p:nvPr/>
        </p:nvSpPr>
        <p:spPr>
          <a:xfrm>
            <a:off x="6299701" y="4988006"/>
            <a:ext cx="3570412" cy="792215"/>
          </a:xfrm>
          <a:prstGeom prst="rect">
            <a:avLst/>
          </a:prstGeom>
          <a:solidFill>
            <a:srgbClr val="86081A"/>
          </a:solidFill>
          <a:ln>
            <a:solidFill>
              <a:srgbClr val="2525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/>
              <a:t>Seguimiento de a Financiamiento de Acciones Climáticas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51ED169-2256-4FF6-8E94-F20D02A8FF80}"/>
              </a:ext>
            </a:extLst>
          </p:cNvPr>
          <p:cNvSpPr/>
          <p:nvPr/>
        </p:nvSpPr>
        <p:spPr>
          <a:xfrm>
            <a:off x="9870113" y="4985658"/>
            <a:ext cx="1908231" cy="8021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>
                <a:solidFill>
                  <a:schemeClr val="tx1"/>
                </a:solidFill>
              </a:rPr>
              <a:t>DNP</a:t>
            </a:r>
          </a:p>
        </p:txBody>
      </p:sp>
      <p:sp>
        <p:nvSpPr>
          <p:cNvPr id="26" name="Rectángulo redondeado 73">
            <a:extLst>
              <a:ext uri="{FF2B5EF4-FFF2-40B4-BE49-F238E27FC236}">
                <a16:creationId xmlns:a16="http://schemas.microsoft.com/office/drawing/2014/main" id="{1F601C44-1786-42F2-9D9C-ADB95296DD5F}"/>
              </a:ext>
            </a:extLst>
          </p:cNvPr>
          <p:cNvSpPr/>
          <p:nvPr/>
        </p:nvSpPr>
        <p:spPr>
          <a:xfrm>
            <a:off x="1195387" y="1544200"/>
            <a:ext cx="3738563" cy="451587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600">
                <a:solidFill>
                  <a:prstClr val="black"/>
                </a:solidFill>
                <a:latin typeface="+mj-lt"/>
              </a:rPr>
              <a:t>Esquema de Sistema MRV Nacional</a:t>
            </a:r>
            <a:endParaRPr lang="es-E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tángulo redondeado 73">
            <a:extLst>
              <a:ext uri="{FF2B5EF4-FFF2-40B4-BE49-F238E27FC236}">
                <a16:creationId xmlns:a16="http://schemas.microsoft.com/office/drawing/2014/main" id="{7E6757FF-4C5B-4A37-94C4-05C3490F4389}"/>
              </a:ext>
            </a:extLst>
          </p:cNvPr>
          <p:cNvSpPr/>
          <p:nvPr/>
        </p:nvSpPr>
        <p:spPr>
          <a:xfrm>
            <a:off x="7114067" y="1581704"/>
            <a:ext cx="3738563" cy="451587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600">
                <a:solidFill>
                  <a:prstClr val="black"/>
                </a:solidFill>
                <a:latin typeface="+mj-lt"/>
              </a:rPr>
              <a:t>Coordinación Interinstitucional</a:t>
            </a:r>
            <a:endParaRPr lang="es-ES" sz="16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8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9C3F30-7E9C-4107-A27F-E217846A9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O"/>
              <a:t>Sistema de Monitoreo, Reporte y Verificación de Financiamiento Climático en Colombia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E7008E-CC66-48E7-B92D-6A131E8D4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CO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47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92F5FEA-2B67-4359-B59C-AB632B8B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51" y="2918815"/>
            <a:ext cx="3781399" cy="142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341E2EC8-4153-45B7-B2AC-8EF7667DCDB6}"/>
              </a:ext>
            </a:extLst>
          </p:cNvPr>
          <p:cNvSpPr/>
          <p:nvPr/>
        </p:nvSpPr>
        <p:spPr>
          <a:xfrm>
            <a:off x="4752974" y="1558215"/>
            <a:ext cx="7034892" cy="868219"/>
          </a:xfrm>
          <a:prstGeom prst="rect">
            <a:avLst/>
          </a:prstGeom>
          <a:solidFill>
            <a:srgbClr val="86081A"/>
          </a:solidFill>
          <a:ln>
            <a:solidFill>
              <a:srgbClr val="2525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¿ </a:t>
            </a:r>
            <a:r>
              <a:rPr lang="es-CO" sz="2200" b="1" dirty="0"/>
              <a:t>Qué es?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5D6406F-ED0B-4BF3-A4EF-A8AFDBD0FBC4}"/>
              </a:ext>
            </a:extLst>
          </p:cNvPr>
          <p:cNvSpPr/>
          <p:nvPr/>
        </p:nvSpPr>
        <p:spPr>
          <a:xfrm>
            <a:off x="4752974" y="2876662"/>
            <a:ext cx="7034892" cy="146296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700" dirty="0">
                <a:solidFill>
                  <a:schemeClr val="tx1"/>
                </a:solidFill>
              </a:rPr>
              <a:t>Procesos de gestión de información para el seguimiento y reporte de flujos del financiamiento climático público doméstico, público internacional y privado en Colombia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D0387E7-DED0-4657-9207-C976F4064F1F}"/>
              </a:ext>
            </a:extLst>
          </p:cNvPr>
          <p:cNvSpPr txBox="1">
            <a:spLocks/>
          </p:cNvSpPr>
          <p:nvPr/>
        </p:nvSpPr>
        <p:spPr>
          <a:xfrm>
            <a:off x="393345" y="411997"/>
            <a:ext cx="11613596" cy="559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rgbClr val="A409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>
                <a:solidFill>
                  <a:schemeClr val="accent3"/>
                </a:solidFill>
              </a:rPr>
              <a:t>Sistema MRV de Financiamiento Climático en Colombia</a:t>
            </a:r>
            <a:br>
              <a:rPr lang="es-CO" sz="3200" dirty="0">
                <a:solidFill>
                  <a:schemeClr val="accent3"/>
                </a:solidFill>
              </a:rPr>
            </a:br>
            <a:endParaRPr lang="es-CO" sz="3200" dirty="0">
              <a:solidFill>
                <a:schemeClr val="accent3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61EAF67-EF1B-4730-9B71-F113BC0B9369}"/>
              </a:ext>
            </a:extLst>
          </p:cNvPr>
          <p:cNvCxnSpPr>
            <a:cxnSpLocks/>
          </p:cNvCxnSpPr>
          <p:nvPr/>
        </p:nvCxnSpPr>
        <p:spPr>
          <a:xfrm>
            <a:off x="7881812" y="5138566"/>
            <a:ext cx="756000" cy="0"/>
          </a:xfrm>
          <a:prstGeom prst="straightConnector1">
            <a:avLst/>
          </a:prstGeom>
          <a:ln w="285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73">
            <a:extLst>
              <a:ext uri="{FF2B5EF4-FFF2-40B4-BE49-F238E27FC236}">
                <a16:creationId xmlns:a16="http://schemas.microsoft.com/office/drawing/2014/main" id="{8B3E1FB0-0191-429F-BEC0-8BDD73E9C298}"/>
              </a:ext>
            </a:extLst>
          </p:cNvPr>
          <p:cNvSpPr/>
          <p:nvPr/>
        </p:nvSpPr>
        <p:spPr>
          <a:xfrm>
            <a:off x="4752974" y="4705179"/>
            <a:ext cx="7034892" cy="866775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endParaRPr lang="es-E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BD5B3BB-28C3-4BE6-A14B-B9747B55F49D}"/>
              </a:ext>
            </a:extLst>
          </p:cNvPr>
          <p:cNvSpPr/>
          <p:nvPr/>
        </p:nvSpPr>
        <p:spPr>
          <a:xfrm>
            <a:off x="8679314" y="4815400"/>
            <a:ext cx="3067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/>
              <a:t>Información para la toma                              de decisiones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92E60B3-0EE3-4B4E-B7AE-480C8767230E}"/>
              </a:ext>
            </a:extLst>
          </p:cNvPr>
          <p:cNvSpPr/>
          <p:nvPr/>
        </p:nvSpPr>
        <p:spPr>
          <a:xfrm>
            <a:off x="4693102" y="4953900"/>
            <a:ext cx="330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/>
              <a:t>Datos de gasto/inversión</a:t>
            </a:r>
          </a:p>
        </p:txBody>
      </p:sp>
    </p:spTree>
    <p:extLst>
      <p:ext uri="{BB962C8B-B14F-4D97-AF65-F5344CB8AC3E}">
        <p14:creationId xmlns:p14="http://schemas.microsoft.com/office/powerpoint/2010/main" val="33309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A7EAAC62-2B02-484D-A31D-79461D5D8439}"/>
              </a:ext>
            </a:extLst>
          </p:cNvPr>
          <p:cNvSpPr/>
          <p:nvPr/>
        </p:nvSpPr>
        <p:spPr>
          <a:xfrm>
            <a:off x="163034" y="899308"/>
            <a:ext cx="11940390" cy="505938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sz="1700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068754-C60A-4AE7-9F7B-D772CB4B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dirty="0"/>
              <a:t>Sistema MRV de Financiamiento Climático en Colombia</a:t>
            </a:r>
            <a:br>
              <a:rPr lang="es-CO" sz="3200" dirty="0"/>
            </a:br>
            <a:br>
              <a:rPr lang="es-CO" sz="3200" dirty="0"/>
            </a:br>
            <a:endParaRPr lang="es-CO" sz="3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22969D5-B0DF-4993-84FB-1DCDD083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02" y="1045935"/>
            <a:ext cx="1795144" cy="13924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F167E4-742C-4810-B9F0-9AE0356AD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968" y="1496330"/>
            <a:ext cx="2464719" cy="3200400"/>
          </a:xfrm>
          <a:prstGeom prst="rect">
            <a:avLst/>
          </a:prstGeom>
        </p:spPr>
      </p:pic>
      <p:sp>
        <p:nvSpPr>
          <p:cNvPr id="13" name="Rectángulo redondeado 73">
            <a:extLst>
              <a:ext uri="{FF2B5EF4-FFF2-40B4-BE49-F238E27FC236}">
                <a16:creationId xmlns:a16="http://schemas.microsoft.com/office/drawing/2014/main" id="{28AF809B-7F05-4FC1-ABA9-A48ED92DED17}"/>
              </a:ext>
            </a:extLst>
          </p:cNvPr>
          <p:cNvSpPr/>
          <p:nvPr/>
        </p:nvSpPr>
        <p:spPr>
          <a:xfrm>
            <a:off x="1544633" y="4873725"/>
            <a:ext cx="2495550" cy="652177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dirty="0">
                <a:solidFill>
                  <a:prstClr val="black"/>
                </a:solidFill>
                <a:latin typeface="+mj-lt"/>
              </a:rPr>
              <a:t>Usa sistemas de información existentes</a:t>
            </a:r>
            <a:endParaRPr lang="es-E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ángulo redondeado 73">
            <a:extLst>
              <a:ext uri="{FF2B5EF4-FFF2-40B4-BE49-F238E27FC236}">
                <a16:creationId xmlns:a16="http://schemas.microsoft.com/office/drawing/2014/main" id="{CFBAB6C4-9D14-4402-8631-149C2FEE1374}"/>
              </a:ext>
            </a:extLst>
          </p:cNvPr>
          <p:cNvSpPr/>
          <p:nvPr/>
        </p:nvSpPr>
        <p:spPr>
          <a:xfrm>
            <a:off x="4496733" y="4852894"/>
            <a:ext cx="2857500" cy="971595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600" dirty="0">
                <a:solidFill>
                  <a:prstClr val="black"/>
                </a:solidFill>
                <a:latin typeface="+mj-lt"/>
              </a:rPr>
              <a:t>Aplica Guía Metodológica para la Clasificación de Acciones y Rastreo de Inversión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ángulo redondeado 73">
            <a:extLst>
              <a:ext uri="{FF2B5EF4-FFF2-40B4-BE49-F238E27FC236}">
                <a16:creationId xmlns:a16="http://schemas.microsoft.com/office/drawing/2014/main" id="{C73FBB43-400E-4956-A6B3-CEDE0E2D1EB7}"/>
              </a:ext>
            </a:extLst>
          </p:cNvPr>
          <p:cNvSpPr/>
          <p:nvPr/>
        </p:nvSpPr>
        <p:spPr>
          <a:xfrm>
            <a:off x="8288078" y="4881175"/>
            <a:ext cx="3396124" cy="774907"/>
          </a:xfrm>
          <a:prstGeom prst="roundRect">
            <a:avLst>
              <a:gd name="adj" fmla="val 7062"/>
            </a:avLst>
          </a:prstGeom>
          <a:noFill/>
          <a:ln w="28575" cmpd="sng">
            <a:solidFill>
              <a:srgbClr val="A4091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dirty="0">
                <a:solidFill>
                  <a:prstClr val="black"/>
                </a:solidFill>
                <a:latin typeface="+mj-lt"/>
              </a:rPr>
              <a:t>Reporta en plataforma en línea</a:t>
            </a:r>
          </a:p>
          <a:p>
            <a:pPr algn="ctr" defTabSz="609585">
              <a:defRPr/>
            </a:pPr>
            <a:r>
              <a:rPr lang="en-US" u="sng" dirty="0">
                <a:solidFill>
                  <a:schemeClr val="accent1"/>
                </a:solidFill>
              </a:rPr>
              <a:t>https://mrv.dnp.gov.co</a:t>
            </a:r>
            <a:endParaRPr lang="es-CO" dirty="0">
              <a:solidFill>
                <a:schemeClr val="accent1"/>
              </a:solidFill>
            </a:endParaRPr>
          </a:p>
          <a:p>
            <a:pPr lvl="0" algn="ctr" defTabSz="609585">
              <a:defRPr/>
            </a:pPr>
            <a:endParaRPr lang="es-E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ángulo redondeado 73">
            <a:extLst>
              <a:ext uri="{FF2B5EF4-FFF2-40B4-BE49-F238E27FC236}">
                <a16:creationId xmlns:a16="http://schemas.microsoft.com/office/drawing/2014/main" id="{1C375C32-820D-4729-ABC0-5F742ADD38B8}"/>
              </a:ext>
            </a:extLst>
          </p:cNvPr>
          <p:cNvSpPr/>
          <p:nvPr/>
        </p:nvSpPr>
        <p:spPr>
          <a:xfrm>
            <a:off x="1926702" y="2755274"/>
            <a:ext cx="1936002" cy="930816"/>
          </a:xfrm>
          <a:prstGeom prst="roundRect">
            <a:avLst>
              <a:gd name="adj" fmla="val 7062"/>
            </a:avLst>
          </a:prstGeom>
          <a:noFill/>
          <a:ln w="28575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09585">
              <a:defRPr/>
            </a:pPr>
            <a:endParaRPr lang="es-CO" sz="1200" dirty="0">
              <a:solidFill>
                <a:prstClr val="black"/>
              </a:solidFill>
            </a:endParaRPr>
          </a:p>
          <a:p>
            <a:pPr lvl="0" defTabSz="609585">
              <a:defRPr/>
            </a:pPr>
            <a:r>
              <a:rPr lang="es-CO" dirty="0">
                <a:solidFill>
                  <a:prstClr val="black"/>
                </a:solidFill>
              </a:rPr>
              <a:t>   </a:t>
            </a:r>
          </a:p>
          <a:p>
            <a:pPr lvl="0" defTabSz="609585">
              <a:defRPr/>
            </a:pPr>
            <a:r>
              <a:rPr lang="es-CO" dirty="0">
                <a:solidFill>
                  <a:prstClr val="black"/>
                </a:solidFill>
              </a:rPr>
              <a:t>     EAM, EAI,   </a:t>
            </a:r>
          </a:p>
          <a:p>
            <a:pPr lvl="0" defTabSz="609585">
              <a:defRPr/>
            </a:pPr>
            <a:r>
              <a:rPr lang="es-CO" dirty="0">
                <a:solidFill>
                  <a:prstClr val="black"/>
                </a:solidFill>
              </a:rPr>
              <a:t>        EAH</a:t>
            </a:r>
          </a:p>
        </p:txBody>
      </p:sp>
      <p:pic>
        <p:nvPicPr>
          <p:cNvPr id="2050" name="Picture 2" descr="Imagen institucional DANE">
            <a:extLst>
              <a:ext uri="{FF2B5EF4-FFF2-40B4-BE49-F238E27FC236}">
                <a16:creationId xmlns:a16="http://schemas.microsoft.com/office/drawing/2014/main" id="{C5C175FC-60ED-4F3F-BB46-243478D6C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8" t="10180" r="33626" b="13732"/>
          <a:stretch/>
        </p:blipFill>
        <p:spPr bwMode="auto">
          <a:xfrm>
            <a:off x="2341069" y="2797657"/>
            <a:ext cx="898230" cy="3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13F99D9-A4BE-4E05-9244-E44501C9B9E7}"/>
              </a:ext>
            </a:extLst>
          </p:cNvPr>
          <p:cNvCxnSpPr>
            <a:cxnSpLocks/>
          </p:cNvCxnSpPr>
          <p:nvPr/>
        </p:nvCxnSpPr>
        <p:spPr>
          <a:xfrm>
            <a:off x="7204673" y="3062267"/>
            <a:ext cx="457200" cy="0"/>
          </a:xfrm>
          <a:prstGeom prst="straightConnector1">
            <a:avLst/>
          </a:prstGeom>
          <a:ln w="4445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íclope: el ojo de la transparencia de la cooperación colombiana">
            <a:extLst>
              <a:ext uri="{FF2B5EF4-FFF2-40B4-BE49-F238E27FC236}">
                <a16:creationId xmlns:a16="http://schemas.microsoft.com/office/drawing/2014/main" id="{0013C123-DE79-4EEB-9393-CF7AB54E1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2733" r="42232" b="27697"/>
          <a:stretch/>
        </p:blipFill>
        <p:spPr bwMode="auto">
          <a:xfrm>
            <a:off x="2008409" y="4130391"/>
            <a:ext cx="1681927" cy="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redondeado 73">
            <a:extLst>
              <a:ext uri="{FF2B5EF4-FFF2-40B4-BE49-F238E27FC236}">
                <a16:creationId xmlns:a16="http://schemas.microsoft.com/office/drawing/2014/main" id="{63651580-6D27-48CD-BD47-17FF6ECFCFFB}"/>
              </a:ext>
            </a:extLst>
          </p:cNvPr>
          <p:cNvSpPr/>
          <p:nvPr/>
        </p:nvSpPr>
        <p:spPr>
          <a:xfrm>
            <a:off x="291865" y="1579129"/>
            <a:ext cx="1286843" cy="567148"/>
          </a:xfrm>
          <a:prstGeom prst="roundRect">
            <a:avLst>
              <a:gd name="adj" fmla="val 7062"/>
            </a:avLst>
          </a:prstGeom>
          <a:solidFill>
            <a:schemeClr val="tx1">
              <a:lumMod val="85000"/>
              <a:lumOff val="15000"/>
            </a:schemeClr>
          </a:solidFill>
          <a:ln w="28575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400" b="1">
                <a:solidFill>
                  <a:schemeClr val="bg1"/>
                </a:solidFill>
                <a:latin typeface="+mj-lt"/>
              </a:rPr>
              <a:t>Público Doméstico</a:t>
            </a:r>
            <a:endParaRPr lang="es-ES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ángulo redondeado 73">
            <a:extLst>
              <a:ext uri="{FF2B5EF4-FFF2-40B4-BE49-F238E27FC236}">
                <a16:creationId xmlns:a16="http://schemas.microsoft.com/office/drawing/2014/main" id="{6D4AD8AC-70AA-4554-886E-30A42184AC4C}"/>
              </a:ext>
            </a:extLst>
          </p:cNvPr>
          <p:cNvSpPr/>
          <p:nvPr/>
        </p:nvSpPr>
        <p:spPr>
          <a:xfrm>
            <a:off x="257154" y="2844978"/>
            <a:ext cx="1282578" cy="567148"/>
          </a:xfrm>
          <a:prstGeom prst="roundRect">
            <a:avLst>
              <a:gd name="adj" fmla="val 7062"/>
            </a:avLst>
          </a:prstGeom>
          <a:solidFill>
            <a:schemeClr val="tx1">
              <a:lumMod val="85000"/>
              <a:lumOff val="15000"/>
            </a:schemeClr>
          </a:solidFill>
          <a:ln w="28575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400" b="1">
                <a:solidFill>
                  <a:schemeClr val="bg1"/>
                </a:solidFill>
                <a:latin typeface="+mj-lt"/>
              </a:rPr>
              <a:t>Privado</a:t>
            </a:r>
            <a:endParaRPr lang="es-ES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ángulo redondeado 73">
            <a:extLst>
              <a:ext uri="{FF2B5EF4-FFF2-40B4-BE49-F238E27FC236}">
                <a16:creationId xmlns:a16="http://schemas.microsoft.com/office/drawing/2014/main" id="{1552C019-7DAB-40E2-9822-5B481A83938B}"/>
              </a:ext>
            </a:extLst>
          </p:cNvPr>
          <p:cNvSpPr/>
          <p:nvPr/>
        </p:nvSpPr>
        <p:spPr>
          <a:xfrm>
            <a:off x="269074" y="4069302"/>
            <a:ext cx="1286843" cy="567148"/>
          </a:xfrm>
          <a:prstGeom prst="roundRect">
            <a:avLst>
              <a:gd name="adj" fmla="val 7062"/>
            </a:avLst>
          </a:prstGeom>
          <a:solidFill>
            <a:schemeClr val="tx1">
              <a:lumMod val="85000"/>
              <a:lumOff val="15000"/>
            </a:schemeClr>
          </a:solidFill>
          <a:ln w="28575" cmpd="sng"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85">
              <a:defRPr/>
            </a:pPr>
            <a:r>
              <a:rPr lang="es-CO" sz="1400" b="1" dirty="0">
                <a:solidFill>
                  <a:schemeClr val="bg1"/>
                </a:solidFill>
                <a:latin typeface="+mj-lt"/>
              </a:rPr>
              <a:t>Público </a:t>
            </a:r>
            <a:r>
              <a:rPr lang="es-CO" sz="1300" b="1" dirty="0">
                <a:solidFill>
                  <a:schemeClr val="bg1"/>
                </a:solidFill>
                <a:latin typeface="+mj-lt"/>
              </a:rPr>
              <a:t>Internacional</a:t>
            </a:r>
            <a:endParaRPr lang="es-ES" sz="13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3A8A2-B760-46E1-B64A-D8D39A9AB7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92" t="8807" r="15804" b="9725"/>
          <a:stretch/>
        </p:blipFill>
        <p:spPr>
          <a:xfrm>
            <a:off x="7830190" y="1876978"/>
            <a:ext cx="4226537" cy="2743200"/>
          </a:xfrm>
          <a:prstGeom prst="rect">
            <a:avLst/>
          </a:prstGeom>
        </p:spPr>
      </p:pic>
      <p:cxnSp>
        <p:nvCxnSpPr>
          <p:cNvPr id="20" name="Conector recto de flecha 22">
            <a:extLst>
              <a:ext uri="{FF2B5EF4-FFF2-40B4-BE49-F238E27FC236}">
                <a16:creationId xmlns:a16="http://schemas.microsoft.com/office/drawing/2014/main" id="{0F45AFA1-94D1-478A-9E7D-828C0A84EA43}"/>
              </a:ext>
            </a:extLst>
          </p:cNvPr>
          <p:cNvCxnSpPr>
            <a:cxnSpLocks/>
          </p:cNvCxnSpPr>
          <p:nvPr/>
        </p:nvCxnSpPr>
        <p:spPr>
          <a:xfrm>
            <a:off x="3888010" y="3110970"/>
            <a:ext cx="457200" cy="0"/>
          </a:xfrm>
          <a:prstGeom prst="straightConnector1">
            <a:avLst/>
          </a:prstGeom>
          <a:ln w="4445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1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NP - Paleta de Color">
      <a:dk1>
        <a:srgbClr val="000000"/>
      </a:dk1>
      <a:lt1>
        <a:srgbClr val="FFFFFF"/>
      </a:lt1>
      <a:dk2>
        <a:srgbClr val="A3081F"/>
      </a:dk2>
      <a:lt2>
        <a:srgbClr val="FBD401"/>
      </a:lt2>
      <a:accent1>
        <a:srgbClr val="A3081F"/>
      </a:accent1>
      <a:accent2>
        <a:srgbClr val="F2B200"/>
      </a:accent2>
      <a:accent3>
        <a:srgbClr val="0D4A96"/>
      </a:accent3>
      <a:accent4>
        <a:srgbClr val="00A10A"/>
      </a:accent4>
      <a:accent5>
        <a:srgbClr val="8400A4"/>
      </a:accent5>
      <a:accent6>
        <a:srgbClr val="D15726"/>
      </a:accent6>
      <a:hlink>
        <a:srgbClr val="000000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A4091F"/>
            </a:gs>
            <a:gs pos="100000">
              <a:srgbClr val="800000"/>
            </a:gs>
          </a:gsLst>
          <a:lin ang="5400000" scaled="0"/>
          <a:tileRect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4D05ACB4C7CDA44936684FDDA762881" ma:contentTypeVersion="7" ma:contentTypeDescription="Crear nuevo documento." ma:contentTypeScope="" ma:versionID="d2b728d2715abc78ad62116d64e31ed8">
  <xsd:schema xmlns:xsd="http://www.w3.org/2001/XMLSchema" xmlns:xs="http://www.w3.org/2001/XMLSchema" xmlns:p="http://schemas.microsoft.com/office/2006/metadata/properties" xmlns:ns2="a9cfed18-d1fe-4ba0-b396-9aa91dd1187d" xmlns:ns3="1c445bb7-15e4-435c-9189-7b12e06cd29d" targetNamespace="http://schemas.microsoft.com/office/2006/metadata/properties" ma:root="true" ma:fieldsID="ae4fb113cb911dcb2027cac00b0a962c" ns2:_="" ns3:_="">
    <xsd:import namespace="a9cfed18-d1fe-4ba0-b396-9aa91dd1187d"/>
    <xsd:import namespace="1c445bb7-15e4-435c-9189-7b12e06cd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fed18-d1fe-4ba0-b396-9aa91dd118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45bb7-15e4-435c-9189-7b12e06cd2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69CAF2-63EF-4920-B67C-3230C56A149A}">
  <ds:schemaRefs>
    <ds:schemaRef ds:uri="http://schemas.microsoft.com/office/infopath/2007/PartnerControls"/>
    <ds:schemaRef ds:uri="1c445bb7-15e4-435c-9189-7b12e06cd29d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9cfed18-d1fe-4ba0-b396-9aa91dd1187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D7932E-73A7-4BB2-A582-D53C136A8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cfed18-d1fe-4ba0-b396-9aa91dd1187d"/>
    <ds:schemaRef ds:uri="1c445bb7-15e4-435c-9189-7b12e06cd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361707-8C10-4849-9A58-3B95A82FBA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18068</TotalTime>
  <Words>1211</Words>
  <Application>Microsoft Office PowerPoint</Application>
  <PresentationFormat>Widescreen</PresentationFormat>
  <Paragraphs>184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Futura Std Book</vt:lpstr>
      <vt:lpstr>Wingdings</vt:lpstr>
      <vt:lpstr>Office Theme</vt:lpstr>
      <vt:lpstr>PowerPoint Presentation</vt:lpstr>
      <vt:lpstr>PowerPoint Presentation</vt:lpstr>
      <vt:lpstr>PowerPoint Presentation</vt:lpstr>
      <vt:lpstr>El Acuerdo de París</vt:lpstr>
      <vt:lpstr>PowerPoint Presentation</vt:lpstr>
      <vt:lpstr>El Sistema MRV de Financiamiento Climático, es un componente del MRV Nacional</vt:lpstr>
      <vt:lpstr>PowerPoint Presentation</vt:lpstr>
      <vt:lpstr>PowerPoint Presentation</vt:lpstr>
      <vt:lpstr>Sistema MRV de Financiamiento Climático en Colombia  </vt:lpstr>
      <vt:lpstr>Sistema MRV de Financiamiento Climático </vt:lpstr>
      <vt:lpstr>Plataforma del Sistema MRV de Financiamiento Climático  Tipo de Reporte Infografías </vt:lpstr>
      <vt:lpstr>Plataforma del Sistema MRV de Financiamiento Climático  Mapa de acciones en el Departamento de Nariño </vt:lpstr>
      <vt:lpstr>Rastreo de inversiones asociadas a cambio climático</vt:lpstr>
      <vt:lpstr>Consolidado rastreo de inversiones por objetivo y sector</vt:lpstr>
      <vt:lpstr>Brecha anual de inversiones en financiamiento climático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C</dc:creator>
  <cp:lastModifiedBy>Juan Felipe Franco</cp:lastModifiedBy>
  <cp:revision>2776</cp:revision>
  <dcterms:created xsi:type="dcterms:W3CDTF">2016-04-09T15:53:17Z</dcterms:created>
  <dcterms:modified xsi:type="dcterms:W3CDTF">2018-07-25T12:54:15Z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0x01010074D05ACB4C7CDA44936684FDDA762881</vt:lpwstr>
  </property>
</Properties>
</file>