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  <p:sldMasterId id="2147483685" r:id="rId2"/>
  </p:sldMasterIdLst>
  <p:notesMasterIdLst>
    <p:notesMasterId r:id="rId24"/>
  </p:notesMasterIdLst>
  <p:sldIdLst>
    <p:sldId id="303" r:id="rId3"/>
    <p:sldId id="338" r:id="rId4"/>
    <p:sldId id="326" r:id="rId5"/>
    <p:sldId id="330" r:id="rId6"/>
    <p:sldId id="339" r:id="rId7"/>
    <p:sldId id="340" r:id="rId8"/>
    <p:sldId id="256" r:id="rId9"/>
    <p:sldId id="324" r:id="rId10"/>
    <p:sldId id="293" r:id="rId11"/>
    <p:sldId id="325" r:id="rId12"/>
    <p:sldId id="334" r:id="rId13"/>
    <p:sldId id="341" r:id="rId14"/>
    <p:sldId id="331" r:id="rId15"/>
    <p:sldId id="342" r:id="rId16"/>
    <p:sldId id="343" r:id="rId17"/>
    <p:sldId id="348" r:id="rId18"/>
    <p:sldId id="346" r:id="rId19"/>
    <p:sldId id="332" r:id="rId20"/>
    <p:sldId id="347" r:id="rId21"/>
    <p:sldId id="292" r:id="rId22"/>
    <p:sldId id="349" r:id="rId23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ana Quintero" initials="DQ" lastIdx="4" clrIdx="0">
    <p:extLst/>
  </p:cmAuthor>
  <p:cmAuthor id="2" name="Catalina Quintero " initials="CQ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FF3333"/>
    <a:srgbClr val="669900"/>
    <a:srgbClr val="7B5376"/>
    <a:srgbClr val="E1CA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55"/>
    <p:restoredTop sz="95179" autoAdjust="0"/>
  </p:normalViewPr>
  <p:slideViewPr>
    <p:cSldViewPr snapToGrid="0" snapToObjects="1">
      <p:cViewPr>
        <p:scale>
          <a:sx n="91" d="100"/>
          <a:sy n="91" d="100"/>
        </p:scale>
        <p:origin x="1112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notesMaster" Target="notesMasters/notesMaster1.xml"/><Relationship Id="rId25" Type="http://schemas.openxmlformats.org/officeDocument/2006/relationships/commentAuthors" Target="commentAuthors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E39B9-F659-46CB-8D85-E010443DAAA5}" type="datetimeFigureOut">
              <a:rPr lang="es-CO" smtClean="0"/>
              <a:t>24/07/18</a:t>
            </a:fld>
            <a:endParaRPr lang="es-CO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276CE-FCFF-4171-82A9-08903AA6CA4D}" type="slidenum">
              <a:rPr lang="es-CO" smtClean="0"/>
              <a:t>‹#›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774602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FFADC4-169F-9E49-ACB5-966D868936A4}" type="slidenum">
              <a: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777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14488" y="1071563"/>
            <a:ext cx="3857625" cy="2894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8390">
              <a:defRPr/>
            </a:pPr>
            <a:endParaRPr lang="es-EC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BBB093-1B4B-4C7D-B3DA-548B435413C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500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14488" y="1071563"/>
            <a:ext cx="3857625" cy="2894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8390">
              <a:defRPr/>
            </a:pPr>
            <a:endParaRPr lang="es-EC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BBB093-1B4B-4C7D-B3DA-548B435413C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0418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14488" y="1071563"/>
            <a:ext cx="3857625" cy="2894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8390">
              <a:defRPr/>
            </a:pPr>
            <a:endParaRPr lang="es-EC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BBB093-1B4B-4C7D-B3DA-548B435413C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928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14488" y="1071563"/>
            <a:ext cx="3857625" cy="2894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8390">
              <a:defRPr/>
            </a:pPr>
            <a:endParaRPr lang="es-EC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BBB093-1B4B-4C7D-B3DA-548B435413C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634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14488" y="1071563"/>
            <a:ext cx="3857625" cy="2894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8390">
              <a:defRPr/>
            </a:pPr>
            <a:endParaRPr lang="es-EC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BBB093-1B4B-4C7D-B3DA-548B435413C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01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14488" y="1071563"/>
            <a:ext cx="3857625" cy="2894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8390">
              <a:defRPr/>
            </a:pPr>
            <a:endParaRPr lang="es-EC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BBB093-1B4B-4C7D-B3DA-548B435413C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06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14488" y="1071563"/>
            <a:ext cx="3857625" cy="2894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8390">
              <a:defRPr/>
            </a:pPr>
            <a:endParaRPr lang="es-EC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BBB093-1B4B-4C7D-B3DA-548B435413C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572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14488" y="1071563"/>
            <a:ext cx="3857625" cy="2894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8390">
              <a:defRPr/>
            </a:pPr>
            <a:endParaRPr lang="es-EC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BBB093-1B4B-4C7D-B3DA-548B435413C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148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14488" y="1071563"/>
            <a:ext cx="3857625" cy="2894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8390">
              <a:defRPr/>
            </a:pPr>
            <a:endParaRPr lang="es-EC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BBB093-1B4B-4C7D-B3DA-548B435413C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204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14488" y="1071563"/>
            <a:ext cx="3857625" cy="2894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8390">
              <a:defRPr/>
            </a:pPr>
            <a:endParaRPr lang="es-EC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BBB093-1B4B-4C7D-B3DA-548B435413C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430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276CE-FCFF-4171-82A9-08903AA6CA4D}" type="slidenum">
              <a:rPr lang="es-CO" smtClean="0"/>
              <a:t>7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0958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14488" y="1071563"/>
            <a:ext cx="3857625" cy="2894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8390">
              <a:defRPr/>
            </a:pPr>
            <a:endParaRPr lang="es-EC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BBB093-1B4B-4C7D-B3DA-548B435413C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148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14488" y="1071563"/>
            <a:ext cx="3857625" cy="28940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8390">
              <a:defRPr/>
            </a:pPr>
            <a:endParaRPr lang="es-EC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BBB093-1B4B-4C7D-B3DA-548B435413C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92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BA02C-C7C4-F84C-85AA-6D7204DDEFAE}" type="datetimeFigureOut">
              <a:rPr lang="es-ES" smtClean="0"/>
              <a:t>24/7/18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DC0F-473D-D34D-A83B-34E54E5A81DA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60114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BA02C-C7C4-F84C-85AA-6D7204DDEFAE}" type="datetimeFigureOut">
              <a:rPr lang="es-ES" smtClean="0"/>
              <a:t>24/7/18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DC0F-473D-D34D-A83B-34E54E5A81DA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57527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BA02C-C7C4-F84C-85AA-6D7204DDEFAE}" type="datetimeFigureOut">
              <a:rPr lang="es-ES" smtClean="0"/>
              <a:t>24/7/18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DC0F-473D-D34D-A83B-34E54E5A81DA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75650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3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67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01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35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68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02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36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70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D044F-2EEE-1541-950C-309DB53C8D97}" type="datetimeFigureOut">
              <a:rPr lang="es-ES" smtClean="0"/>
              <a:t>24/7/18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7942E-95BB-8E45-BB4C-6C14F124AA7C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60344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D044F-2EEE-1541-950C-309DB53C8D97}" type="datetimeFigureOut">
              <a:rPr lang="es-ES" smtClean="0"/>
              <a:t>24/7/18</a:t>
            </a:fld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7942E-95BB-8E45-BB4C-6C14F124AA7C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55456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795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1898">
                <a:solidFill>
                  <a:schemeClr val="tx1">
                    <a:tint val="75000"/>
                  </a:schemeClr>
                </a:solidFill>
              </a:defRPr>
            </a:lvl1pPr>
            <a:lvl2pPr marL="433783" indent="0">
              <a:buNone/>
              <a:defRPr sz="1708">
                <a:solidFill>
                  <a:schemeClr val="tx1">
                    <a:tint val="75000"/>
                  </a:schemeClr>
                </a:solidFill>
              </a:defRPr>
            </a:lvl2pPr>
            <a:lvl3pPr marL="867566" indent="0">
              <a:buNone/>
              <a:defRPr sz="1518">
                <a:solidFill>
                  <a:schemeClr val="tx1">
                    <a:tint val="75000"/>
                  </a:schemeClr>
                </a:solidFill>
              </a:defRPr>
            </a:lvl3pPr>
            <a:lvl4pPr marL="1301348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4pPr>
            <a:lvl5pPr marL="1735131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5pPr>
            <a:lvl6pPr marL="2168913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6pPr>
            <a:lvl7pPr marL="2602696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7pPr>
            <a:lvl8pPr marL="3036479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8pPr>
            <a:lvl9pPr marL="3470261" indent="0">
              <a:buNone/>
              <a:defRPr sz="132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D044F-2EEE-1541-950C-309DB53C8D97}" type="datetimeFigureOut">
              <a:rPr lang="es-ES" smtClean="0"/>
              <a:t>24/7/18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7942E-95BB-8E45-BB4C-6C14F124AA7C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89600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656"/>
            </a:lvl1pPr>
            <a:lvl2pPr>
              <a:defRPr sz="2277"/>
            </a:lvl2pPr>
            <a:lvl3pPr>
              <a:defRPr sz="1898"/>
            </a:lvl3pPr>
            <a:lvl4pPr>
              <a:defRPr sz="1708"/>
            </a:lvl4pPr>
            <a:lvl5pPr>
              <a:defRPr sz="1708"/>
            </a:lvl5pPr>
            <a:lvl6pPr>
              <a:defRPr sz="1708"/>
            </a:lvl6pPr>
            <a:lvl7pPr>
              <a:defRPr sz="1708"/>
            </a:lvl7pPr>
            <a:lvl8pPr>
              <a:defRPr sz="1708"/>
            </a:lvl8pPr>
            <a:lvl9pPr>
              <a:defRPr sz="1708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656"/>
            </a:lvl1pPr>
            <a:lvl2pPr>
              <a:defRPr sz="2277"/>
            </a:lvl2pPr>
            <a:lvl3pPr>
              <a:defRPr sz="1898"/>
            </a:lvl3pPr>
            <a:lvl4pPr>
              <a:defRPr sz="1708"/>
            </a:lvl4pPr>
            <a:lvl5pPr>
              <a:defRPr sz="1708"/>
            </a:lvl5pPr>
            <a:lvl6pPr>
              <a:defRPr sz="1708"/>
            </a:lvl6pPr>
            <a:lvl7pPr>
              <a:defRPr sz="1708"/>
            </a:lvl7pPr>
            <a:lvl8pPr>
              <a:defRPr sz="1708"/>
            </a:lvl8pPr>
            <a:lvl9pPr>
              <a:defRPr sz="1708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D044F-2EEE-1541-950C-309DB53C8D97}" type="datetimeFigureOut">
              <a:rPr lang="es-ES" smtClean="0"/>
              <a:t>24/7/18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7942E-95BB-8E45-BB4C-6C14F124AA7C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30309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7" cy="639763"/>
          </a:xfrm>
        </p:spPr>
        <p:txBody>
          <a:bodyPr anchor="b"/>
          <a:lstStyle>
            <a:lvl1pPr marL="0" indent="0">
              <a:buNone/>
              <a:defRPr sz="2277" b="1"/>
            </a:lvl1pPr>
            <a:lvl2pPr marL="433783" indent="0">
              <a:buNone/>
              <a:defRPr sz="1898" b="1"/>
            </a:lvl2pPr>
            <a:lvl3pPr marL="867566" indent="0">
              <a:buNone/>
              <a:defRPr sz="1708" b="1"/>
            </a:lvl3pPr>
            <a:lvl4pPr marL="1301348" indent="0">
              <a:buNone/>
              <a:defRPr sz="1518" b="1"/>
            </a:lvl4pPr>
            <a:lvl5pPr marL="1735131" indent="0">
              <a:buNone/>
              <a:defRPr sz="1518" b="1"/>
            </a:lvl5pPr>
            <a:lvl6pPr marL="2168913" indent="0">
              <a:buNone/>
              <a:defRPr sz="1518" b="1"/>
            </a:lvl6pPr>
            <a:lvl7pPr marL="2602696" indent="0">
              <a:buNone/>
              <a:defRPr sz="1518" b="1"/>
            </a:lvl7pPr>
            <a:lvl8pPr marL="3036479" indent="0">
              <a:buNone/>
              <a:defRPr sz="1518" b="1"/>
            </a:lvl8pPr>
            <a:lvl9pPr marL="3470261" indent="0">
              <a:buNone/>
              <a:defRPr sz="1518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7" cy="3951288"/>
          </a:xfrm>
        </p:spPr>
        <p:txBody>
          <a:bodyPr/>
          <a:lstStyle>
            <a:lvl1pPr>
              <a:defRPr sz="2277"/>
            </a:lvl1pPr>
            <a:lvl2pPr>
              <a:defRPr sz="1898"/>
            </a:lvl2pPr>
            <a:lvl3pPr>
              <a:defRPr sz="1708"/>
            </a:lvl3pPr>
            <a:lvl4pPr>
              <a:defRPr sz="1518"/>
            </a:lvl4pPr>
            <a:lvl5pPr>
              <a:defRPr sz="1518"/>
            </a:lvl5pPr>
            <a:lvl6pPr>
              <a:defRPr sz="1518"/>
            </a:lvl6pPr>
            <a:lvl7pPr>
              <a:defRPr sz="1518"/>
            </a:lvl7pPr>
            <a:lvl8pPr>
              <a:defRPr sz="1518"/>
            </a:lvl8pPr>
            <a:lvl9pPr>
              <a:defRPr sz="1518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277" b="1"/>
            </a:lvl1pPr>
            <a:lvl2pPr marL="433783" indent="0">
              <a:buNone/>
              <a:defRPr sz="1898" b="1"/>
            </a:lvl2pPr>
            <a:lvl3pPr marL="867566" indent="0">
              <a:buNone/>
              <a:defRPr sz="1708" b="1"/>
            </a:lvl3pPr>
            <a:lvl4pPr marL="1301348" indent="0">
              <a:buNone/>
              <a:defRPr sz="1518" b="1"/>
            </a:lvl4pPr>
            <a:lvl5pPr marL="1735131" indent="0">
              <a:buNone/>
              <a:defRPr sz="1518" b="1"/>
            </a:lvl5pPr>
            <a:lvl6pPr marL="2168913" indent="0">
              <a:buNone/>
              <a:defRPr sz="1518" b="1"/>
            </a:lvl6pPr>
            <a:lvl7pPr marL="2602696" indent="0">
              <a:buNone/>
              <a:defRPr sz="1518" b="1"/>
            </a:lvl7pPr>
            <a:lvl8pPr marL="3036479" indent="0">
              <a:buNone/>
              <a:defRPr sz="1518" b="1"/>
            </a:lvl8pPr>
            <a:lvl9pPr marL="3470261" indent="0">
              <a:buNone/>
              <a:defRPr sz="1518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277"/>
            </a:lvl1pPr>
            <a:lvl2pPr>
              <a:defRPr sz="1898"/>
            </a:lvl2pPr>
            <a:lvl3pPr>
              <a:defRPr sz="1708"/>
            </a:lvl3pPr>
            <a:lvl4pPr>
              <a:defRPr sz="1518"/>
            </a:lvl4pPr>
            <a:lvl5pPr>
              <a:defRPr sz="1518"/>
            </a:lvl5pPr>
            <a:lvl6pPr>
              <a:defRPr sz="1518"/>
            </a:lvl6pPr>
            <a:lvl7pPr>
              <a:defRPr sz="1518"/>
            </a:lvl7pPr>
            <a:lvl8pPr>
              <a:defRPr sz="1518"/>
            </a:lvl8pPr>
            <a:lvl9pPr>
              <a:defRPr sz="1518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D044F-2EEE-1541-950C-309DB53C8D97}" type="datetimeFigureOut">
              <a:rPr lang="es-ES" smtClean="0"/>
              <a:t>24/7/18</a:t>
            </a:fld>
            <a:endParaRPr lang="es-E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7942E-95BB-8E45-BB4C-6C14F124AA7C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8579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D044F-2EEE-1541-950C-309DB53C8D97}" type="datetimeFigureOut">
              <a:rPr lang="es-ES" smtClean="0"/>
              <a:t>24/7/18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7942E-95BB-8E45-BB4C-6C14F124AA7C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5790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D044F-2EEE-1541-950C-309DB53C8D97}" type="datetimeFigureOut">
              <a:rPr lang="es-ES" smtClean="0"/>
              <a:t>24/7/18</a:t>
            </a:fld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7942E-95BB-8E45-BB4C-6C14F124AA7C}" type="slidenum">
              <a:rPr lang="es-ES" smtClean="0"/>
              <a:t>‹#›</a:t>
            </a:fld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5157" y="161295"/>
            <a:ext cx="991933" cy="47492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850" y="117167"/>
            <a:ext cx="368381" cy="121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379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1898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036"/>
            </a:lvl1pPr>
            <a:lvl2pPr>
              <a:defRPr sz="2656"/>
            </a:lvl2pPr>
            <a:lvl3pPr>
              <a:defRPr sz="2277"/>
            </a:lvl3pPr>
            <a:lvl4pPr>
              <a:defRPr sz="1898"/>
            </a:lvl4pPr>
            <a:lvl5pPr>
              <a:defRPr sz="1898"/>
            </a:lvl5pPr>
            <a:lvl6pPr>
              <a:defRPr sz="1898"/>
            </a:lvl6pPr>
            <a:lvl7pPr>
              <a:defRPr sz="1898"/>
            </a:lvl7pPr>
            <a:lvl8pPr>
              <a:defRPr sz="1898"/>
            </a:lvl8pPr>
            <a:lvl9pPr>
              <a:defRPr sz="1898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329"/>
            </a:lvl1pPr>
            <a:lvl2pPr marL="433783" indent="0">
              <a:buNone/>
              <a:defRPr sz="1139"/>
            </a:lvl2pPr>
            <a:lvl3pPr marL="867566" indent="0">
              <a:buNone/>
              <a:defRPr sz="948"/>
            </a:lvl3pPr>
            <a:lvl4pPr marL="1301348" indent="0">
              <a:buNone/>
              <a:defRPr sz="854"/>
            </a:lvl4pPr>
            <a:lvl5pPr marL="1735131" indent="0">
              <a:buNone/>
              <a:defRPr sz="854"/>
            </a:lvl5pPr>
            <a:lvl6pPr marL="2168913" indent="0">
              <a:buNone/>
              <a:defRPr sz="854"/>
            </a:lvl6pPr>
            <a:lvl7pPr marL="2602696" indent="0">
              <a:buNone/>
              <a:defRPr sz="854"/>
            </a:lvl7pPr>
            <a:lvl8pPr marL="3036479" indent="0">
              <a:buNone/>
              <a:defRPr sz="854"/>
            </a:lvl8pPr>
            <a:lvl9pPr marL="3470261" indent="0">
              <a:buNone/>
              <a:defRPr sz="854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D044F-2EEE-1541-950C-309DB53C8D97}" type="datetimeFigureOut">
              <a:rPr lang="es-ES" smtClean="0"/>
              <a:t>24/7/18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7942E-95BB-8E45-BB4C-6C14F124AA7C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28141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BA02C-C7C4-F84C-85AA-6D7204DDEFAE}" type="datetimeFigureOut">
              <a:rPr lang="es-ES" smtClean="0"/>
              <a:t>24/7/18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DC0F-473D-D34D-A83B-34E54E5A81DA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38594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1898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036"/>
            </a:lvl1pPr>
            <a:lvl2pPr marL="433783" indent="0">
              <a:buNone/>
              <a:defRPr sz="2656"/>
            </a:lvl2pPr>
            <a:lvl3pPr marL="867566" indent="0">
              <a:buNone/>
              <a:defRPr sz="2277"/>
            </a:lvl3pPr>
            <a:lvl4pPr marL="1301348" indent="0">
              <a:buNone/>
              <a:defRPr sz="1898"/>
            </a:lvl4pPr>
            <a:lvl5pPr marL="1735131" indent="0">
              <a:buNone/>
              <a:defRPr sz="1898"/>
            </a:lvl5pPr>
            <a:lvl6pPr marL="2168913" indent="0">
              <a:buNone/>
              <a:defRPr sz="1898"/>
            </a:lvl6pPr>
            <a:lvl7pPr marL="2602696" indent="0">
              <a:buNone/>
              <a:defRPr sz="1898"/>
            </a:lvl7pPr>
            <a:lvl8pPr marL="3036479" indent="0">
              <a:buNone/>
              <a:defRPr sz="1898"/>
            </a:lvl8pPr>
            <a:lvl9pPr marL="3470261" indent="0">
              <a:buNone/>
              <a:defRPr sz="1898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329"/>
            </a:lvl1pPr>
            <a:lvl2pPr marL="433783" indent="0">
              <a:buNone/>
              <a:defRPr sz="1139"/>
            </a:lvl2pPr>
            <a:lvl3pPr marL="867566" indent="0">
              <a:buNone/>
              <a:defRPr sz="948"/>
            </a:lvl3pPr>
            <a:lvl4pPr marL="1301348" indent="0">
              <a:buNone/>
              <a:defRPr sz="854"/>
            </a:lvl4pPr>
            <a:lvl5pPr marL="1735131" indent="0">
              <a:buNone/>
              <a:defRPr sz="854"/>
            </a:lvl5pPr>
            <a:lvl6pPr marL="2168913" indent="0">
              <a:buNone/>
              <a:defRPr sz="854"/>
            </a:lvl6pPr>
            <a:lvl7pPr marL="2602696" indent="0">
              <a:buNone/>
              <a:defRPr sz="854"/>
            </a:lvl7pPr>
            <a:lvl8pPr marL="3036479" indent="0">
              <a:buNone/>
              <a:defRPr sz="854"/>
            </a:lvl8pPr>
            <a:lvl9pPr marL="3470261" indent="0">
              <a:buNone/>
              <a:defRPr sz="854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D044F-2EEE-1541-950C-309DB53C8D97}" type="datetimeFigureOut">
              <a:rPr lang="es-ES" smtClean="0"/>
              <a:t>24/7/18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7942E-95BB-8E45-BB4C-6C14F124AA7C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45963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D044F-2EEE-1541-950C-309DB53C8D97}" type="datetimeFigureOut">
              <a:rPr lang="es-ES" smtClean="0"/>
              <a:t>24/7/18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7942E-95BB-8E45-BB4C-6C14F124AA7C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096216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D044F-2EEE-1541-950C-309DB53C8D97}" type="datetimeFigureOut">
              <a:rPr lang="es-ES" smtClean="0"/>
              <a:t>24/7/18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7942E-95BB-8E45-BB4C-6C14F124AA7C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31471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BA02C-C7C4-F84C-85AA-6D7204DDEFAE}" type="datetimeFigureOut">
              <a:rPr lang="es-ES" smtClean="0"/>
              <a:t>24/7/18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DC0F-473D-D34D-A83B-34E54E5A81DA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25638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BA02C-C7C4-F84C-85AA-6D7204DDEFAE}" type="datetimeFigureOut">
              <a:rPr lang="es-ES" smtClean="0"/>
              <a:t>24/7/18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DC0F-473D-D34D-A83B-34E54E5A81DA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76858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BA02C-C7C4-F84C-85AA-6D7204DDEFAE}" type="datetimeFigureOut">
              <a:rPr lang="es-ES" smtClean="0"/>
              <a:t>24/7/18</a:t>
            </a:fld>
            <a:endParaRPr lang="es-E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DC0F-473D-D34D-A83B-34E54E5A81DA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52544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BA02C-C7C4-F84C-85AA-6D7204DDEFAE}" type="datetimeFigureOut">
              <a:rPr lang="es-ES" smtClean="0"/>
              <a:t>24/7/18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DC0F-473D-D34D-A83B-34E54E5A81DA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70589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BA02C-C7C4-F84C-85AA-6D7204DDEFAE}" type="datetimeFigureOut">
              <a:rPr lang="es-ES" smtClean="0"/>
              <a:t>24/7/18</a:t>
            </a:fld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DC0F-473D-D34D-A83B-34E54E5A81DA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89763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BA02C-C7C4-F84C-85AA-6D7204DDEFAE}" type="datetimeFigureOut">
              <a:rPr lang="es-ES" smtClean="0"/>
              <a:t>24/7/18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DC0F-473D-D34D-A83B-34E54E5A81DA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40677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BA02C-C7C4-F84C-85AA-6D7204DDEFAE}" type="datetimeFigureOut">
              <a:rPr lang="es-ES" smtClean="0"/>
              <a:t>24/7/18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0DC0F-473D-D34D-A83B-34E54E5A81DA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86451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BA02C-C7C4-F84C-85AA-6D7204DDEFAE}" type="datetimeFigureOut">
              <a:rPr lang="es-ES" smtClean="0"/>
              <a:t>24/7/18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0DC0F-473D-D34D-A83B-34E54E5A81DA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30434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1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1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D044F-2EEE-1541-950C-309DB53C8D97}" type="datetimeFigureOut">
              <a:rPr lang="es-ES" smtClean="0"/>
              <a:t>24/7/18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7942E-95BB-8E45-BB4C-6C14F124AA7C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61933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433783" rtl="0" eaLnBrk="1" latinLnBrk="0" hangingPunct="1">
        <a:spcBef>
          <a:spcPct val="0"/>
        </a:spcBef>
        <a:buNone/>
        <a:defRPr sz="41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337" indent="-325337" algn="l" defTabSz="433783" rtl="0" eaLnBrk="1" latinLnBrk="0" hangingPunct="1">
        <a:spcBef>
          <a:spcPct val="20000"/>
        </a:spcBef>
        <a:buFont typeface="Arial"/>
        <a:buChar char="•"/>
        <a:defRPr sz="3036" kern="1200">
          <a:solidFill>
            <a:schemeClr val="tx1"/>
          </a:solidFill>
          <a:latin typeface="+mn-lt"/>
          <a:ea typeface="+mn-ea"/>
          <a:cs typeface="+mn-cs"/>
        </a:defRPr>
      </a:lvl1pPr>
      <a:lvl2pPr marL="704897" indent="-271114" algn="l" defTabSz="433783" rtl="0" eaLnBrk="1" latinLnBrk="0" hangingPunct="1">
        <a:spcBef>
          <a:spcPct val="20000"/>
        </a:spcBef>
        <a:buFont typeface="Arial"/>
        <a:buChar char="–"/>
        <a:defRPr sz="2656" kern="1200">
          <a:solidFill>
            <a:schemeClr val="tx1"/>
          </a:solidFill>
          <a:latin typeface="+mn-lt"/>
          <a:ea typeface="+mn-ea"/>
          <a:cs typeface="+mn-cs"/>
        </a:defRPr>
      </a:lvl2pPr>
      <a:lvl3pPr marL="1084457" indent="-216891" algn="l" defTabSz="433783" rtl="0" eaLnBrk="1" latinLnBrk="0" hangingPunct="1">
        <a:spcBef>
          <a:spcPct val="20000"/>
        </a:spcBef>
        <a:buFont typeface="Arial"/>
        <a:buChar char="•"/>
        <a:defRPr sz="2277" kern="1200">
          <a:solidFill>
            <a:schemeClr val="tx1"/>
          </a:solidFill>
          <a:latin typeface="+mn-lt"/>
          <a:ea typeface="+mn-ea"/>
          <a:cs typeface="+mn-cs"/>
        </a:defRPr>
      </a:lvl3pPr>
      <a:lvl4pPr marL="1518239" indent="-216891" algn="l" defTabSz="433783" rtl="0" eaLnBrk="1" latinLnBrk="0" hangingPunct="1">
        <a:spcBef>
          <a:spcPct val="20000"/>
        </a:spcBef>
        <a:buFont typeface="Arial"/>
        <a:buChar char="–"/>
        <a:defRPr sz="1898" kern="1200">
          <a:solidFill>
            <a:schemeClr val="tx1"/>
          </a:solidFill>
          <a:latin typeface="+mn-lt"/>
          <a:ea typeface="+mn-ea"/>
          <a:cs typeface="+mn-cs"/>
        </a:defRPr>
      </a:lvl4pPr>
      <a:lvl5pPr marL="1952022" indent="-216891" algn="l" defTabSz="433783" rtl="0" eaLnBrk="1" latinLnBrk="0" hangingPunct="1">
        <a:spcBef>
          <a:spcPct val="20000"/>
        </a:spcBef>
        <a:buFont typeface="Arial"/>
        <a:buChar char="»"/>
        <a:defRPr sz="1898" kern="1200">
          <a:solidFill>
            <a:schemeClr val="tx1"/>
          </a:solidFill>
          <a:latin typeface="+mn-lt"/>
          <a:ea typeface="+mn-ea"/>
          <a:cs typeface="+mn-cs"/>
        </a:defRPr>
      </a:lvl5pPr>
      <a:lvl6pPr marL="2385805" indent="-216891" algn="l" defTabSz="433783" rtl="0" eaLnBrk="1" latinLnBrk="0" hangingPunct="1">
        <a:spcBef>
          <a:spcPct val="20000"/>
        </a:spcBef>
        <a:buFont typeface="Arial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6pPr>
      <a:lvl7pPr marL="2819587" indent="-216891" algn="l" defTabSz="433783" rtl="0" eaLnBrk="1" latinLnBrk="0" hangingPunct="1">
        <a:spcBef>
          <a:spcPct val="20000"/>
        </a:spcBef>
        <a:buFont typeface="Arial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7pPr>
      <a:lvl8pPr marL="3253370" indent="-216891" algn="l" defTabSz="433783" rtl="0" eaLnBrk="1" latinLnBrk="0" hangingPunct="1">
        <a:spcBef>
          <a:spcPct val="20000"/>
        </a:spcBef>
        <a:buFont typeface="Arial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8pPr>
      <a:lvl9pPr marL="3687153" indent="-216891" algn="l" defTabSz="433783" rtl="0" eaLnBrk="1" latinLnBrk="0" hangingPunct="1">
        <a:spcBef>
          <a:spcPct val="20000"/>
        </a:spcBef>
        <a:buFont typeface="Arial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33783" rtl="0" eaLnBrk="1" latinLnBrk="0" hangingPunct="1">
        <a:defRPr sz="1708" kern="1200">
          <a:solidFill>
            <a:schemeClr val="tx1"/>
          </a:solidFill>
          <a:latin typeface="+mn-lt"/>
          <a:ea typeface="+mn-ea"/>
          <a:cs typeface="+mn-cs"/>
        </a:defRPr>
      </a:lvl1pPr>
      <a:lvl2pPr marL="433783" algn="l" defTabSz="433783" rtl="0" eaLnBrk="1" latinLnBrk="0" hangingPunct="1">
        <a:defRPr sz="1708" kern="1200">
          <a:solidFill>
            <a:schemeClr val="tx1"/>
          </a:solidFill>
          <a:latin typeface="+mn-lt"/>
          <a:ea typeface="+mn-ea"/>
          <a:cs typeface="+mn-cs"/>
        </a:defRPr>
      </a:lvl2pPr>
      <a:lvl3pPr marL="867566" algn="l" defTabSz="433783" rtl="0" eaLnBrk="1" latinLnBrk="0" hangingPunct="1">
        <a:defRPr sz="1708" kern="1200">
          <a:solidFill>
            <a:schemeClr val="tx1"/>
          </a:solidFill>
          <a:latin typeface="+mn-lt"/>
          <a:ea typeface="+mn-ea"/>
          <a:cs typeface="+mn-cs"/>
        </a:defRPr>
      </a:lvl3pPr>
      <a:lvl4pPr marL="1301348" algn="l" defTabSz="433783" rtl="0" eaLnBrk="1" latinLnBrk="0" hangingPunct="1">
        <a:defRPr sz="1708" kern="1200">
          <a:solidFill>
            <a:schemeClr val="tx1"/>
          </a:solidFill>
          <a:latin typeface="+mn-lt"/>
          <a:ea typeface="+mn-ea"/>
          <a:cs typeface="+mn-cs"/>
        </a:defRPr>
      </a:lvl4pPr>
      <a:lvl5pPr marL="1735131" algn="l" defTabSz="433783" rtl="0" eaLnBrk="1" latinLnBrk="0" hangingPunct="1">
        <a:defRPr sz="1708" kern="1200">
          <a:solidFill>
            <a:schemeClr val="tx1"/>
          </a:solidFill>
          <a:latin typeface="+mn-lt"/>
          <a:ea typeface="+mn-ea"/>
          <a:cs typeface="+mn-cs"/>
        </a:defRPr>
      </a:lvl5pPr>
      <a:lvl6pPr marL="2168913" algn="l" defTabSz="433783" rtl="0" eaLnBrk="1" latinLnBrk="0" hangingPunct="1">
        <a:defRPr sz="1708" kern="1200">
          <a:solidFill>
            <a:schemeClr val="tx1"/>
          </a:solidFill>
          <a:latin typeface="+mn-lt"/>
          <a:ea typeface="+mn-ea"/>
          <a:cs typeface="+mn-cs"/>
        </a:defRPr>
      </a:lvl6pPr>
      <a:lvl7pPr marL="2602696" algn="l" defTabSz="433783" rtl="0" eaLnBrk="1" latinLnBrk="0" hangingPunct="1">
        <a:defRPr sz="1708" kern="1200">
          <a:solidFill>
            <a:schemeClr val="tx1"/>
          </a:solidFill>
          <a:latin typeface="+mn-lt"/>
          <a:ea typeface="+mn-ea"/>
          <a:cs typeface="+mn-cs"/>
        </a:defRPr>
      </a:lvl7pPr>
      <a:lvl8pPr marL="3036479" algn="l" defTabSz="433783" rtl="0" eaLnBrk="1" latinLnBrk="0" hangingPunct="1">
        <a:defRPr sz="1708" kern="1200">
          <a:solidFill>
            <a:schemeClr val="tx1"/>
          </a:solidFill>
          <a:latin typeface="+mn-lt"/>
          <a:ea typeface="+mn-ea"/>
          <a:cs typeface="+mn-cs"/>
        </a:defRPr>
      </a:lvl8pPr>
      <a:lvl9pPr marL="3470261" algn="l" defTabSz="433783" rtl="0" eaLnBrk="1" latinLnBrk="0" hangingPunct="1">
        <a:defRPr sz="170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f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tiff"/><Relationship Id="rId12" Type="http://schemas.openxmlformats.org/officeDocument/2006/relationships/image" Target="../media/image33.tiff"/><Relationship Id="rId13" Type="http://schemas.openxmlformats.org/officeDocument/2006/relationships/image" Target="../media/image34.tiff"/><Relationship Id="rId14" Type="http://schemas.openxmlformats.org/officeDocument/2006/relationships/image" Target="../media/image35.tiff"/><Relationship Id="rId15" Type="http://schemas.openxmlformats.org/officeDocument/2006/relationships/image" Target="../media/image36.tiff"/><Relationship Id="rId16" Type="http://schemas.openxmlformats.org/officeDocument/2006/relationships/image" Target="../media/image37.tiff"/><Relationship Id="rId17" Type="http://schemas.openxmlformats.org/officeDocument/2006/relationships/image" Target="../media/image38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tiff"/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5" Type="http://schemas.openxmlformats.org/officeDocument/2006/relationships/image" Target="../media/image26.tiff"/><Relationship Id="rId6" Type="http://schemas.openxmlformats.org/officeDocument/2006/relationships/image" Target="../media/image27.tiff"/><Relationship Id="rId7" Type="http://schemas.openxmlformats.org/officeDocument/2006/relationships/image" Target="../media/image28.tiff"/><Relationship Id="rId8" Type="http://schemas.openxmlformats.org/officeDocument/2006/relationships/image" Target="../media/image29.tiff"/><Relationship Id="rId9" Type="http://schemas.openxmlformats.org/officeDocument/2006/relationships/image" Target="../media/image30.tiff"/><Relationship Id="rId10" Type="http://schemas.openxmlformats.org/officeDocument/2006/relationships/image" Target="../media/image31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8.jpeg"/><Relationship Id="rId12" Type="http://schemas.openxmlformats.org/officeDocument/2006/relationships/image" Target="../media/image49.jpeg"/><Relationship Id="rId13" Type="http://schemas.openxmlformats.org/officeDocument/2006/relationships/image" Target="../media/image50.jpeg"/><Relationship Id="rId14" Type="http://schemas.openxmlformats.org/officeDocument/2006/relationships/image" Target="../media/image51.jpeg"/><Relationship Id="rId15" Type="http://schemas.openxmlformats.org/officeDocument/2006/relationships/image" Target="../media/image52.jpeg"/><Relationship Id="rId16" Type="http://schemas.openxmlformats.org/officeDocument/2006/relationships/image" Target="../media/image53.jpeg"/><Relationship Id="rId17" Type="http://schemas.openxmlformats.org/officeDocument/2006/relationships/image" Target="../media/image5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0.tiff"/><Relationship Id="rId4" Type="http://schemas.openxmlformats.org/officeDocument/2006/relationships/image" Target="../media/image41.tiff"/><Relationship Id="rId5" Type="http://schemas.openxmlformats.org/officeDocument/2006/relationships/image" Target="../media/image42.tiff"/><Relationship Id="rId6" Type="http://schemas.openxmlformats.org/officeDocument/2006/relationships/image" Target="../media/image43.tiff"/><Relationship Id="rId7" Type="http://schemas.openxmlformats.org/officeDocument/2006/relationships/image" Target="../media/image44.tiff"/><Relationship Id="rId8" Type="http://schemas.openxmlformats.org/officeDocument/2006/relationships/image" Target="../media/image45.tiff"/><Relationship Id="rId9" Type="http://schemas.openxmlformats.org/officeDocument/2006/relationships/image" Target="../media/image46.tiff"/><Relationship Id="rId10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4" Type="http://schemas.openxmlformats.org/officeDocument/2006/relationships/image" Target="../media/image57.tiff"/><Relationship Id="rId5" Type="http://schemas.openxmlformats.org/officeDocument/2006/relationships/image" Target="../media/image58.tiff"/><Relationship Id="rId6" Type="http://schemas.openxmlformats.org/officeDocument/2006/relationships/image" Target="../media/image59.tiff"/><Relationship Id="rId7" Type="http://schemas.openxmlformats.org/officeDocument/2006/relationships/image" Target="../media/image60.tiff"/><Relationship Id="rId8" Type="http://schemas.openxmlformats.org/officeDocument/2006/relationships/image" Target="../media/image61.tiff"/><Relationship Id="rId9" Type="http://schemas.openxmlformats.org/officeDocument/2006/relationships/image" Target="../media/image62.tiff"/><Relationship Id="rId10" Type="http://schemas.openxmlformats.org/officeDocument/2006/relationships/image" Target="../media/image63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ángulo 11"/>
          <p:cNvSpPr/>
          <p:nvPr/>
        </p:nvSpPr>
        <p:spPr>
          <a:xfrm>
            <a:off x="487940" y="904747"/>
            <a:ext cx="83087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de-DE" sz="3200" b="1" dirty="0">
                <a:solidFill>
                  <a:schemeClr val="bg1"/>
                </a:solidFill>
                <a:latin typeface="Calibri" pitchFamily="34" charset="0"/>
              </a:rPr>
              <a:t>El Sector Privado y el Financiamiento Climático</a:t>
            </a:r>
          </a:p>
        </p:txBody>
      </p:sp>
      <p:sp>
        <p:nvSpPr>
          <p:cNvPr id="50" name="Rectángulo 10">
            <a:extLst>
              <a:ext uri="{FF2B5EF4-FFF2-40B4-BE49-F238E27FC236}">
                <a16:creationId xmlns="" xmlns:a16="http://schemas.microsoft.com/office/drawing/2014/main" id="{14303F63-C692-40E3-8BB6-98E61F1CB3C6}"/>
              </a:ext>
            </a:extLst>
          </p:cNvPr>
          <p:cNvSpPr/>
          <p:nvPr/>
        </p:nvSpPr>
        <p:spPr>
          <a:xfrm>
            <a:off x="0" y="2950459"/>
            <a:ext cx="858960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de-DE" sz="4000" b="1" dirty="0" smtClean="0">
                <a:solidFill>
                  <a:schemeClr val="bg1"/>
                </a:solidFill>
                <a:latin typeface="Calibri" pitchFamily="34" charset="0"/>
              </a:rPr>
              <a:t>Universidad EAFIT</a:t>
            </a:r>
            <a:endParaRPr lang="de-DE" sz="4000" b="1" dirty="0">
              <a:solidFill>
                <a:schemeClr val="bg1"/>
              </a:solidFill>
              <a:latin typeface="Calibri" pitchFamily="34" charset="0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de-DE" sz="1600" b="1" dirty="0" smtClean="0">
                <a:solidFill>
                  <a:schemeClr val="bg1"/>
                </a:solidFill>
                <a:latin typeface="Calibri" pitchFamily="34" charset="0"/>
              </a:rPr>
              <a:t>Julio de </a:t>
            </a:r>
            <a:r>
              <a:rPr lang="de-DE" sz="1600" b="1" dirty="0">
                <a:solidFill>
                  <a:schemeClr val="bg1"/>
                </a:solidFill>
                <a:latin typeface="Calibri" pitchFamily="34" charset="0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4248946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810" y="182880"/>
            <a:ext cx="6558379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34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texto 3">
            <a:extLst>
              <a:ext uri="{FF2B5EF4-FFF2-40B4-BE49-F238E27FC236}">
                <a16:creationId xmlns="" xmlns:a16="http://schemas.microsoft.com/office/drawing/2014/main" id="{36A34CC7-6529-4507-B7CD-1062B8CDDAF5}"/>
              </a:ext>
            </a:extLst>
          </p:cNvPr>
          <p:cNvSpPr txBox="1">
            <a:spLocks/>
          </p:cNvSpPr>
          <p:nvPr/>
        </p:nvSpPr>
        <p:spPr>
          <a:xfrm>
            <a:off x="6526060" y="6455520"/>
            <a:ext cx="2118898" cy="222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dirty="0">
                <a:solidFill>
                  <a:schemeClr val="bg1"/>
                </a:solidFill>
              </a:rPr>
              <a:t>Fuente: Revista Semana (2010)- Corregimiento de Bohórquez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649654"/>
            <a:ext cx="8707902" cy="555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8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texto 3">
            <a:extLst>
              <a:ext uri="{FF2B5EF4-FFF2-40B4-BE49-F238E27FC236}">
                <a16:creationId xmlns="" xmlns:a16="http://schemas.microsoft.com/office/drawing/2014/main" id="{36A34CC7-6529-4507-B7CD-1062B8CDDAF5}"/>
              </a:ext>
            </a:extLst>
          </p:cNvPr>
          <p:cNvSpPr txBox="1">
            <a:spLocks/>
          </p:cNvSpPr>
          <p:nvPr/>
        </p:nvSpPr>
        <p:spPr>
          <a:xfrm>
            <a:off x="6526060" y="6455520"/>
            <a:ext cx="2118898" cy="222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dirty="0">
                <a:solidFill>
                  <a:schemeClr val="bg1"/>
                </a:solidFill>
              </a:rPr>
              <a:t>Fuente: Revista Semana (2010)- Corregimiento de Bohórquez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1015"/>
            <a:ext cx="9144000" cy="720265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8B35D4DA-7B6D-4114-B67B-0E6C2F291582}"/>
              </a:ext>
            </a:extLst>
          </p:cNvPr>
          <p:cNvSpPr txBox="1">
            <a:spLocks/>
          </p:cNvSpPr>
          <p:nvPr/>
        </p:nvSpPr>
        <p:spPr bwMode="auto">
          <a:xfrm>
            <a:off x="-126609" y="1056567"/>
            <a:ext cx="9144000" cy="3698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Font typeface="Arial" pitchFamily="34" charset="0"/>
              <a:buNone/>
              <a:tabLst>
                <a:tab pos="2190750" algn="l"/>
              </a:tabLst>
              <a:defRPr lang="de-DE" sz="1800" baseline="0" noProof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Arial" pitchFamily="34" charset="0"/>
              <a:buNone/>
              <a:tabLst>
                <a:tab pos="2190750" algn="l"/>
              </a:tabLst>
              <a:defRPr lang="de-DE" sz="1800" baseline="0" noProof="0">
                <a:solidFill>
                  <a:schemeClr val="tx1">
                    <a:tint val="75000"/>
                  </a:schemeClr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Font typeface="Arial" pitchFamily="34" charset="0"/>
              <a:buNone/>
              <a:tabLst>
                <a:tab pos="2190750" algn="l"/>
              </a:tabLst>
              <a:defRPr lang="de-DE" sz="1800" noProof="0">
                <a:solidFill>
                  <a:schemeClr val="tx1">
                    <a:tint val="75000"/>
                  </a:schemeClr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Font typeface="Arial" pitchFamily="34" charset="0"/>
              <a:buNone/>
              <a:tabLst>
                <a:tab pos="2190750" algn="l"/>
              </a:tabLst>
              <a:defRPr lang="de-DE" sz="1800" baseline="0" noProof="0">
                <a:solidFill>
                  <a:schemeClr val="tx1">
                    <a:tint val="75000"/>
                  </a:schemeClr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9pPr>
          </a:lstStyle>
          <a:p>
            <a:pPr marL="450850" lvl="1" indent="6350">
              <a:spcAft>
                <a:spcPts val="0"/>
              </a:spcAft>
              <a:buFont typeface="Arial" charset="0"/>
              <a:buNone/>
              <a:defRPr/>
            </a:pPr>
            <a:r>
              <a:rPr lang="es-CO" sz="4800" b="1" kern="0" dirty="0" smtClean="0">
                <a:solidFill>
                  <a:schemeClr val="bg1"/>
                </a:solidFill>
              </a:rPr>
              <a:t>QUE DEBO PREGUNTARME PRIMERO (COMO SECTOR PRIVADO) ANTES DE BUSCAR RECURSOS DE FINANCIAMIENTO?</a:t>
            </a:r>
            <a:endParaRPr lang="es-CO" sz="48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19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8B35D4DA-7B6D-4114-B67B-0E6C2F291582}"/>
              </a:ext>
            </a:extLst>
          </p:cNvPr>
          <p:cNvSpPr txBox="1">
            <a:spLocks/>
          </p:cNvSpPr>
          <p:nvPr/>
        </p:nvSpPr>
        <p:spPr bwMode="auto">
          <a:xfrm>
            <a:off x="-703384" y="5407543"/>
            <a:ext cx="9959926" cy="807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Font typeface="Arial" pitchFamily="34" charset="0"/>
              <a:buNone/>
              <a:tabLst>
                <a:tab pos="2190750" algn="l"/>
              </a:tabLst>
              <a:defRPr lang="de-DE" sz="1800" baseline="0" noProof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Arial" pitchFamily="34" charset="0"/>
              <a:buNone/>
              <a:tabLst>
                <a:tab pos="2190750" algn="l"/>
              </a:tabLst>
              <a:defRPr lang="de-DE" sz="1800" baseline="0" noProof="0">
                <a:solidFill>
                  <a:schemeClr val="tx1">
                    <a:tint val="75000"/>
                  </a:schemeClr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Font typeface="Arial" pitchFamily="34" charset="0"/>
              <a:buNone/>
              <a:tabLst>
                <a:tab pos="2190750" algn="l"/>
              </a:tabLst>
              <a:defRPr lang="de-DE" sz="1800" noProof="0">
                <a:solidFill>
                  <a:schemeClr val="tx1">
                    <a:tint val="75000"/>
                  </a:schemeClr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Font typeface="Arial" pitchFamily="34" charset="0"/>
              <a:buNone/>
              <a:tabLst>
                <a:tab pos="2190750" algn="l"/>
              </a:tabLst>
              <a:defRPr lang="de-DE" sz="1800" baseline="0" noProof="0">
                <a:solidFill>
                  <a:schemeClr val="tx1">
                    <a:tint val="75000"/>
                  </a:schemeClr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9pPr>
          </a:lstStyle>
          <a:p>
            <a:pPr marL="450850" lvl="1" indent="6350">
              <a:spcAft>
                <a:spcPts val="0"/>
              </a:spcAft>
              <a:buFont typeface="Arial" charset="0"/>
              <a:buNone/>
              <a:defRPr/>
            </a:pPr>
            <a:r>
              <a:rPr lang="es-CO" sz="4000" b="1" kern="0" dirty="0" smtClean="0">
                <a:solidFill>
                  <a:schemeClr val="bg1"/>
                </a:solidFill>
              </a:rPr>
              <a:t>POSTERIOR A ESTE AN</a:t>
            </a:r>
            <a:r>
              <a:rPr lang="es-ES" sz="4000" b="1" kern="0" dirty="0" smtClean="0">
                <a:solidFill>
                  <a:schemeClr val="bg1"/>
                </a:solidFill>
              </a:rPr>
              <a:t>ÁLISIS PODEMOS EVALUAR LAS POTENCIALES FUENTES</a:t>
            </a:r>
            <a:endParaRPr lang="es-CO" sz="4000" b="1" kern="0" dirty="0">
              <a:solidFill>
                <a:schemeClr val="bg1"/>
              </a:solidFill>
            </a:endParaRPr>
          </a:p>
        </p:txBody>
      </p:sp>
      <p:pic>
        <p:nvPicPr>
          <p:cNvPr id="1026" name="Picture 2" descr="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11"/>
          <p:cNvSpPr/>
          <p:nvPr/>
        </p:nvSpPr>
        <p:spPr>
          <a:xfrm>
            <a:off x="0" y="131025"/>
            <a:ext cx="889078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2250" indent="-222250" algn="just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  <a:defRPr/>
            </a:pPr>
            <a:r>
              <a:rPr lang="es-ES_tradnl" sz="2800" b="1" dirty="0" smtClean="0">
                <a:solidFill>
                  <a:srgbClr val="FFFF00"/>
                </a:solidFill>
                <a:latin typeface="Calibri" pitchFamily="34" charset="0"/>
              </a:rPr>
              <a:t>Que tipo de necesidad tengo : </a:t>
            </a:r>
            <a:r>
              <a:rPr lang="es-ES_tradnl" sz="2800" b="1" dirty="0" smtClean="0">
                <a:solidFill>
                  <a:schemeClr val="bg1"/>
                </a:solidFill>
                <a:latin typeface="Calibri" pitchFamily="34" charset="0"/>
              </a:rPr>
              <a:t>Mitigación</a:t>
            </a:r>
            <a:r>
              <a:rPr lang="es-ES" sz="2800" b="1" dirty="0" smtClean="0">
                <a:solidFill>
                  <a:schemeClr val="bg1"/>
                </a:solidFill>
                <a:latin typeface="Calibri" pitchFamily="34" charset="0"/>
              </a:rPr>
              <a:t>, adaptación o transversal.</a:t>
            </a:r>
          </a:p>
          <a:p>
            <a:pPr marL="222250" indent="-222250" algn="just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  <a:defRPr/>
            </a:pPr>
            <a:r>
              <a:rPr lang="es-ES" sz="2800" b="1" dirty="0" smtClean="0">
                <a:solidFill>
                  <a:srgbClr val="FFFF00"/>
                </a:solidFill>
                <a:latin typeface="Calibri" pitchFamily="34" charset="0"/>
              </a:rPr>
              <a:t>Cual es la escala : </a:t>
            </a:r>
            <a:r>
              <a:rPr lang="es-ES" sz="2800" b="1" dirty="0" smtClean="0">
                <a:solidFill>
                  <a:schemeClr val="bg1"/>
                </a:solidFill>
                <a:latin typeface="Calibri" pitchFamily="34" charset="0"/>
              </a:rPr>
              <a:t>Local, regional, nacional</a:t>
            </a:r>
          </a:p>
          <a:p>
            <a:pPr marL="222250" indent="-222250" algn="just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  <a:defRPr/>
            </a:pPr>
            <a:r>
              <a:rPr lang="es-ES" sz="2800" b="1" dirty="0" smtClean="0">
                <a:solidFill>
                  <a:srgbClr val="FFFF00"/>
                </a:solidFill>
                <a:latin typeface="Calibri" pitchFamily="34" charset="0"/>
              </a:rPr>
              <a:t>De que proporciones es la inversión</a:t>
            </a:r>
            <a:r>
              <a:rPr lang="es-ES" sz="2800" b="1" dirty="0" smtClean="0">
                <a:solidFill>
                  <a:schemeClr val="bg1"/>
                </a:solidFill>
                <a:latin typeface="Calibri" pitchFamily="34" charset="0"/>
              </a:rPr>
              <a:t>: Alta, media , baja</a:t>
            </a:r>
          </a:p>
          <a:p>
            <a:pPr marL="222250" indent="-222250" algn="just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  <a:defRPr/>
            </a:pPr>
            <a:r>
              <a:rPr lang="es-ES" sz="2800" b="1" dirty="0" smtClean="0">
                <a:solidFill>
                  <a:srgbClr val="FFFF00"/>
                </a:solidFill>
                <a:latin typeface="Calibri" pitchFamily="34" charset="0"/>
              </a:rPr>
              <a:t>En que tipo de instrumento(s) estoy interesado:</a:t>
            </a:r>
            <a:r>
              <a:rPr lang="es-ES" sz="2800" b="1" dirty="0" smtClean="0">
                <a:solidFill>
                  <a:schemeClr val="bg1"/>
                </a:solidFill>
                <a:latin typeface="Calibri" pitchFamily="34" charset="0"/>
              </a:rPr>
              <a:t> Crédito, garantía, donación, capital, crédito condonable etc.</a:t>
            </a:r>
          </a:p>
          <a:p>
            <a:pPr marL="222250" indent="-222250" algn="just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  <a:defRPr/>
            </a:pPr>
            <a:r>
              <a:rPr lang="es-ES" sz="2800" b="1" dirty="0" smtClean="0">
                <a:solidFill>
                  <a:srgbClr val="FFFF00"/>
                </a:solidFill>
                <a:latin typeface="Calibri" pitchFamily="34" charset="0"/>
              </a:rPr>
              <a:t>Con que aliados estratégicos cuento:</a:t>
            </a:r>
            <a:r>
              <a:rPr lang="es-ES" sz="2800" b="1" dirty="0" smtClean="0">
                <a:solidFill>
                  <a:schemeClr val="bg1"/>
                </a:solidFill>
                <a:latin typeface="Calibri" pitchFamily="34" charset="0"/>
              </a:rPr>
              <a:t> Gremios, otras empresas, entidades del estado, ONG´s etc.</a:t>
            </a:r>
          </a:p>
          <a:p>
            <a:pPr marL="222250" indent="-222250" algn="just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  <a:defRPr/>
            </a:pPr>
            <a:endParaRPr lang="es-ES" sz="28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222250" indent="-222250" algn="just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  <a:defRPr/>
            </a:pPr>
            <a:endParaRPr lang="es-ES_tradnl" sz="2800" b="1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8B35D4DA-7B6D-4114-B67B-0E6C2F291582}"/>
              </a:ext>
            </a:extLst>
          </p:cNvPr>
          <p:cNvSpPr txBox="1">
            <a:spLocks/>
          </p:cNvSpPr>
          <p:nvPr/>
        </p:nvSpPr>
        <p:spPr bwMode="auto">
          <a:xfrm>
            <a:off x="-534572" y="5085948"/>
            <a:ext cx="9959926" cy="807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Font typeface="Arial" pitchFamily="34" charset="0"/>
              <a:buNone/>
              <a:tabLst>
                <a:tab pos="2190750" algn="l"/>
              </a:tabLst>
              <a:defRPr lang="de-DE" sz="1800" baseline="0" noProof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Arial" pitchFamily="34" charset="0"/>
              <a:buNone/>
              <a:tabLst>
                <a:tab pos="2190750" algn="l"/>
              </a:tabLst>
              <a:defRPr lang="de-DE" sz="1800" baseline="0" noProof="0">
                <a:solidFill>
                  <a:schemeClr val="tx1">
                    <a:tint val="75000"/>
                  </a:schemeClr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Font typeface="Arial" pitchFamily="34" charset="0"/>
              <a:buNone/>
              <a:tabLst>
                <a:tab pos="2190750" algn="l"/>
              </a:tabLst>
              <a:defRPr lang="de-DE" sz="1800" noProof="0">
                <a:solidFill>
                  <a:schemeClr val="tx1">
                    <a:tint val="75000"/>
                  </a:schemeClr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Font typeface="Arial" pitchFamily="34" charset="0"/>
              <a:buNone/>
              <a:tabLst>
                <a:tab pos="2190750" algn="l"/>
              </a:tabLst>
              <a:defRPr lang="de-DE" sz="1800" baseline="0" noProof="0">
                <a:solidFill>
                  <a:schemeClr val="tx1">
                    <a:tint val="75000"/>
                  </a:schemeClr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9pPr>
          </a:lstStyle>
          <a:p>
            <a:pPr marL="450850" lvl="1" indent="6350">
              <a:spcAft>
                <a:spcPts val="0"/>
              </a:spcAft>
              <a:buFont typeface="Arial" charset="0"/>
              <a:buNone/>
              <a:defRPr/>
            </a:pPr>
            <a:r>
              <a:rPr lang="es-CO" sz="4000" b="1" kern="0" dirty="0" smtClean="0">
                <a:solidFill>
                  <a:srgbClr val="FF0000"/>
                </a:solidFill>
              </a:rPr>
              <a:t>POSTERIOR A ESTE AN</a:t>
            </a:r>
            <a:r>
              <a:rPr lang="es-ES" sz="4000" b="1" kern="0" dirty="0" smtClean="0">
                <a:solidFill>
                  <a:srgbClr val="FF0000"/>
                </a:solidFill>
              </a:rPr>
              <a:t>ÁLISIS PODEMOS EVALUAR LAS POTENCIALES FUENTES</a:t>
            </a:r>
            <a:endParaRPr lang="es-CO" sz="4000" b="1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97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8B35D4DA-7B6D-4114-B67B-0E6C2F291582}"/>
              </a:ext>
            </a:extLst>
          </p:cNvPr>
          <p:cNvSpPr txBox="1">
            <a:spLocks/>
          </p:cNvSpPr>
          <p:nvPr/>
        </p:nvSpPr>
        <p:spPr bwMode="auto">
          <a:xfrm>
            <a:off x="2405575" y="-139186"/>
            <a:ext cx="7526215" cy="807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Font typeface="Arial" pitchFamily="34" charset="0"/>
              <a:buNone/>
              <a:tabLst>
                <a:tab pos="2190750" algn="l"/>
              </a:tabLst>
              <a:defRPr lang="de-DE" sz="1800" baseline="0" noProof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Arial" pitchFamily="34" charset="0"/>
              <a:buNone/>
              <a:tabLst>
                <a:tab pos="2190750" algn="l"/>
              </a:tabLst>
              <a:defRPr lang="de-DE" sz="1800" baseline="0" noProof="0">
                <a:solidFill>
                  <a:schemeClr val="tx1">
                    <a:tint val="75000"/>
                  </a:schemeClr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Font typeface="Arial" pitchFamily="34" charset="0"/>
              <a:buNone/>
              <a:tabLst>
                <a:tab pos="2190750" algn="l"/>
              </a:tabLst>
              <a:defRPr lang="de-DE" sz="1800" noProof="0">
                <a:solidFill>
                  <a:schemeClr val="tx1">
                    <a:tint val="75000"/>
                  </a:schemeClr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Font typeface="Arial" pitchFamily="34" charset="0"/>
              <a:buNone/>
              <a:tabLst>
                <a:tab pos="2190750" algn="l"/>
              </a:tabLst>
              <a:defRPr lang="de-DE" sz="1800" baseline="0" noProof="0">
                <a:solidFill>
                  <a:schemeClr val="tx1">
                    <a:tint val="75000"/>
                  </a:schemeClr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9pPr>
          </a:lstStyle>
          <a:p>
            <a:pPr marL="450850" lvl="1" indent="6350">
              <a:spcAft>
                <a:spcPts val="0"/>
              </a:spcAft>
              <a:buFont typeface="Arial" charset="0"/>
              <a:buNone/>
              <a:defRPr/>
            </a:pPr>
            <a:r>
              <a:rPr lang="es-CO" sz="4400" b="1" kern="0" dirty="0" smtClean="0">
                <a:solidFill>
                  <a:schemeClr val="tx1"/>
                </a:solidFill>
              </a:rPr>
              <a:t>FUENTES NACIONALES</a:t>
            </a:r>
            <a:endParaRPr lang="es-CO" sz="4400" b="1" kern="0" dirty="0">
              <a:solidFill>
                <a:schemeClr val="tx1"/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9FB24BFB-3E28-41B2-B0C3-2680C7DE345D}"/>
              </a:ext>
            </a:extLst>
          </p:cNvPr>
          <p:cNvSpPr txBox="1">
            <a:spLocks/>
          </p:cNvSpPr>
          <p:nvPr/>
        </p:nvSpPr>
        <p:spPr bwMode="auto">
          <a:xfrm>
            <a:off x="4572000" y="1040526"/>
            <a:ext cx="4684543" cy="565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Font typeface="Arial" pitchFamily="34" charset="0"/>
              <a:buNone/>
              <a:tabLst>
                <a:tab pos="2190750" algn="l"/>
              </a:tabLst>
              <a:defRPr lang="de-DE" sz="1800" baseline="0" noProof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Arial" pitchFamily="34" charset="0"/>
              <a:buNone/>
              <a:tabLst>
                <a:tab pos="2190750" algn="l"/>
              </a:tabLst>
              <a:defRPr lang="de-DE" sz="1800" baseline="0" noProof="0">
                <a:solidFill>
                  <a:schemeClr val="tx1">
                    <a:tint val="75000"/>
                  </a:schemeClr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Font typeface="Arial" pitchFamily="34" charset="0"/>
              <a:buNone/>
              <a:tabLst>
                <a:tab pos="2190750" algn="l"/>
              </a:tabLst>
              <a:defRPr lang="de-DE" sz="1800" noProof="0">
                <a:solidFill>
                  <a:schemeClr val="tx1">
                    <a:tint val="75000"/>
                  </a:schemeClr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Font typeface="Arial" pitchFamily="34" charset="0"/>
              <a:buNone/>
              <a:tabLst>
                <a:tab pos="2190750" algn="l"/>
              </a:tabLst>
              <a:defRPr lang="de-DE" sz="1800" baseline="0" noProof="0">
                <a:solidFill>
                  <a:schemeClr val="tx1">
                    <a:tint val="75000"/>
                  </a:schemeClr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9pPr>
          </a:lstStyle>
          <a:p>
            <a:pPr marL="222250" lvl="1" indent="-222250" algn="just"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2400" b="1" kern="0" dirty="0" smtClean="0">
                <a:solidFill>
                  <a:schemeClr val="tx1"/>
                </a:solidFill>
              </a:rPr>
              <a:t>Microfinacieras</a:t>
            </a:r>
          </a:p>
          <a:p>
            <a:pPr marL="222250" lvl="1" indent="-222250" algn="just"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2400" b="1" kern="0" dirty="0" smtClean="0">
                <a:solidFill>
                  <a:schemeClr val="tx1"/>
                </a:solidFill>
              </a:rPr>
              <a:t>Cooperativas Financieras</a:t>
            </a:r>
          </a:p>
          <a:p>
            <a:pPr marL="222250" lvl="1" indent="-222250" algn="just"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2400" b="1" kern="0" dirty="0" smtClean="0">
                <a:solidFill>
                  <a:schemeClr val="tx1"/>
                </a:solidFill>
              </a:rPr>
              <a:t>Bancos</a:t>
            </a:r>
          </a:p>
          <a:p>
            <a:pPr marL="222250" lvl="1" indent="-222250" algn="just"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2400" b="1" kern="0" dirty="0" smtClean="0">
                <a:solidFill>
                  <a:schemeClr val="tx1"/>
                </a:solidFill>
              </a:rPr>
              <a:t>Bancos de Desarrollo Nacionales</a:t>
            </a:r>
          </a:p>
          <a:p>
            <a:pPr marL="222250" lvl="1" indent="-222250" algn="just">
              <a:spcAft>
                <a:spcPts val="0"/>
              </a:spcAft>
              <a:buFont typeface="Arial" charset="0"/>
              <a:buChar char="•"/>
              <a:defRPr/>
            </a:pPr>
            <a:endParaRPr lang="es-ES" sz="2400" b="1" kern="0" dirty="0">
              <a:solidFill>
                <a:schemeClr val="tx1"/>
              </a:solidFill>
            </a:endParaRPr>
          </a:p>
          <a:p>
            <a:pPr marL="222250" lvl="1" indent="-222250" algn="just">
              <a:spcAft>
                <a:spcPts val="0"/>
              </a:spcAft>
              <a:buFont typeface="Arial" charset="0"/>
              <a:buChar char="•"/>
              <a:defRPr/>
            </a:pPr>
            <a:endParaRPr lang="es-ES" sz="2400" b="1" kern="0" dirty="0" smtClean="0">
              <a:solidFill>
                <a:schemeClr val="tx1"/>
              </a:solidFill>
            </a:endParaRPr>
          </a:p>
          <a:p>
            <a:pPr marL="222250" lvl="1" indent="-222250" algn="just">
              <a:spcAft>
                <a:spcPts val="0"/>
              </a:spcAft>
              <a:buFont typeface="Arial" charset="0"/>
              <a:buChar char="•"/>
              <a:defRPr/>
            </a:pPr>
            <a:endParaRPr lang="es-ES" sz="2400" b="1" kern="0" dirty="0">
              <a:solidFill>
                <a:schemeClr val="tx1"/>
              </a:solidFill>
            </a:endParaRPr>
          </a:p>
          <a:p>
            <a:pPr marL="222250" lvl="1" indent="-222250" algn="just"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2400" b="1" kern="0" dirty="0" smtClean="0">
                <a:solidFill>
                  <a:schemeClr val="tx1"/>
                </a:solidFill>
              </a:rPr>
              <a:t>Fondo Colombia Sostenible*</a:t>
            </a:r>
          </a:p>
          <a:p>
            <a:pPr marL="222250" lvl="1" indent="-222250" algn="just"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2400" b="1" kern="0" dirty="0" smtClean="0">
                <a:solidFill>
                  <a:schemeClr val="tx1"/>
                </a:solidFill>
              </a:rPr>
              <a:t>Fondos de Capital privado.</a:t>
            </a:r>
          </a:p>
          <a:p>
            <a:pPr marL="222250" lvl="1" indent="-222250" algn="just"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2400" b="1" kern="0" dirty="0" smtClean="0">
                <a:solidFill>
                  <a:schemeClr val="tx1"/>
                </a:solidFill>
              </a:rPr>
              <a:t>Fundaciones Empresariales</a:t>
            </a:r>
          </a:p>
          <a:p>
            <a:pPr marL="222250" lvl="1" indent="-222250" algn="just"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2400" b="1" kern="0" dirty="0" smtClean="0">
                <a:solidFill>
                  <a:schemeClr val="tx1"/>
                </a:solidFill>
              </a:rPr>
              <a:t>Mercado de Carbono</a:t>
            </a:r>
          </a:p>
          <a:p>
            <a:pPr marL="222250" lvl="1" indent="-222250" algn="just"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2400" b="1" kern="0" dirty="0" smtClean="0">
                <a:solidFill>
                  <a:schemeClr val="tx1"/>
                </a:solidFill>
              </a:rPr>
              <a:t>PSA</a:t>
            </a:r>
          </a:p>
          <a:p>
            <a:pPr marL="222250" lvl="1" indent="-222250" algn="just"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2400" b="1" kern="0" dirty="0" smtClean="0">
                <a:solidFill>
                  <a:schemeClr val="tx1"/>
                </a:solidFill>
              </a:rPr>
              <a:t>Seguros Climáticos</a:t>
            </a:r>
          </a:p>
          <a:p>
            <a:pPr marL="222250" lvl="1" indent="-222250" algn="just"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2400" b="1" kern="0" dirty="0" smtClean="0">
                <a:solidFill>
                  <a:schemeClr val="tx1"/>
                </a:solidFill>
              </a:rPr>
              <a:t>Inversionistas institucionales</a:t>
            </a:r>
          </a:p>
          <a:p>
            <a:pPr marL="0" lvl="1" algn="just">
              <a:spcAft>
                <a:spcPts val="0"/>
              </a:spcAft>
              <a:defRPr/>
            </a:pPr>
            <a:endParaRPr lang="es-ES" sz="2400" b="1" kern="0" dirty="0" smtClean="0">
              <a:solidFill>
                <a:schemeClr val="tx1"/>
              </a:solidFill>
            </a:endParaRPr>
          </a:p>
          <a:p>
            <a:pPr marL="222250" lvl="1" indent="-222250" algn="just">
              <a:spcAft>
                <a:spcPts val="0"/>
              </a:spcAft>
              <a:buFont typeface="Arial" charset="0"/>
              <a:buChar char="•"/>
              <a:defRPr/>
            </a:pPr>
            <a:endParaRPr lang="es-ES" sz="2400" b="1" kern="0" dirty="0" smtClean="0">
              <a:solidFill>
                <a:schemeClr val="tx1"/>
              </a:solidFill>
            </a:endParaRPr>
          </a:p>
          <a:p>
            <a:pPr marL="222250" lvl="1" indent="-222250" algn="just">
              <a:spcAft>
                <a:spcPts val="0"/>
              </a:spcAft>
              <a:buFont typeface="Arial" charset="0"/>
              <a:buChar char="•"/>
              <a:defRPr/>
            </a:pPr>
            <a:endParaRPr lang="es-ES" sz="2400" b="1" kern="0" dirty="0" smtClean="0">
              <a:solidFill>
                <a:schemeClr val="tx1"/>
              </a:solidFill>
            </a:endParaRPr>
          </a:p>
          <a:p>
            <a:pPr marL="222250" lvl="1" indent="-222250" algn="just">
              <a:spcAft>
                <a:spcPts val="0"/>
              </a:spcAft>
              <a:buFont typeface="Arial" charset="0"/>
              <a:buChar char="•"/>
              <a:defRPr/>
            </a:pPr>
            <a:endParaRPr lang="es-ES" sz="2400" b="1" kern="0" dirty="0" smtClean="0">
              <a:solidFill>
                <a:schemeClr val="tx1"/>
              </a:solidFill>
            </a:endParaRPr>
          </a:p>
          <a:p>
            <a:pPr marL="222250" lvl="1" indent="-222250" algn="just">
              <a:spcAft>
                <a:spcPts val="0"/>
              </a:spcAft>
              <a:buFont typeface="Arial" charset="0"/>
              <a:buChar char="•"/>
              <a:defRPr/>
            </a:pPr>
            <a:endParaRPr lang="es-CO" sz="2400" b="1" kern="0" dirty="0" smtClean="0">
              <a:solidFill>
                <a:schemeClr val="bg1"/>
              </a:solidFill>
            </a:endParaRPr>
          </a:p>
          <a:p>
            <a:pPr marL="222250" lvl="1" indent="-222250" algn="just">
              <a:spcAft>
                <a:spcPts val="0"/>
              </a:spcAft>
              <a:buFont typeface="Arial" charset="0"/>
              <a:buChar char="•"/>
              <a:defRPr/>
            </a:pPr>
            <a:endParaRPr lang="es-CO" sz="2400" b="1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38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ítulo 1"/>
          <p:cNvSpPr txBox="1">
            <a:spLocks/>
          </p:cNvSpPr>
          <p:nvPr/>
        </p:nvSpPr>
        <p:spPr>
          <a:xfrm>
            <a:off x="182881" y="-288071"/>
            <a:ext cx="75121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b="1" spc="-150" dirty="0" smtClean="0">
                <a:latin typeface="Calibri" panose="020F0502020204030204" pitchFamily="34" charset="0"/>
                <a:ea typeface="+mn-ea"/>
                <a:cs typeface="+mn-cs"/>
              </a:rPr>
              <a:t>Fondos de Capital / Administradores de Activos</a:t>
            </a:r>
            <a:endParaRPr lang="es-CO" sz="3200" b="1" spc="-150" dirty="0"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633" y="685799"/>
            <a:ext cx="6045591" cy="604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3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40678" y="1252024"/>
            <a:ext cx="8862646" cy="4783015"/>
            <a:chOff x="582103" y="1035692"/>
            <a:chExt cx="8109701" cy="375285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2103" y="1053770"/>
              <a:ext cx="1123043" cy="112304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2103" y="2349155"/>
              <a:ext cx="1129393" cy="112939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3781" y="1053770"/>
              <a:ext cx="1169384" cy="116938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3781" y="2388152"/>
              <a:ext cx="1182698" cy="118269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05810" y="1035692"/>
              <a:ext cx="1182698" cy="118269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73450" y="2374047"/>
              <a:ext cx="1115058" cy="111505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53829" y="1043157"/>
              <a:ext cx="1209514" cy="12095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53830" y="2363790"/>
              <a:ext cx="1127739" cy="112102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89173" y="1060883"/>
              <a:ext cx="1157508" cy="115750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89173" y="2352822"/>
              <a:ext cx="1082528" cy="108252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11146" y="3650890"/>
              <a:ext cx="1100350" cy="110035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83781" y="3646966"/>
              <a:ext cx="1094250" cy="109425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473450" y="3647651"/>
              <a:ext cx="1106828" cy="110682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839985" y="3646966"/>
              <a:ext cx="1141584" cy="114158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303469" y="3601685"/>
              <a:ext cx="1143212" cy="114321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5400000">
              <a:off x="7090696" y="2491496"/>
              <a:ext cx="2164536" cy="1037680"/>
            </a:xfrm>
            <a:prstGeom prst="rect">
              <a:avLst/>
            </a:prstGeom>
          </p:spPr>
        </p:pic>
      </p:grpSp>
      <p:sp>
        <p:nvSpPr>
          <p:cNvPr id="19" name="Título 1"/>
          <p:cNvSpPr txBox="1">
            <a:spLocks/>
          </p:cNvSpPr>
          <p:nvPr/>
        </p:nvSpPr>
        <p:spPr>
          <a:xfrm>
            <a:off x="140678" y="171231"/>
            <a:ext cx="55721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b="1" spc="-150" dirty="0" smtClean="0">
                <a:latin typeface="Calibri" panose="020F0502020204030204" pitchFamily="34" charset="0"/>
                <a:ea typeface="+mn-ea"/>
                <a:cs typeface="+mn-cs"/>
              </a:rPr>
              <a:t>Fundaciones Empresariales</a:t>
            </a:r>
            <a:endParaRPr lang="es-CO" sz="3200" b="1" spc="-150" dirty="0"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38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uds, Sky, Yellowish, Weather, Weather Chan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710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8B35D4DA-7B6D-4114-B67B-0E6C2F291582}"/>
              </a:ext>
            </a:extLst>
          </p:cNvPr>
          <p:cNvSpPr txBox="1">
            <a:spLocks/>
          </p:cNvSpPr>
          <p:nvPr/>
        </p:nvSpPr>
        <p:spPr bwMode="auto">
          <a:xfrm>
            <a:off x="154743" y="182880"/>
            <a:ext cx="7526215" cy="807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Font typeface="Arial" pitchFamily="34" charset="0"/>
              <a:buNone/>
              <a:tabLst>
                <a:tab pos="2190750" algn="l"/>
              </a:tabLst>
              <a:defRPr lang="de-DE" sz="1800" baseline="0" noProof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Arial" pitchFamily="34" charset="0"/>
              <a:buNone/>
              <a:tabLst>
                <a:tab pos="2190750" algn="l"/>
              </a:tabLst>
              <a:defRPr lang="de-DE" sz="1800" baseline="0" noProof="0">
                <a:solidFill>
                  <a:schemeClr val="tx1">
                    <a:tint val="75000"/>
                  </a:schemeClr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Font typeface="Arial" pitchFamily="34" charset="0"/>
              <a:buNone/>
              <a:tabLst>
                <a:tab pos="2190750" algn="l"/>
              </a:tabLst>
              <a:defRPr lang="de-DE" sz="1800" noProof="0">
                <a:solidFill>
                  <a:schemeClr val="tx1">
                    <a:tint val="75000"/>
                  </a:schemeClr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Font typeface="Arial" pitchFamily="34" charset="0"/>
              <a:buNone/>
              <a:tabLst>
                <a:tab pos="2190750" algn="l"/>
              </a:tabLst>
              <a:defRPr lang="de-DE" sz="1800" baseline="0" noProof="0">
                <a:solidFill>
                  <a:schemeClr val="tx1">
                    <a:tint val="75000"/>
                  </a:schemeClr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9pPr>
          </a:lstStyle>
          <a:p>
            <a:pPr marL="450850" lvl="1" indent="6350">
              <a:spcAft>
                <a:spcPts val="0"/>
              </a:spcAft>
              <a:buFont typeface="Arial" charset="0"/>
              <a:buNone/>
              <a:defRPr/>
            </a:pPr>
            <a:r>
              <a:rPr lang="es-CO" sz="4400" b="1" kern="0" dirty="0" smtClean="0">
                <a:solidFill>
                  <a:schemeClr val="bg1"/>
                </a:solidFill>
              </a:rPr>
              <a:t>FUENTES INTERNACIONALES</a:t>
            </a:r>
            <a:endParaRPr lang="es-CO" sz="4400" b="1" kern="0" dirty="0">
              <a:solidFill>
                <a:schemeClr val="bg1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9FB24BFB-3E28-41B2-B0C3-2680C7DE345D}"/>
              </a:ext>
            </a:extLst>
          </p:cNvPr>
          <p:cNvSpPr txBox="1">
            <a:spLocks/>
          </p:cNvSpPr>
          <p:nvPr/>
        </p:nvSpPr>
        <p:spPr bwMode="auto">
          <a:xfrm>
            <a:off x="1473591" y="1747669"/>
            <a:ext cx="6196818" cy="3035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Font typeface="Arial" pitchFamily="34" charset="0"/>
              <a:buNone/>
              <a:tabLst>
                <a:tab pos="2190750" algn="l"/>
              </a:tabLst>
              <a:defRPr lang="de-DE" sz="1800" baseline="0" noProof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Arial" pitchFamily="34" charset="0"/>
              <a:buNone/>
              <a:tabLst>
                <a:tab pos="2190750" algn="l"/>
              </a:tabLst>
              <a:defRPr lang="de-DE" sz="1800" baseline="0" noProof="0">
                <a:solidFill>
                  <a:schemeClr val="tx1">
                    <a:tint val="75000"/>
                  </a:schemeClr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Font typeface="Arial" pitchFamily="34" charset="0"/>
              <a:buNone/>
              <a:tabLst>
                <a:tab pos="2190750" algn="l"/>
              </a:tabLst>
              <a:defRPr lang="de-DE" sz="1800" noProof="0">
                <a:solidFill>
                  <a:schemeClr val="tx1">
                    <a:tint val="75000"/>
                  </a:schemeClr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Font typeface="Arial" pitchFamily="34" charset="0"/>
              <a:buNone/>
              <a:tabLst>
                <a:tab pos="2190750" algn="l"/>
              </a:tabLst>
              <a:defRPr lang="de-DE" sz="1800" baseline="0" noProof="0">
                <a:solidFill>
                  <a:schemeClr val="tx1">
                    <a:tint val="75000"/>
                  </a:schemeClr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9pPr>
          </a:lstStyle>
          <a:p>
            <a:pPr marL="222250" lvl="1" indent="-222250" algn="just"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2800" b="1" kern="0" dirty="0" smtClean="0">
                <a:solidFill>
                  <a:schemeClr val="bg1"/>
                </a:solidFill>
              </a:rPr>
              <a:t>Bancos de Desarrollo </a:t>
            </a:r>
            <a:r>
              <a:rPr lang="es-ES" sz="2800" b="1" kern="0" dirty="0" smtClean="0">
                <a:solidFill>
                  <a:schemeClr val="bg1"/>
                </a:solidFill>
              </a:rPr>
              <a:t>Internacionales</a:t>
            </a:r>
            <a:endParaRPr lang="es-ES" sz="2800" b="1" kern="0" dirty="0" smtClean="0">
              <a:solidFill>
                <a:schemeClr val="bg1"/>
              </a:solidFill>
            </a:endParaRPr>
          </a:p>
          <a:p>
            <a:pPr marL="222250" lvl="1" indent="-222250" algn="just"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2800" b="1" kern="0" dirty="0" smtClean="0">
                <a:solidFill>
                  <a:schemeClr val="bg1"/>
                </a:solidFill>
              </a:rPr>
              <a:t>Fondos de Inversión de Impacto</a:t>
            </a:r>
          </a:p>
          <a:p>
            <a:pPr marL="222250" lvl="1" indent="-222250" algn="just"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2800" b="1" kern="0" dirty="0" smtClean="0">
                <a:solidFill>
                  <a:schemeClr val="bg1"/>
                </a:solidFill>
              </a:rPr>
              <a:t>Fondos de la CMNUCC (GCF/AF/GEF)</a:t>
            </a:r>
          </a:p>
          <a:p>
            <a:pPr marL="222250" lvl="1" indent="-222250" algn="just"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2800" b="1" kern="0" dirty="0" smtClean="0">
                <a:solidFill>
                  <a:schemeClr val="bg1"/>
                </a:solidFill>
              </a:rPr>
              <a:t>Fondos Internacionales de Inversión</a:t>
            </a:r>
          </a:p>
          <a:p>
            <a:pPr marL="222250" lvl="1" indent="-222250" algn="just"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2800" b="1" kern="0" dirty="0" smtClean="0">
                <a:solidFill>
                  <a:schemeClr val="bg1"/>
                </a:solidFill>
              </a:rPr>
              <a:t>Bancos Internacionales</a:t>
            </a:r>
          </a:p>
          <a:p>
            <a:pPr marL="222250" lvl="1" indent="-222250" algn="just"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2800" b="1" kern="0" dirty="0" smtClean="0">
                <a:solidFill>
                  <a:schemeClr val="bg1"/>
                </a:solidFill>
              </a:rPr>
              <a:t>Organizaciones Filantrópicas</a:t>
            </a:r>
          </a:p>
          <a:p>
            <a:pPr marL="222250" lvl="1" indent="-222250" algn="just"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2800" b="1" kern="0" dirty="0" smtClean="0">
                <a:solidFill>
                  <a:schemeClr val="bg1"/>
                </a:solidFill>
              </a:rPr>
              <a:t>Entidades Bilaterales</a:t>
            </a:r>
          </a:p>
          <a:p>
            <a:pPr marL="222250" lvl="1" indent="-222250" algn="just">
              <a:spcAft>
                <a:spcPts val="0"/>
              </a:spcAft>
              <a:buFont typeface="Arial" charset="0"/>
              <a:buChar char="•"/>
              <a:defRPr/>
            </a:pPr>
            <a:endParaRPr lang="es-ES" sz="2400" b="1" kern="0" dirty="0">
              <a:solidFill>
                <a:schemeClr val="tx1"/>
              </a:solidFill>
            </a:endParaRPr>
          </a:p>
          <a:p>
            <a:pPr marL="0" lvl="1" algn="just">
              <a:spcAft>
                <a:spcPts val="0"/>
              </a:spcAft>
              <a:defRPr/>
            </a:pPr>
            <a:endParaRPr lang="es-ES" sz="2400" b="1" kern="0" dirty="0" smtClean="0">
              <a:solidFill>
                <a:schemeClr val="tx1"/>
              </a:solidFill>
            </a:endParaRPr>
          </a:p>
          <a:p>
            <a:pPr marL="222250" lvl="1" indent="-222250" algn="just">
              <a:spcAft>
                <a:spcPts val="0"/>
              </a:spcAft>
              <a:buFont typeface="Arial" charset="0"/>
              <a:buChar char="•"/>
              <a:defRPr/>
            </a:pPr>
            <a:endParaRPr lang="es-ES" sz="2400" b="1" kern="0" dirty="0" smtClean="0">
              <a:solidFill>
                <a:schemeClr val="tx1"/>
              </a:solidFill>
            </a:endParaRPr>
          </a:p>
          <a:p>
            <a:pPr marL="222250" lvl="1" indent="-222250" algn="just">
              <a:spcAft>
                <a:spcPts val="0"/>
              </a:spcAft>
              <a:buFont typeface="Arial" charset="0"/>
              <a:buChar char="•"/>
              <a:defRPr/>
            </a:pPr>
            <a:endParaRPr lang="es-ES" sz="2400" b="1" kern="0" dirty="0" smtClean="0">
              <a:solidFill>
                <a:schemeClr val="tx1"/>
              </a:solidFill>
            </a:endParaRPr>
          </a:p>
          <a:p>
            <a:pPr marL="222250" lvl="1" indent="-222250" algn="just">
              <a:spcAft>
                <a:spcPts val="0"/>
              </a:spcAft>
              <a:buFont typeface="Arial" charset="0"/>
              <a:buChar char="•"/>
              <a:defRPr/>
            </a:pPr>
            <a:endParaRPr lang="es-CO" sz="2400" b="1" kern="0" dirty="0" smtClean="0">
              <a:solidFill>
                <a:schemeClr val="bg1"/>
              </a:solidFill>
            </a:endParaRPr>
          </a:p>
          <a:p>
            <a:pPr marL="222250" lvl="1" indent="-222250" algn="just">
              <a:spcAft>
                <a:spcPts val="0"/>
              </a:spcAft>
              <a:buFont typeface="Arial" charset="0"/>
              <a:buChar char="•"/>
              <a:defRPr/>
            </a:pPr>
            <a:endParaRPr lang="es-CO" sz="2400" b="1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7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157162" y="-245298"/>
            <a:ext cx="55721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3200" b="1" spc="-150" dirty="0">
                <a:latin typeface="Calibri" panose="020F0502020204030204" pitchFamily="34" charset="0"/>
                <a:ea typeface="+mn-ea"/>
                <a:cs typeface="+mn-cs"/>
              </a:rPr>
              <a:t>Fondos de </a:t>
            </a:r>
            <a:r>
              <a:rPr lang="es-CO" sz="3200" b="1" spc="-150" dirty="0" smtClean="0">
                <a:latin typeface="Calibri" panose="020F0502020204030204" pitchFamily="34" charset="0"/>
                <a:ea typeface="+mn-ea"/>
                <a:cs typeface="+mn-cs"/>
              </a:rPr>
              <a:t>inversi</a:t>
            </a:r>
            <a:r>
              <a:rPr lang="es-ES" sz="3200" b="1" spc="-150" dirty="0" smtClean="0">
                <a:latin typeface="Calibri" panose="020F0502020204030204" pitchFamily="34" charset="0"/>
                <a:ea typeface="+mn-ea"/>
                <a:cs typeface="+mn-cs"/>
              </a:rPr>
              <a:t>ón</a:t>
            </a:r>
            <a:r>
              <a:rPr lang="es-ES_tradnl" sz="3200" b="1" spc="-150" dirty="0" smtClean="0"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es-ES_tradnl" sz="3200" b="1" spc="-150" dirty="0">
                <a:latin typeface="Calibri" panose="020F0502020204030204" pitchFamily="34" charset="0"/>
                <a:ea typeface="+mn-ea"/>
                <a:cs typeface="+mn-cs"/>
              </a:rPr>
              <a:t>de Impacto</a:t>
            </a:r>
            <a:endParaRPr lang="es-CO" sz="3200" b="1" spc="-150" dirty="0"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2" y="954499"/>
            <a:ext cx="2193303" cy="11771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712" y="681127"/>
            <a:ext cx="1741488" cy="17414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2454" y="2692400"/>
            <a:ext cx="2571894" cy="676275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3613" y="2626353"/>
            <a:ext cx="2751281" cy="6818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5650" y="3422650"/>
            <a:ext cx="12700" cy="12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8050" y="3575050"/>
            <a:ext cx="12700" cy="127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4346" y="5346221"/>
            <a:ext cx="2469267" cy="90581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9910" y="3813017"/>
            <a:ext cx="1198140" cy="125804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3D4FBE2B-4F26-4870-B1FF-9063B191A2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972" y="2636321"/>
            <a:ext cx="2400300" cy="7239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5DD73CBB-D693-43E1-98DC-73C6C9ADFE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9573" y="3813017"/>
            <a:ext cx="2446020" cy="82296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E87D3CB5-D853-4111-A21C-D32A4FFDB4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53613" y="3981564"/>
            <a:ext cx="3390900" cy="62484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64AA5EEB-54A6-4B44-997B-87B371FDA9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84676" y="1086030"/>
            <a:ext cx="2842260" cy="116586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67F7D763-9AF5-40C3-AEC3-C7F43F0885E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1075" y="5071064"/>
            <a:ext cx="1600200" cy="144018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F9CE9B4E-6B3E-4F16-9705-CEDC99FD0A3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53613" y="4813591"/>
            <a:ext cx="3183742" cy="106526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="" xmlns:a16="http://schemas.microsoft.com/office/drawing/2014/main" id="{44BAD61D-DD82-4A36-A017-152C783B361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79332" y="1107412"/>
            <a:ext cx="2278380" cy="7010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43613" y="5931346"/>
            <a:ext cx="2311860" cy="57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7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157162" y="-245298"/>
            <a:ext cx="55721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200" b="1" spc="-150" dirty="0" smtClean="0">
                <a:latin typeface="Calibri" panose="020F0502020204030204" pitchFamily="34" charset="0"/>
                <a:ea typeface="+mn-ea"/>
                <a:cs typeface="+mn-cs"/>
              </a:rPr>
              <a:t>Organizaciones Filantrópicas</a:t>
            </a:r>
            <a:endParaRPr lang="es-CO" sz="3200" b="1" spc="-150" dirty="0"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2952" y="1308295"/>
            <a:ext cx="8664100" cy="4360985"/>
            <a:chOff x="522103" y="953436"/>
            <a:chExt cx="7880680" cy="376848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2103" y="1151906"/>
              <a:ext cx="1689344" cy="65514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51910" y="953436"/>
              <a:ext cx="1093657" cy="119030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11304" y="1558661"/>
              <a:ext cx="2499838" cy="1253862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0566" y="1020576"/>
              <a:ext cx="1122217" cy="178419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2103" y="2215189"/>
              <a:ext cx="1374482" cy="137448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05720" y="2315951"/>
              <a:ext cx="1396449" cy="139644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69949" y="3244547"/>
              <a:ext cx="2378351" cy="13318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44000" y="2973232"/>
              <a:ext cx="1313489" cy="131348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1174" y="3794823"/>
              <a:ext cx="2794000" cy="927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362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texto 3">
            <a:extLst>
              <a:ext uri="{FF2B5EF4-FFF2-40B4-BE49-F238E27FC236}">
                <a16:creationId xmlns="" xmlns:a16="http://schemas.microsoft.com/office/drawing/2014/main" id="{36A34CC7-6529-4507-B7CD-1062B8CDDAF5}"/>
              </a:ext>
            </a:extLst>
          </p:cNvPr>
          <p:cNvSpPr txBox="1">
            <a:spLocks/>
          </p:cNvSpPr>
          <p:nvPr/>
        </p:nvSpPr>
        <p:spPr>
          <a:xfrm>
            <a:off x="6526060" y="6455520"/>
            <a:ext cx="2118898" cy="222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dirty="0">
                <a:solidFill>
                  <a:schemeClr val="bg1"/>
                </a:solidFill>
              </a:rPr>
              <a:t>Fuente: Revista Semana (2010)- Corregimiento de Bohórquez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ángulo 11"/>
          <p:cNvSpPr/>
          <p:nvPr/>
        </p:nvSpPr>
        <p:spPr>
          <a:xfrm>
            <a:off x="108112" y="932883"/>
            <a:ext cx="903588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es-ES_tradnl" sz="4400" b="1" dirty="0" smtClean="0">
                <a:solidFill>
                  <a:schemeClr val="bg1"/>
                </a:solidFill>
                <a:latin typeface="Calibri" pitchFamily="34" charset="0"/>
              </a:rPr>
              <a:t>Colombia requiere que su sector privado movilice cerca de </a:t>
            </a:r>
            <a:r>
              <a:rPr lang="es-ES_tradnl" sz="4400" b="1" dirty="0" smtClean="0">
                <a:solidFill>
                  <a:srgbClr val="FFFF00"/>
                </a:solidFill>
                <a:latin typeface="Calibri" pitchFamily="34" charset="0"/>
              </a:rPr>
              <a:t>$ 1.9 billones </a:t>
            </a:r>
            <a:r>
              <a:rPr lang="es-ES_tradnl" sz="4400" b="1" dirty="0" smtClean="0">
                <a:solidFill>
                  <a:schemeClr val="bg1"/>
                </a:solidFill>
                <a:latin typeface="Calibri" pitchFamily="34" charset="0"/>
              </a:rPr>
              <a:t>anualmente (62%) hasta 2030 para cumplir con su meta de mitigación (Uniandes/MADS, 2015)</a:t>
            </a:r>
            <a:endParaRPr lang="es-ES_tradnl" sz="44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351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5167"/>
            <a:ext cx="79130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“El 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sector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privado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está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haciendo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más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que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nunca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mientras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que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la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participación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general de la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inversión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pública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se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mantiene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estable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”</a:t>
            </a:r>
            <a:endParaRPr lang="en-US" sz="2400" b="1" i="0" dirty="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5673" y="1643480"/>
            <a:ext cx="71815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j-lt"/>
              </a:rPr>
              <a:t>“ Durante 2015-2016, el 79% de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las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finanzas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se recaudó en el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mismo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país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en el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que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se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gastó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” </a:t>
            </a:r>
            <a:endParaRPr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93499" y="2694602"/>
            <a:ext cx="62425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“A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pesar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de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este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progreso, la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energía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renovable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es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una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pequeña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parte de la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necesidad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general ”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5" y="3881444"/>
            <a:ext cx="3026313" cy="201754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431323" y="3745724"/>
            <a:ext cx="451748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Electricidad</a:t>
            </a:r>
            <a:endParaRPr lang="en-US" sz="2400" b="1" dirty="0" smtClean="0">
              <a:solidFill>
                <a:schemeClr val="bg1"/>
              </a:solidFill>
              <a:latin typeface="+mj-lt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Efeciencia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energ</a:t>
            </a:r>
            <a:r>
              <a:rPr lang="es-ES" sz="2400" b="1" dirty="0" smtClean="0">
                <a:solidFill>
                  <a:schemeClr val="bg1"/>
                </a:solidFill>
                <a:latin typeface="+mj-lt"/>
              </a:rPr>
              <a:t>ética industrial</a:t>
            </a:r>
          </a:p>
          <a:p>
            <a:pPr marL="342900" indent="-342900">
              <a:buFont typeface="Arial" charset="0"/>
              <a:buChar char="•"/>
            </a:pPr>
            <a:r>
              <a:rPr lang="es-ES" sz="2400" b="1" dirty="0" smtClean="0">
                <a:solidFill>
                  <a:schemeClr val="bg1"/>
                </a:solidFill>
                <a:latin typeface="+mj-lt"/>
              </a:rPr>
              <a:t>Agricultura</a:t>
            </a:r>
          </a:p>
          <a:p>
            <a:pPr marL="342900" indent="-342900">
              <a:buFont typeface="Arial" charset="0"/>
              <a:buChar char="•"/>
            </a:pPr>
            <a:r>
              <a:rPr lang="es-ES" sz="2400" b="1" dirty="0" smtClean="0">
                <a:solidFill>
                  <a:schemeClr val="bg1"/>
                </a:solidFill>
                <a:latin typeface="+mj-lt"/>
              </a:rPr>
              <a:t>Transporte</a:t>
            </a:r>
          </a:p>
          <a:p>
            <a:pPr marL="342900" indent="-342900">
              <a:buFont typeface="Arial" charset="0"/>
              <a:buChar char="•"/>
            </a:pPr>
            <a:r>
              <a:rPr lang="es-ES" sz="2400" b="1" dirty="0" smtClean="0">
                <a:solidFill>
                  <a:schemeClr val="bg1"/>
                </a:solidFill>
                <a:latin typeface="+mj-lt"/>
              </a:rPr>
              <a:t>Construcción</a:t>
            </a:r>
          </a:p>
          <a:p>
            <a:pPr marL="342900" indent="-342900">
              <a:buFont typeface="Arial" charset="0"/>
              <a:buChar char="•"/>
            </a:pPr>
            <a:r>
              <a:rPr lang="es-ES" sz="2400" b="1" dirty="0" smtClean="0">
                <a:solidFill>
                  <a:schemeClr val="bg1"/>
                </a:solidFill>
                <a:latin typeface="+mj-lt"/>
              </a:rPr>
              <a:t>Agua </a:t>
            </a:r>
          </a:p>
          <a:p>
            <a:pPr marL="342900" indent="-342900">
              <a:buFont typeface="Arial" charset="0"/>
              <a:buChar char="•"/>
            </a:pPr>
            <a:r>
              <a:rPr lang="es-ES" sz="2400" b="1" dirty="0" smtClean="0">
                <a:solidFill>
                  <a:schemeClr val="bg1"/>
                </a:solidFill>
                <a:latin typeface="+mj-lt"/>
              </a:rPr>
              <a:t>Deforestación</a:t>
            </a:r>
          </a:p>
          <a:p>
            <a:pPr marL="342900" indent="-342900">
              <a:buFont typeface="Arial" charset="0"/>
              <a:buChar char="•"/>
            </a:pPr>
            <a:r>
              <a:rPr lang="es-ES" sz="2400" b="1" dirty="0" smtClean="0">
                <a:solidFill>
                  <a:schemeClr val="bg1"/>
                </a:solidFill>
                <a:latin typeface="+mj-lt"/>
              </a:rPr>
              <a:t>Adaptación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874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1023544" y="2360322"/>
            <a:ext cx="6402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200" b="1" dirty="0"/>
              <a:t>GRACIAS</a:t>
            </a:r>
          </a:p>
        </p:txBody>
      </p:sp>
      <p:sp>
        <p:nvSpPr>
          <p:cNvPr id="3" name="Rectangle 2"/>
          <p:cNvSpPr/>
          <p:nvPr/>
        </p:nvSpPr>
        <p:spPr>
          <a:xfrm>
            <a:off x="6207368" y="5757640"/>
            <a:ext cx="27818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+mj-lt"/>
              </a:rPr>
              <a:t>Juan Camilo Barreneche Restrepo</a:t>
            </a:r>
          </a:p>
          <a:p>
            <a:r>
              <a:rPr lang="en-US" sz="1400" b="1" dirty="0" err="1" smtClean="0">
                <a:latin typeface="+mj-lt"/>
              </a:rPr>
              <a:t>director@safefinance.com.co</a:t>
            </a:r>
            <a:r>
              <a:rPr lang="en-US" sz="1400" b="1" dirty="0" smtClean="0">
                <a:solidFill>
                  <a:schemeClr val="bg1"/>
                </a:solidFill>
                <a:latin typeface="+mj-lt"/>
              </a:rPr>
              <a:t>”</a:t>
            </a:r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170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="" xmlns:a16="http://schemas.microsoft.com/office/drawing/2014/main" id="{8E898A99-01F1-4982-B3E0-016B7AFC6B0A}"/>
              </a:ext>
            </a:extLst>
          </p:cNvPr>
          <p:cNvGrpSpPr/>
          <p:nvPr/>
        </p:nvGrpSpPr>
        <p:grpSpPr>
          <a:xfrm>
            <a:off x="5815486" y="50759"/>
            <a:ext cx="3127152" cy="709508"/>
            <a:chOff x="3511673" y="4144487"/>
            <a:chExt cx="3127152" cy="709508"/>
          </a:xfrm>
        </p:grpSpPr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1673" y="4144487"/>
              <a:ext cx="1123895" cy="579547"/>
            </a:xfrm>
            <a:prstGeom prst="rect">
              <a:avLst/>
            </a:prstGeom>
          </p:spPr>
        </p:pic>
        <p:pic>
          <p:nvPicPr>
            <p:cNvPr id="12" name="Bild 13" descr="WRI_logo_4c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5582" y="4239491"/>
              <a:ext cx="1083243" cy="395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Bild 12" descr="UNDP_Logo-Blue w TaglineBlue-EN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6203" y="4239491"/>
              <a:ext cx="293648" cy="6145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Imagen 42" descr="UN Environment (New window)">
              <a:extLst>
                <a:ext uri="{FF2B5EF4-FFF2-40B4-BE49-F238E27FC236}">
                  <a16:creationId xmlns="" xmlns:a16="http://schemas.microsoft.com/office/drawing/2014/main" id="{9E4DC6A1-BD67-4DE3-9F10-106ED6A05DE4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9851" y="4239491"/>
              <a:ext cx="655731" cy="48454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99414FD5-CB97-4530-925F-AFDA4BA860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26" y="0"/>
            <a:ext cx="9127174" cy="68580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="" xmlns:a16="http://schemas.microsoft.com/office/drawing/2014/main" id="{D9167788-202C-4418-9163-F7DE302CEBE3}"/>
              </a:ext>
            </a:extLst>
          </p:cNvPr>
          <p:cNvSpPr txBox="1">
            <a:spLocks/>
          </p:cNvSpPr>
          <p:nvPr/>
        </p:nvSpPr>
        <p:spPr bwMode="auto">
          <a:xfrm>
            <a:off x="-337625" y="145762"/>
            <a:ext cx="9606885" cy="1500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Font typeface="Arial" pitchFamily="34" charset="0"/>
              <a:buNone/>
              <a:tabLst>
                <a:tab pos="2190750" algn="l"/>
              </a:tabLst>
              <a:defRPr lang="de-DE" sz="1800" baseline="0" noProof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Arial" pitchFamily="34" charset="0"/>
              <a:buNone/>
              <a:tabLst>
                <a:tab pos="2190750" algn="l"/>
              </a:tabLst>
              <a:defRPr lang="de-DE" sz="1800" baseline="0" noProof="0">
                <a:solidFill>
                  <a:schemeClr val="tx1">
                    <a:tint val="75000"/>
                  </a:schemeClr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Font typeface="Arial" pitchFamily="34" charset="0"/>
              <a:buNone/>
              <a:tabLst>
                <a:tab pos="2190750" algn="l"/>
              </a:tabLst>
              <a:defRPr lang="de-DE" sz="1800" noProof="0">
                <a:solidFill>
                  <a:schemeClr val="tx1">
                    <a:tint val="75000"/>
                  </a:schemeClr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Font typeface="Arial" pitchFamily="34" charset="0"/>
              <a:buNone/>
              <a:tabLst>
                <a:tab pos="2190750" algn="l"/>
              </a:tabLst>
              <a:defRPr lang="de-DE" sz="1800" baseline="0" noProof="0">
                <a:solidFill>
                  <a:schemeClr val="tx1">
                    <a:tint val="75000"/>
                  </a:schemeClr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9pPr>
          </a:lstStyle>
          <a:p>
            <a:pPr marL="450850" lvl="1" indent="6350" algn="l">
              <a:spcAft>
                <a:spcPts val="0"/>
              </a:spcAft>
              <a:buFont typeface="Arial" charset="0"/>
              <a:buNone/>
              <a:defRPr/>
            </a:pPr>
            <a:r>
              <a:rPr lang="es-CO" sz="3600" b="1" kern="0" dirty="0">
                <a:solidFill>
                  <a:srgbClr val="FF0000"/>
                </a:solidFill>
                <a:highlight>
                  <a:srgbClr val="FFFF00"/>
                </a:highlight>
              </a:rPr>
              <a:t>¿Y EL COSTO DE LA </a:t>
            </a:r>
            <a:r>
              <a:rPr lang="es-CO" sz="3600" b="1" kern="0" dirty="0" smtClean="0">
                <a:solidFill>
                  <a:srgbClr val="FF0000"/>
                </a:solidFill>
                <a:highlight>
                  <a:srgbClr val="FFFF00"/>
                </a:highlight>
              </a:rPr>
              <a:t>ADAPTACIÓN PARA EL SECTOR PRIVADO?...</a:t>
            </a:r>
            <a:endParaRPr lang="es-CO" sz="3600" b="1" kern="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4" name="Marcador de texto 3">
            <a:extLst>
              <a:ext uri="{FF2B5EF4-FFF2-40B4-BE49-F238E27FC236}">
                <a16:creationId xmlns="" xmlns:a16="http://schemas.microsoft.com/office/drawing/2014/main" id="{36A34CC7-6529-4507-B7CD-1062B8CDDAF5}"/>
              </a:ext>
            </a:extLst>
          </p:cNvPr>
          <p:cNvSpPr txBox="1">
            <a:spLocks/>
          </p:cNvSpPr>
          <p:nvPr/>
        </p:nvSpPr>
        <p:spPr>
          <a:xfrm>
            <a:off x="6526060" y="6455520"/>
            <a:ext cx="2118898" cy="222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dirty="0">
                <a:solidFill>
                  <a:schemeClr val="bg1"/>
                </a:solidFill>
              </a:rPr>
              <a:t>Fuente: Revista Semana (2010)- Corregimiento de Bohórquez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="" xmlns:a16="http://schemas.microsoft.com/office/drawing/2014/main" id="{64DF264D-619D-4E7B-881F-D9F94B5C03F5}"/>
              </a:ext>
            </a:extLst>
          </p:cNvPr>
          <p:cNvSpPr txBox="1">
            <a:spLocks/>
          </p:cNvSpPr>
          <p:nvPr/>
        </p:nvSpPr>
        <p:spPr>
          <a:xfrm>
            <a:off x="421643" y="2460780"/>
            <a:ext cx="8065132" cy="26946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600" b="1" dirty="0">
                <a:solidFill>
                  <a:schemeClr val="bg1"/>
                </a:solidFill>
              </a:rPr>
              <a:t>Adaptar el país para evitar afectaciones similares a las ocurridas por las inundaciones 2010-2011 requiere  de inversiones de cerca de </a:t>
            </a:r>
            <a:r>
              <a:rPr lang="es-ES" sz="3600" b="1" dirty="0">
                <a:solidFill>
                  <a:srgbClr val="FF0000"/>
                </a:solidFill>
                <a:highlight>
                  <a:srgbClr val="FFFF00"/>
                </a:highlight>
              </a:rPr>
              <a:t>$31,8 billones </a:t>
            </a:r>
            <a:r>
              <a:rPr lang="es-ES" sz="3600" b="1" dirty="0">
                <a:solidFill>
                  <a:schemeClr val="bg1"/>
                </a:solidFill>
              </a:rPr>
              <a:t>(IDEAM, PNUD, DNP. 2017)</a:t>
            </a:r>
          </a:p>
          <a:p>
            <a:endParaRPr lang="es-E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9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texto 3">
            <a:extLst>
              <a:ext uri="{FF2B5EF4-FFF2-40B4-BE49-F238E27FC236}">
                <a16:creationId xmlns="" xmlns:a16="http://schemas.microsoft.com/office/drawing/2014/main" id="{36A34CC7-6529-4507-B7CD-1062B8CDDAF5}"/>
              </a:ext>
            </a:extLst>
          </p:cNvPr>
          <p:cNvSpPr txBox="1">
            <a:spLocks/>
          </p:cNvSpPr>
          <p:nvPr/>
        </p:nvSpPr>
        <p:spPr>
          <a:xfrm>
            <a:off x="6526060" y="6455520"/>
            <a:ext cx="2118898" cy="222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dirty="0">
                <a:solidFill>
                  <a:schemeClr val="bg1"/>
                </a:solidFill>
              </a:rPr>
              <a:t>Fuente: Revista Semana (2010)- Corregimiento de Bohórquez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E144D534-D607-4A09-9DAE-018D267A6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8B35D4DA-7B6D-4114-B67B-0E6C2F291582}"/>
              </a:ext>
            </a:extLst>
          </p:cNvPr>
          <p:cNvSpPr txBox="1">
            <a:spLocks/>
          </p:cNvSpPr>
          <p:nvPr/>
        </p:nvSpPr>
        <p:spPr bwMode="auto">
          <a:xfrm>
            <a:off x="1" y="99964"/>
            <a:ext cx="9144000" cy="807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Font typeface="Arial" pitchFamily="34" charset="0"/>
              <a:buNone/>
              <a:tabLst>
                <a:tab pos="2190750" algn="l"/>
              </a:tabLst>
              <a:defRPr lang="de-DE" sz="1800" baseline="0" noProof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Arial" pitchFamily="34" charset="0"/>
              <a:buNone/>
              <a:tabLst>
                <a:tab pos="2190750" algn="l"/>
              </a:tabLst>
              <a:defRPr lang="de-DE" sz="1800" baseline="0" noProof="0">
                <a:solidFill>
                  <a:schemeClr val="tx1">
                    <a:tint val="75000"/>
                  </a:schemeClr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Font typeface="Arial" pitchFamily="34" charset="0"/>
              <a:buNone/>
              <a:tabLst>
                <a:tab pos="2190750" algn="l"/>
              </a:tabLst>
              <a:defRPr lang="de-DE" sz="1800" noProof="0">
                <a:solidFill>
                  <a:schemeClr val="tx1">
                    <a:tint val="75000"/>
                  </a:schemeClr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Font typeface="Arial" pitchFamily="34" charset="0"/>
              <a:buNone/>
              <a:tabLst>
                <a:tab pos="2190750" algn="l"/>
              </a:tabLst>
              <a:defRPr lang="de-DE" sz="1800" baseline="0" noProof="0">
                <a:solidFill>
                  <a:schemeClr val="tx1">
                    <a:tint val="75000"/>
                  </a:schemeClr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9pPr>
          </a:lstStyle>
          <a:p>
            <a:pPr marL="450850" lvl="1" indent="6350">
              <a:spcAft>
                <a:spcPts val="0"/>
              </a:spcAft>
              <a:buFont typeface="Arial" charset="0"/>
              <a:buNone/>
              <a:defRPr/>
            </a:pPr>
            <a:r>
              <a:rPr lang="es-CO" sz="4400" b="1" kern="0" smtClean="0">
                <a:solidFill>
                  <a:schemeClr val="bg1"/>
                </a:solidFill>
              </a:rPr>
              <a:t>POSTURAS DEL SECTOR PRIVADO</a:t>
            </a:r>
            <a:endParaRPr lang="es-CO" sz="4400" b="1" kern="0" dirty="0">
              <a:solidFill>
                <a:schemeClr val="bg1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="" xmlns:a16="http://schemas.microsoft.com/office/drawing/2014/main" id="{9FB24BFB-3E28-41B2-B0C3-2680C7DE345D}"/>
              </a:ext>
            </a:extLst>
          </p:cNvPr>
          <p:cNvSpPr txBox="1">
            <a:spLocks/>
          </p:cNvSpPr>
          <p:nvPr/>
        </p:nvSpPr>
        <p:spPr bwMode="auto">
          <a:xfrm>
            <a:off x="3362178" y="1007196"/>
            <a:ext cx="5669280" cy="5670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Font typeface="Arial" pitchFamily="34" charset="0"/>
              <a:buNone/>
              <a:tabLst>
                <a:tab pos="2190750" algn="l"/>
              </a:tabLst>
              <a:defRPr lang="de-DE" sz="1800" baseline="0" noProof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Arial" pitchFamily="34" charset="0"/>
              <a:buNone/>
              <a:tabLst>
                <a:tab pos="2190750" algn="l"/>
              </a:tabLst>
              <a:defRPr lang="de-DE" sz="1800" baseline="0" noProof="0">
                <a:solidFill>
                  <a:schemeClr val="tx1">
                    <a:tint val="75000"/>
                  </a:schemeClr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Font typeface="Arial" pitchFamily="34" charset="0"/>
              <a:buNone/>
              <a:tabLst>
                <a:tab pos="2190750" algn="l"/>
              </a:tabLst>
              <a:defRPr lang="de-DE" sz="1800" noProof="0">
                <a:solidFill>
                  <a:schemeClr val="tx1">
                    <a:tint val="75000"/>
                  </a:schemeClr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Font typeface="Arial" pitchFamily="34" charset="0"/>
              <a:buNone/>
              <a:tabLst>
                <a:tab pos="2190750" algn="l"/>
              </a:tabLst>
              <a:defRPr lang="de-DE" sz="1800" baseline="0" noProof="0">
                <a:solidFill>
                  <a:schemeClr val="tx1">
                    <a:tint val="75000"/>
                  </a:schemeClr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9pPr>
          </a:lstStyle>
          <a:p>
            <a:pPr marL="222250" lvl="1" indent="-222250" algn="just"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2400" b="1" kern="0" dirty="0" smtClean="0">
                <a:solidFill>
                  <a:schemeClr val="tx1"/>
                </a:solidFill>
              </a:rPr>
              <a:t>No se cómo afecta mi negocio</a:t>
            </a:r>
          </a:p>
          <a:p>
            <a:pPr marL="222250" lvl="1" indent="-222250" algn="just"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2400" b="1" kern="0" dirty="0" smtClean="0">
                <a:solidFill>
                  <a:schemeClr val="tx1"/>
                </a:solidFill>
              </a:rPr>
              <a:t>Tengo claro los potenciales riesgos para mi empresa.</a:t>
            </a:r>
          </a:p>
          <a:p>
            <a:pPr marL="222250" lvl="1" indent="-222250" algn="just"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2400" b="1" kern="0" dirty="0" smtClean="0">
                <a:solidFill>
                  <a:schemeClr val="tx1"/>
                </a:solidFill>
              </a:rPr>
              <a:t>Cumplo exclusivamente lo que la ley me exija</a:t>
            </a:r>
          </a:p>
          <a:p>
            <a:pPr marL="222250" lvl="1" indent="-222250" algn="just">
              <a:spcAft>
                <a:spcPts val="0"/>
              </a:spcAft>
              <a:buFont typeface="Arial" charset="0"/>
              <a:buChar char="•"/>
              <a:defRPr/>
            </a:pPr>
            <a:r>
              <a:rPr lang="es-CO" sz="2400" b="1" kern="0" dirty="0" smtClean="0">
                <a:solidFill>
                  <a:schemeClr val="tx1"/>
                </a:solidFill>
              </a:rPr>
              <a:t>Es un tema netamente ambiental </a:t>
            </a:r>
          </a:p>
          <a:p>
            <a:pPr marL="222250" lvl="1" indent="-222250" algn="just">
              <a:spcAft>
                <a:spcPts val="0"/>
              </a:spcAft>
              <a:buFont typeface="Arial" charset="0"/>
              <a:buChar char="•"/>
              <a:defRPr/>
            </a:pPr>
            <a:r>
              <a:rPr lang="es-CO" sz="2400" b="1" kern="0" dirty="0" smtClean="0">
                <a:solidFill>
                  <a:schemeClr val="tx1"/>
                </a:solidFill>
              </a:rPr>
              <a:t>Es responsabilidad del estado</a:t>
            </a:r>
          </a:p>
          <a:p>
            <a:pPr marL="222250" lvl="1" indent="-222250" algn="just">
              <a:spcAft>
                <a:spcPts val="0"/>
              </a:spcAft>
              <a:buFont typeface="Arial" charset="0"/>
              <a:buChar char="•"/>
              <a:defRPr/>
            </a:pPr>
            <a:r>
              <a:rPr lang="es-CO" sz="2400" b="1" kern="0" dirty="0" smtClean="0">
                <a:solidFill>
                  <a:schemeClr val="tx1"/>
                </a:solidFill>
              </a:rPr>
              <a:t>Es un compromiso de la empresa</a:t>
            </a:r>
          </a:p>
          <a:p>
            <a:pPr marL="222250" lvl="1" indent="-222250" algn="just">
              <a:spcAft>
                <a:spcPts val="0"/>
              </a:spcAft>
              <a:buFont typeface="Arial" charset="0"/>
              <a:buChar char="•"/>
              <a:defRPr/>
            </a:pPr>
            <a:r>
              <a:rPr lang="es-CO" sz="2400" b="1" kern="0" dirty="0" smtClean="0">
                <a:solidFill>
                  <a:schemeClr val="tx1"/>
                </a:solidFill>
              </a:rPr>
              <a:t>Es una oportunidad</a:t>
            </a:r>
          </a:p>
          <a:p>
            <a:pPr marL="222250" lvl="1" indent="-222250" algn="just">
              <a:spcAft>
                <a:spcPts val="0"/>
              </a:spcAft>
              <a:buFont typeface="Arial" charset="0"/>
              <a:buChar char="•"/>
              <a:defRPr/>
            </a:pPr>
            <a:r>
              <a:rPr lang="es-CO" sz="2400" b="1" kern="0" dirty="0" smtClean="0">
                <a:solidFill>
                  <a:schemeClr val="tx1"/>
                </a:solidFill>
              </a:rPr>
              <a:t>Mas clientes cada vez me exijen </a:t>
            </a:r>
            <a:r>
              <a:rPr lang="es-ES" sz="2400" b="1" kern="0" dirty="0" smtClean="0">
                <a:solidFill>
                  <a:schemeClr val="tx1"/>
                </a:solidFill>
              </a:rPr>
              <a:t>sobre temas asociados a producción baja en carbono o carbono neutral.</a:t>
            </a:r>
          </a:p>
          <a:p>
            <a:pPr marL="222250" lvl="1" indent="-222250" algn="just">
              <a:spcAft>
                <a:spcPts val="0"/>
              </a:spcAft>
              <a:buFont typeface="Arial" charset="0"/>
              <a:buChar char="•"/>
              <a:defRPr/>
            </a:pPr>
            <a:r>
              <a:rPr lang="es-ES" sz="2400" b="1" kern="0" dirty="0" smtClean="0">
                <a:solidFill>
                  <a:schemeClr val="tx1"/>
                </a:solidFill>
              </a:rPr>
              <a:t>La empresa es responsable en sumar a los compromisos globales.</a:t>
            </a:r>
            <a:endParaRPr lang="es-CO" sz="2400" b="1" kern="0" dirty="0" smtClean="0">
              <a:solidFill>
                <a:schemeClr val="tx1"/>
              </a:solidFill>
            </a:endParaRPr>
          </a:p>
          <a:p>
            <a:pPr marL="222250" lvl="1" indent="-222250" algn="just">
              <a:spcAft>
                <a:spcPts val="0"/>
              </a:spcAft>
              <a:buFont typeface="Arial" charset="0"/>
              <a:buChar char="•"/>
              <a:defRPr/>
            </a:pPr>
            <a:endParaRPr lang="es-CO" sz="2400" b="1" kern="0" dirty="0" smtClean="0">
              <a:solidFill>
                <a:schemeClr val="tx1"/>
              </a:solidFill>
            </a:endParaRPr>
          </a:p>
          <a:p>
            <a:pPr marL="222250" lvl="1" indent="-222250" algn="just">
              <a:spcAft>
                <a:spcPts val="0"/>
              </a:spcAft>
              <a:buFont typeface="Arial" charset="0"/>
              <a:buChar char="•"/>
              <a:defRPr/>
            </a:pPr>
            <a:endParaRPr lang="es-CO" sz="2400" b="1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2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texto 3">
            <a:extLst>
              <a:ext uri="{FF2B5EF4-FFF2-40B4-BE49-F238E27FC236}">
                <a16:creationId xmlns="" xmlns:a16="http://schemas.microsoft.com/office/drawing/2014/main" id="{36A34CC7-6529-4507-B7CD-1062B8CDDAF5}"/>
              </a:ext>
            </a:extLst>
          </p:cNvPr>
          <p:cNvSpPr txBox="1">
            <a:spLocks/>
          </p:cNvSpPr>
          <p:nvPr/>
        </p:nvSpPr>
        <p:spPr>
          <a:xfrm>
            <a:off x="6526060" y="6455520"/>
            <a:ext cx="2118898" cy="222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dirty="0">
                <a:solidFill>
                  <a:schemeClr val="bg1"/>
                </a:solidFill>
              </a:rPr>
              <a:t>Fuente: Revista Semana (2010)- Corregimiento de Bohórquez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312B5894-0C4B-4C1E-AFBA-8378A0CC1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695194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1659330D-228D-4F10-9977-21067F7024D0}"/>
              </a:ext>
            </a:extLst>
          </p:cNvPr>
          <p:cNvSpPr txBox="1">
            <a:spLocks/>
          </p:cNvSpPr>
          <p:nvPr/>
        </p:nvSpPr>
        <p:spPr bwMode="auto">
          <a:xfrm>
            <a:off x="4102274" y="192584"/>
            <a:ext cx="4847572" cy="161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Font typeface="Arial" pitchFamily="34" charset="0"/>
              <a:buNone/>
              <a:tabLst>
                <a:tab pos="2190750" algn="l"/>
              </a:tabLst>
              <a:defRPr lang="de-DE" sz="1800" baseline="0" noProof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Arial" pitchFamily="34" charset="0"/>
              <a:buNone/>
              <a:tabLst>
                <a:tab pos="2190750" algn="l"/>
              </a:tabLst>
              <a:defRPr lang="de-DE" sz="1800" baseline="0" noProof="0">
                <a:solidFill>
                  <a:schemeClr val="tx1">
                    <a:tint val="75000"/>
                  </a:schemeClr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Font typeface="Arial" pitchFamily="34" charset="0"/>
              <a:buNone/>
              <a:tabLst>
                <a:tab pos="2190750" algn="l"/>
              </a:tabLst>
              <a:defRPr lang="de-DE" sz="1800" noProof="0">
                <a:solidFill>
                  <a:schemeClr val="tx1">
                    <a:tint val="75000"/>
                  </a:schemeClr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Font typeface="Arial" pitchFamily="34" charset="0"/>
              <a:buNone/>
              <a:tabLst>
                <a:tab pos="2190750" algn="l"/>
              </a:tabLst>
              <a:defRPr lang="de-DE" sz="1800" baseline="0" noProof="0">
                <a:solidFill>
                  <a:schemeClr val="tx1">
                    <a:tint val="75000"/>
                  </a:schemeClr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9pPr>
          </a:lstStyle>
          <a:p>
            <a:pPr marL="450850" lvl="1" indent="6350">
              <a:spcAft>
                <a:spcPts val="0"/>
              </a:spcAft>
              <a:buFont typeface="Arial" charset="0"/>
              <a:buNone/>
              <a:defRPr/>
            </a:pPr>
            <a:endParaRPr lang="es-CO" sz="3600" b="1" kern="0" dirty="0">
              <a:solidFill>
                <a:schemeClr val="bg1"/>
              </a:solidFill>
            </a:endParaRPr>
          </a:p>
          <a:p>
            <a:pPr marL="450850" lvl="1" indent="6350">
              <a:spcAft>
                <a:spcPts val="0"/>
              </a:spcAft>
              <a:buFont typeface="Arial" charset="0"/>
              <a:buNone/>
              <a:defRPr/>
            </a:pPr>
            <a:endParaRPr lang="es-CO" sz="3600" b="1" kern="0" dirty="0">
              <a:solidFill>
                <a:schemeClr val="bg1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8B35D4DA-7B6D-4114-B67B-0E6C2F291582}"/>
              </a:ext>
            </a:extLst>
          </p:cNvPr>
          <p:cNvSpPr txBox="1">
            <a:spLocks/>
          </p:cNvSpPr>
          <p:nvPr/>
        </p:nvSpPr>
        <p:spPr bwMode="auto">
          <a:xfrm>
            <a:off x="3615396" y="0"/>
            <a:ext cx="5334450" cy="807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Font typeface="Arial" pitchFamily="34" charset="0"/>
              <a:buNone/>
              <a:tabLst>
                <a:tab pos="2190750" algn="l"/>
              </a:tabLst>
              <a:defRPr lang="de-DE" sz="1800" baseline="0" noProof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Arial" pitchFamily="34" charset="0"/>
              <a:buNone/>
              <a:tabLst>
                <a:tab pos="2190750" algn="l"/>
              </a:tabLst>
              <a:defRPr lang="de-DE" sz="1800" baseline="0" noProof="0">
                <a:solidFill>
                  <a:schemeClr val="tx1">
                    <a:tint val="75000"/>
                  </a:schemeClr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Font typeface="Arial" pitchFamily="34" charset="0"/>
              <a:buNone/>
              <a:tabLst>
                <a:tab pos="2190750" algn="l"/>
              </a:tabLst>
              <a:defRPr lang="de-DE" sz="1800" noProof="0">
                <a:solidFill>
                  <a:schemeClr val="tx1">
                    <a:tint val="75000"/>
                  </a:schemeClr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Font typeface="Arial" pitchFamily="34" charset="0"/>
              <a:buNone/>
              <a:tabLst>
                <a:tab pos="2190750" algn="l"/>
              </a:tabLst>
              <a:defRPr lang="de-DE" sz="1800" baseline="0" noProof="0">
                <a:solidFill>
                  <a:schemeClr val="tx1">
                    <a:tint val="75000"/>
                  </a:schemeClr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9pPr>
          </a:lstStyle>
          <a:p>
            <a:pPr marL="450850" lvl="1" indent="6350">
              <a:spcAft>
                <a:spcPts val="0"/>
              </a:spcAft>
              <a:buFont typeface="Arial" charset="0"/>
              <a:buNone/>
              <a:defRPr/>
            </a:pPr>
            <a:r>
              <a:rPr lang="es-CO" sz="4400" b="1" kern="0" smtClean="0">
                <a:solidFill>
                  <a:schemeClr val="bg1"/>
                </a:solidFill>
              </a:rPr>
              <a:t>El GRAN PROTAGONISTA:</a:t>
            </a:r>
            <a:endParaRPr lang="es-CO" sz="4400" b="1" kern="0" dirty="0">
              <a:solidFill>
                <a:schemeClr val="bg1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8B35D4DA-7B6D-4114-B67B-0E6C2F291582}"/>
              </a:ext>
            </a:extLst>
          </p:cNvPr>
          <p:cNvSpPr txBox="1">
            <a:spLocks/>
          </p:cNvSpPr>
          <p:nvPr/>
        </p:nvSpPr>
        <p:spPr bwMode="auto">
          <a:xfrm>
            <a:off x="1179340" y="2563351"/>
            <a:ext cx="6670433" cy="1375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C80F0F"/>
              </a:buClr>
              <a:buFont typeface="Arial" pitchFamily="34" charset="0"/>
              <a:buNone/>
              <a:tabLst>
                <a:tab pos="2190750" algn="l"/>
              </a:tabLst>
              <a:defRPr lang="de-DE" sz="1800" baseline="0" noProof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chemeClr val="accent1"/>
              </a:buClr>
              <a:buFont typeface="Arial" pitchFamily="34" charset="0"/>
              <a:buNone/>
              <a:tabLst>
                <a:tab pos="2190750" algn="l"/>
              </a:tabLst>
              <a:defRPr lang="de-DE" sz="1800" baseline="0" noProof="0">
                <a:solidFill>
                  <a:schemeClr val="tx1">
                    <a:tint val="75000"/>
                  </a:schemeClr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Font typeface="Arial" pitchFamily="34" charset="0"/>
              <a:buNone/>
              <a:tabLst>
                <a:tab pos="2190750" algn="l"/>
              </a:tabLst>
              <a:defRPr lang="de-DE" sz="1800" noProof="0">
                <a:solidFill>
                  <a:schemeClr val="tx1">
                    <a:tint val="75000"/>
                  </a:schemeClr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chemeClr val="tx2"/>
              </a:buClr>
              <a:buFont typeface="Arial" pitchFamily="34" charset="0"/>
              <a:buNone/>
              <a:tabLst>
                <a:tab pos="2190750" algn="l"/>
              </a:tabLst>
              <a:defRPr lang="de-DE" sz="1800" baseline="0" noProof="0">
                <a:solidFill>
                  <a:schemeClr val="tx1">
                    <a:tint val="75000"/>
                  </a:schemeClr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ts val="400"/>
              </a:spcBef>
              <a:spcAft>
                <a:spcPts val="800"/>
              </a:spcAft>
              <a:buClr>
                <a:srgbClr val="6E6452"/>
              </a:buClr>
              <a:buFont typeface="Arial" pitchFamily="34" charset="0"/>
              <a:buNone/>
              <a:tabLst>
                <a:tab pos="2190750" algn="l"/>
              </a:tabLst>
              <a:defRPr sz="18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9pPr>
          </a:lstStyle>
          <a:p>
            <a:pPr marL="450850" lvl="1" indent="6350">
              <a:spcAft>
                <a:spcPts val="0"/>
              </a:spcAft>
              <a:buFont typeface="Arial" charset="0"/>
              <a:buNone/>
              <a:defRPr/>
            </a:pPr>
            <a:r>
              <a:rPr lang="es-CO" sz="8000" b="1" kern="0" dirty="0" smtClean="0">
                <a:solidFill>
                  <a:schemeClr val="bg1"/>
                </a:solidFill>
              </a:rPr>
              <a:t>EL MERCADO</a:t>
            </a:r>
            <a:endParaRPr lang="es-CO" sz="80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047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900612" y="1869251"/>
            <a:ext cx="397192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2000" dirty="0">
                <a:solidFill>
                  <a:srgbClr val="333333"/>
                </a:solidFill>
              </a:rPr>
              <a:t>“ La cuarta línea, enfocada en el desarrollo sostenible y la eficiencia energética, tiene un capital disponible de </a:t>
            </a:r>
            <a:r>
              <a:rPr lang="es-CO" sz="2000" b="1" dirty="0">
                <a:solidFill>
                  <a:srgbClr val="FF0000"/>
                </a:solidFill>
              </a:rPr>
              <a:t>60 mil millones de pesos y podrá ser utilizada por todos los empresarios que quieran hacer inversiones en mitigación de su impacto ambiental y adaptar sus industrias al cambio climático</a:t>
            </a:r>
            <a:r>
              <a:rPr lang="es-CO" sz="2000" dirty="0">
                <a:solidFill>
                  <a:srgbClr val="333333"/>
                </a:solidFill>
              </a:rPr>
              <a:t>. Los beneficiarios de esta línea tendrán un plazo de 6 años y un periodo de gracia de hasta un año para empezar a pagar la deuda”</a:t>
            </a:r>
            <a:endParaRPr lang="es-CO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786438" y="6143625"/>
            <a:ext cx="3357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Mincomercio</a:t>
            </a:r>
            <a:r>
              <a:rPr lang="en-US" dirty="0"/>
              <a:t>, </a:t>
            </a:r>
            <a:r>
              <a:rPr lang="en-US" dirty="0" err="1"/>
              <a:t>Octubre</a:t>
            </a:r>
            <a:r>
              <a:rPr lang="en-US" dirty="0"/>
              <a:t> de 2017)</a:t>
            </a: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5043488" y="14515"/>
            <a:ext cx="41005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3600" b="1" spc="-15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+mn-cs"/>
              </a:rPr>
              <a:t>Señales del Mercado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39165ED9-EBC2-44F7-A2AB-779B24E14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2" y="183327"/>
            <a:ext cx="4881390" cy="644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68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2" descr="Resultado de imagen para WRI">
            <a:extLst>
              <a:ext uri="{FF2B5EF4-FFF2-40B4-BE49-F238E27FC236}">
                <a16:creationId xmlns="" xmlns:a16="http://schemas.microsoft.com/office/drawing/2014/main" id="{F01355D4-6A3E-4AF3-BF89-6F085CF150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sp>
        <p:nvSpPr>
          <p:cNvPr id="19" name="AutoShape 4" descr="Resultado de imagen para KPMG">
            <a:extLst>
              <a:ext uri="{FF2B5EF4-FFF2-40B4-BE49-F238E27FC236}">
                <a16:creationId xmlns="" xmlns:a16="http://schemas.microsoft.com/office/drawing/2014/main" id="{90C19177-2E9F-4EF8-8AEE-0DC955FC6C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839" y="126608"/>
            <a:ext cx="7470321" cy="673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81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135" y="182880"/>
            <a:ext cx="6253729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24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n 43">
            <a:extLst>
              <a:ext uri="{FF2B5EF4-FFF2-40B4-BE49-F238E27FC236}">
                <a16:creationId xmlns="" xmlns:a16="http://schemas.microsoft.com/office/drawing/2014/main" id="{13AFCFF3-EE66-4D04-9300-421B7A6CBA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34580" b="63081"/>
          <a:stretch/>
        </p:blipFill>
        <p:spPr>
          <a:xfrm>
            <a:off x="5034032" y="4319336"/>
            <a:ext cx="807866" cy="92572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74" y="372329"/>
            <a:ext cx="8932984" cy="540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919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97463</TotalTime>
  <Words>593</Words>
  <Application>Microsoft Macintosh PowerPoint</Application>
  <PresentationFormat>On-screen Show (4:3)</PresentationFormat>
  <Paragraphs>98</Paragraphs>
  <Slides>21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Calibri</vt:lpstr>
      <vt:lpstr>Arial</vt:lpstr>
      <vt:lpstr>Tema de Office</vt:lpstr>
      <vt:lpstr>2_Tema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Catalina Quintero Pinzón</dc:creator>
  <cp:lastModifiedBy>Juan Barreneche</cp:lastModifiedBy>
  <cp:revision>276</cp:revision>
  <dcterms:created xsi:type="dcterms:W3CDTF">2016-12-07T12:24:27Z</dcterms:created>
  <dcterms:modified xsi:type="dcterms:W3CDTF">2018-07-24T22:33:08Z</dcterms:modified>
</cp:coreProperties>
</file>