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8" r:id="rId2"/>
    <p:sldId id="318" r:id="rId3"/>
    <p:sldId id="319" r:id="rId4"/>
    <p:sldId id="325" r:id="rId5"/>
    <p:sldId id="324" r:id="rId6"/>
    <p:sldId id="321" r:id="rId7"/>
    <p:sldId id="322" r:id="rId8"/>
    <p:sldId id="323" r:id="rId9"/>
    <p:sldId id="320" r:id="rId10"/>
    <p:sldId id="327" r:id="rId11"/>
    <p:sldId id="310" r:id="rId12"/>
    <p:sldId id="312" r:id="rId13"/>
    <p:sldId id="314" r:id="rId14"/>
    <p:sldId id="315" r:id="rId15"/>
    <p:sldId id="313" r:id="rId1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01" autoAdjust="0"/>
    <p:restoredTop sz="94660"/>
  </p:normalViewPr>
  <p:slideViewPr>
    <p:cSldViewPr snapToGrid="0">
      <p:cViewPr>
        <p:scale>
          <a:sx n="50" d="100"/>
          <a:sy n="50" d="100"/>
        </p:scale>
        <p:origin x="1446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jbl0010\Desktop\bonos%20sociales%20subasta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jbl0010\Desktop\bonos%20sociales%20subasta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jbl0010\Desktop\bonos%20sociales%20subas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982982427762494E-2"/>
          <c:y val="0.11428646917503807"/>
          <c:w val="0.85345420767993263"/>
          <c:h val="0.672346579753742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Oferta</c:v>
                </c:pt>
              </c:strCache>
            </c:strRef>
          </c:tx>
          <c:spPr>
            <a:solidFill>
              <a:schemeClr val="accent6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Bono Verde 2017</c:v>
                </c:pt>
                <c:pt idx="1">
                  <c:v>Bono Social 2018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200</c:v>
                </c:pt>
                <c:pt idx="1">
                  <c:v>400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Demanda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Bono Verde 2017</c:v>
                </c:pt>
                <c:pt idx="1">
                  <c:v>Bono Social 2018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510</c:v>
                </c:pt>
                <c:pt idx="1">
                  <c:v>1210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69677952"/>
        <c:axId val="441266992"/>
      </c:barChart>
      <c:catAx>
        <c:axId val="169677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41266992"/>
        <c:crosses val="autoZero"/>
        <c:auto val="1"/>
        <c:lblAlgn val="ctr"/>
        <c:lblOffset val="100"/>
        <c:noMultiLvlLbl val="0"/>
      </c:catAx>
      <c:valAx>
        <c:axId val="441266992"/>
        <c:scaling>
          <c:orientation val="minMax"/>
          <c:max val="12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9677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982982427762494E-2"/>
          <c:y val="0.11428646917503807"/>
          <c:w val="0.85345420767993263"/>
          <c:h val="0.672346579753742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Oferta</c:v>
                </c:pt>
              </c:strCache>
            </c:strRef>
          </c:tx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Bono Verde</c:v>
                </c:pt>
                <c:pt idx="1">
                  <c:v>Bono Social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78</c:v>
                </c:pt>
                <c:pt idx="1">
                  <c:v>184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Demanda</c:v>
                </c:pt>
              </c:strCache>
            </c:strRef>
          </c:tx>
          <c:spPr>
            <a:pattFill prst="narHorz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dLbls>
            <c:dLbl>
              <c:idx val="0"/>
              <c:layout>
                <c:manualLayout>
                  <c:x val="3.7871920148100082E-3"/>
                  <c:y val="8.07638350993268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1.6152767019865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Bono Verde</c:v>
                </c:pt>
                <c:pt idx="1">
                  <c:v>Bono Social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183</c:v>
                </c:pt>
                <c:pt idx="1">
                  <c:v>402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1269792"/>
        <c:axId val="441270352"/>
      </c:barChart>
      <c:catAx>
        <c:axId val="441269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41270352"/>
        <c:crosses val="autoZero"/>
        <c:auto val="1"/>
        <c:lblAlgn val="ctr"/>
        <c:lblOffset val="100"/>
        <c:noMultiLvlLbl val="0"/>
      </c:catAx>
      <c:valAx>
        <c:axId val="441270352"/>
        <c:scaling>
          <c:orientation val="minMax"/>
          <c:max val="450"/>
          <c:min val="0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41269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s-CO" sz="1200" b="1" i="0" u="none" strike="noStrike" kern="1200" spc="0" baseline="0" dirty="0">
                <a:solidFill>
                  <a:srgbClr val="EE4538"/>
                </a:solidFill>
                <a:latin typeface="Helvetica"/>
                <a:ea typeface="+mn-ea"/>
                <a:cs typeface="Helvetica"/>
              </a:defRPr>
            </a:pPr>
            <a:r>
              <a:rPr lang="es-CO" sz="1200" b="1" i="0" u="none" strike="noStrike" kern="1200" spc="0" baseline="0" dirty="0">
                <a:solidFill>
                  <a:srgbClr val="EE4538"/>
                </a:solidFill>
                <a:latin typeface="Helvetica"/>
                <a:ea typeface="+mn-ea"/>
                <a:cs typeface="Helvetica"/>
              </a:rPr>
              <a:t>Composición </a:t>
            </a:r>
            <a:r>
              <a:rPr lang="es-CO" sz="1200" b="1" i="0" u="none" strike="noStrike" kern="1200" spc="0" baseline="0" dirty="0" smtClean="0">
                <a:solidFill>
                  <a:srgbClr val="EE4538"/>
                </a:solidFill>
                <a:latin typeface="Helvetica"/>
                <a:ea typeface="+mn-ea"/>
                <a:cs typeface="Helvetica"/>
              </a:rPr>
              <a:t>inversionistas por monto</a:t>
            </a:r>
          </a:p>
          <a:p>
            <a:pPr algn="ctr" rtl="0">
              <a:defRPr lang="es-CO" sz="1200" b="1" dirty="0">
                <a:solidFill>
                  <a:srgbClr val="EE4538"/>
                </a:solidFill>
                <a:latin typeface="Helvetica"/>
                <a:cs typeface="Helvetica"/>
              </a:defRPr>
            </a:pPr>
            <a:r>
              <a:rPr lang="es-CO" sz="1200" b="1" i="0" u="none" strike="noStrike" kern="1200" spc="0" baseline="0" dirty="0" smtClean="0">
                <a:solidFill>
                  <a:srgbClr val="EE4538"/>
                </a:solidFill>
                <a:latin typeface="Helvetica"/>
                <a:ea typeface="+mn-ea"/>
                <a:cs typeface="Helvetica"/>
              </a:rPr>
              <a:t>Bono Social</a:t>
            </a:r>
            <a:endParaRPr lang="es-CO" sz="1200" b="1" i="0" u="none" strike="noStrike" kern="1200" spc="0" baseline="0" dirty="0">
              <a:solidFill>
                <a:srgbClr val="EE4538"/>
              </a:solidFill>
              <a:latin typeface="Helvetica"/>
              <a:ea typeface="+mn-ea"/>
              <a:cs typeface="Helvetica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s-CO" sz="1200" b="1" i="0" u="none" strike="noStrike" kern="1200" spc="0" baseline="0" dirty="0">
              <a:solidFill>
                <a:srgbClr val="EE4538"/>
              </a:solidFill>
              <a:latin typeface="Helvetica"/>
              <a:ea typeface="+mn-ea"/>
              <a:cs typeface="Helvetica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6.8720378635892046E-2"/>
                  <c:y val="-1.375880377898479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1125418146261036E-2"/>
                  <c:y val="0.1724096339039311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5639143636457206"/>
                  <c:y val="-0.1619461277187023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13395038855437189"/>
                  <c:y val="0.1356561915008587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'3-SUBSERIED36-36MESESIBR+SPREA'!$A$234:$A$240</c:f>
              <c:strCache>
                <c:ptCount val="7"/>
                <c:pt idx="0">
                  <c:v>EMPRESAS</c:v>
                </c:pt>
                <c:pt idx="1">
                  <c:v>PERSONA NATURAL</c:v>
                </c:pt>
                <c:pt idx="2">
                  <c:v>PENSIONES Y CESANTIAS</c:v>
                </c:pt>
                <c:pt idx="3">
                  <c:v>FIDUCIARIAS</c:v>
                </c:pt>
                <c:pt idx="4">
                  <c:v>ASEGURADORAS</c:v>
                </c:pt>
                <c:pt idx="5">
                  <c:v>INV INTER</c:v>
                </c:pt>
                <c:pt idx="6">
                  <c:v>OTROS</c:v>
                </c:pt>
              </c:strCache>
            </c:strRef>
          </c:cat>
          <c:val>
            <c:numRef>
              <c:f>'3-SUBSERIED36-36MESESIBR+SPREA'!$B$234:$B$240</c:f>
              <c:numCache>
                <c:formatCode>_(* #,##0_);_(* \(#,##0\);_(* "-"??_);_(@_)</c:formatCode>
                <c:ptCount val="7"/>
                <c:pt idx="0">
                  <c:v>54450</c:v>
                </c:pt>
                <c:pt idx="1">
                  <c:v>5440</c:v>
                </c:pt>
                <c:pt idx="2">
                  <c:v>6880</c:v>
                </c:pt>
                <c:pt idx="3">
                  <c:v>168650</c:v>
                </c:pt>
                <c:pt idx="4">
                  <c:v>44700</c:v>
                </c:pt>
                <c:pt idx="5">
                  <c:v>0</c:v>
                </c:pt>
                <c:pt idx="6">
                  <c:v>119880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s-CO" sz="1200" b="1" i="0" u="none" strike="noStrike" kern="1200" spc="0" baseline="0" dirty="0">
                <a:solidFill>
                  <a:srgbClr val="EE4538"/>
                </a:solidFill>
                <a:latin typeface="Helvetica"/>
                <a:ea typeface="+mn-ea"/>
                <a:cs typeface="Helvetica"/>
              </a:defRPr>
            </a:pPr>
            <a:r>
              <a:rPr lang="es-CO" sz="1200" b="1" kern="1200" dirty="0">
                <a:solidFill>
                  <a:srgbClr val="EE4538"/>
                </a:solidFill>
                <a:latin typeface="Helvetica"/>
                <a:ea typeface="+mn-ea"/>
                <a:cs typeface="Helvetica"/>
              </a:rPr>
              <a:t>Composición </a:t>
            </a:r>
            <a:r>
              <a:rPr lang="es-CO" sz="1200" b="1" kern="1200" baseline="0" dirty="0" smtClean="0">
                <a:solidFill>
                  <a:srgbClr val="EE4538"/>
                </a:solidFill>
                <a:latin typeface="Helvetica"/>
                <a:ea typeface="+mn-ea"/>
                <a:cs typeface="Helvetica"/>
              </a:rPr>
              <a:t>i</a:t>
            </a:r>
            <a:r>
              <a:rPr lang="es-CO" sz="1200" b="1" kern="1200" dirty="0" smtClean="0">
                <a:solidFill>
                  <a:srgbClr val="EE4538"/>
                </a:solidFill>
                <a:latin typeface="Helvetica"/>
                <a:ea typeface="+mn-ea"/>
                <a:cs typeface="Helvetica"/>
              </a:rPr>
              <a:t>nversionistas por</a:t>
            </a:r>
            <a:r>
              <a:rPr lang="es-CO" sz="1200" b="1" kern="1200" baseline="0" dirty="0" smtClean="0">
                <a:solidFill>
                  <a:srgbClr val="EE4538"/>
                </a:solidFill>
                <a:latin typeface="Helvetica"/>
                <a:ea typeface="+mn-ea"/>
                <a:cs typeface="Helvetica"/>
              </a:rPr>
              <a:t> monto</a:t>
            </a:r>
            <a:endParaRPr lang="es-CO" sz="1200" b="1" kern="1200" dirty="0" smtClean="0">
              <a:solidFill>
                <a:srgbClr val="EE4538"/>
              </a:solidFill>
              <a:latin typeface="Helvetica"/>
              <a:ea typeface="+mn-ea"/>
              <a:cs typeface="Helvetica"/>
            </a:endParaRPr>
          </a:p>
          <a:p>
            <a:pPr>
              <a:defRPr lang="es-CO" sz="1200" b="1" dirty="0">
                <a:solidFill>
                  <a:srgbClr val="EE4538"/>
                </a:solidFill>
                <a:latin typeface="Helvetica"/>
                <a:cs typeface="Helvetica"/>
              </a:defRPr>
            </a:pPr>
            <a:r>
              <a:rPr lang="es-CO" sz="1200" b="1" kern="1200" dirty="0" smtClean="0">
                <a:solidFill>
                  <a:srgbClr val="EE4538"/>
                </a:solidFill>
                <a:latin typeface="Helvetica"/>
                <a:ea typeface="+mn-ea"/>
                <a:cs typeface="Helvetica"/>
              </a:rPr>
              <a:t>Bono</a:t>
            </a:r>
            <a:r>
              <a:rPr lang="es-CO" sz="1200" b="1" kern="1200" baseline="0" dirty="0" smtClean="0">
                <a:solidFill>
                  <a:srgbClr val="EE4538"/>
                </a:solidFill>
                <a:latin typeface="Helvetica"/>
                <a:ea typeface="+mn-ea"/>
                <a:cs typeface="Helvetica"/>
              </a:rPr>
              <a:t> Verde</a:t>
            </a:r>
            <a:endParaRPr lang="es-CO" sz="1200" b="1" kern="1200" dirty="0">
              <a:solidFill>
                <a:srgbClr val="EE4538"/>
              </a:solidFill>
              <a:latin typeface="Helvetica"/>
              <a:ea typeface="+mn-ea"/>
              <a:cs typeface="Helvetica"/>
            </a:endParaRPr>
          </a:p>
        </c:rich>
      </c:tx>
      <c:layout>
        <c:manualLayout>
          <c:xMode val="edge"/>
          <c:yMode val="edge"/>
          <c:x val="0.11129947661215099"/>
          <c:y val="1.3065270111600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CO" sz="1200" b="1" i="0" u="none" strike="noStrike" kern="1200" spc="0" baseline="0" dirty="0">
              <a:solidFill>
                <a:srgbClr val="EE4538"/>
              </a:solidFill>
              <a:latin typeface="Helvetica"/>
              <a:ea typeface="+mn-ea"/>
              <a:cs typeface="Helvetica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1"/>
          <c:order val="0"/>
          <c:explosion val="4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5"/>
              <c:layout>
                <c:manualLayout>
                  <c:x val="-3.2344860534736168E-2"/>
                  <c:y val="9.044527537885854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12475714188213535"/>
                  <c:y val="0.1524233504153452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'3-SUBSERIED36-36MESESIBR+SPREA'!$A$234:$A$240</c:f>
              <c:strCache>
                <c:ptCount val="7"/>
                <c:pt idx="0">
                  <c:v>EMPRESAS</c:v>
                </c:pt>
                <c:pt idx="1">
                  <c:v>PERSONA NATURAL</c:v>
                </c:pt>
                <c:pt idx="2">
                  <c:v>PENSIONES Y CESANTIAS</c:v>
                </c:pt>
                <c:pt idx="3">
                  <c:v>FIDUCIARIAS</c:v>
                </c:pt>
                <c:pt idx="4">
                  <c:v>ASEGURADORAS</c:v>
                </c:pt>
                <c:pt idx="5">
                  <c:v>INV INTER</c:v>
                </c:pt>
                <c:pt idx="6">
                  <c:v>OTROS</c:v>
                </c:pt>
              </c:strCache>
            </c:strRef>
          </c:cat>
          <c:val>
            <c:numRef>
              <c:f>'3-SUBSERIED36-36MESESIBR+SPREA'!$J$234:$J$240</c:f>
              <c:numCache>
                <c:formatCode>_(* #,##0_);_(* \(#,##0\);_(* "-"??_);_(@_)</c:formatCode>
                <c:ptCount val="7"/>
                <c:pt idx="0">
                  <c:v>63020</c:v>
                </c:pt>
                <c:pt idx="1">
                  <c:v>1420</c:v>
                </c:pt>
                <c:pt idx="2">
                  <c:v>37950</c:v>
                </c:pt>
                <c:pt idx="3">
                  <c:v>1500</c:v>
                </c:pt>
                <c:pt idx="4">
                  <c:v>47340</c:v>
                </c:pt>
                <c:pt idx="5">
                  <c:v>5000</c:v>
                </c:pt>
                <c:pt idx="6">
                  <c:v>43770</c:v>
                </c:pt>
              </c:numCache>
            </c:numRef>
          </c:val>
        </c:ser>
        <c:ser>
          <c:idx val="0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5554577736606454"/>
                  <c:y val="0.137788997819248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6286449487931656E-2"/>
                  <c:y val="8.3035610899897718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2565199938243013"/>
                  <c:y val="-0.185428406700503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6645453141886676"/>
                  <c:y val="-0.13549366038172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6.2281920642272654E-3"/>
                  <c:y val="5.792922689464847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11624321959755031"/>
                  <c:y val="0.1633959414863847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'3-SUBSERIED36-36MESESIBR+SPREA'!$A$234:$A$240</c:f>
              <c:strCache>
                <c:ptCount val="7"/>
                <c:pt idx="0">
                  <c:v>EMPRESAS</c:v>
                </c:pt>
                <c:pt idx="1">
                  <c:v>PERSONA NATURAL</c:v>
                </c:pt>
                <c:pt idx="2">
                  <c:v>PENSIONES Y CESANTIAS</c:v>
                </c:pt>
                <c:pt idx="3">
                  <c:v>FIDUCIARIAS</c:v>
                </c:pt>
                <c:pt idx="4">
                  <c:v>ASEGURADORAS</c:v>
                </c:pt>
                <c:pt idx="5">
                  <c:v>INV INTER</c:v>
                </c:pt>
                <c:pt idx="6">
                  <c:v>OTROS</c:v>
                </c:pt>
              </c:strCache>
            </c:strRef>
          </c:cat>
          <c:val>
            <c:numRef>
              <c:f>'3-SUBSERIED36-36MESESIBR+SPREA'!$J$234:$J$240</c:f>
              <c:numCache>
                <c:formatCode>_(* #,##0_);_(* \(#,##0\);_(* "-"??_);_(@_)</c:formatCode>
                <c:ptCount val="7"/>
                <c:pt idx="0">
                  <c:v>63020</c:v>
                </c:pt>
                <c:pt idx="1">
                  <c:v>1420</c:v>
                </c:pt>
                <c:pt idx="2">
                  <c:v>37950</c:v>
                </c:pt>
                <c:pt idx="3">
                  <c:v>1500</c:v>
                </c:pt>
                <c:pt idx="4">
                  <c:v>47340</c:v>
                </c:pt>
                <c:pt idx="5">
                  <c:v>5000</c:v>
                </c:pt>
                <c:pt idx="6">
                  <c:v>43770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s-CO" sz="1200" b="1" i="0" u="none" strike="noStrike" kern="1200" spc="0" baseline="0" dirty="0">
                <a:solidFill>
                  <a:srgbClr val="EE4538"/>
                </a:solidFill>
                <a:latin typeface="Helvetica"/>
                <a:ea typeface="+mn-ea"/>
                <a:cs typeface="Helvetica"/>
              </a:defRPr>
            </a:pPr>
            <a:r>
              <a:rPr lang="es-CO" sz="1200" b="1" i="0" u="none" strike="noStrike" kern="1200" spc="0" baseline="0" dirty="0">
                <a:solidFill>
                  <a:srgbClr val="EE4538"/>
                </a:solidFill>
                <a:latin typeface="Helvetica"/>
                <a:ea typeface="+mn-ea"/>
                <a:cs typeface="Helvetica"/>
              </a:rPr>
              <a:t>Composición número de </a:t>
            </a:r>
            <a:r>
              <a:rPr lang="es-CO" sz="1200" b="1" i="0" u="none" strike="noStrike" kern="1200" spc="0" baseline="0" dirty="0" smtClean="0">
                <a:solidFill>
                  <a:srgbClr val="EE4538"/>
                </a:solidFill>
                <a:latin typeface="Helvetica"/>
                <a:ea typeface="+mn-ea"/>
                <a:cs typeface="Helvetica"/>
              </a:rPr>
              <a:t>inversionistas</a:t>
            </a:r>
          </a:p>
          <a:p>
            <a:pPr algn="ctr" rtl="0">
              <a:defRPr lang="es-CO" sz="1200" b="1" dirty="0">
                <a:solidFill>
                  <a:srgbClr val="EE4538"/>
                </a:solidFill>
                <a:latin typeface="Helvetica"/>
                <a:cs typeface="Helvetica"/>
              </a:defRPr>
            </a:pPr>
            <a:r>
              <a:rPr lang="es-CO" sz="1200" b="1" i="0" u="none" strike="noStrike" kern="1200" spc="0" baseline="0" dirty="0" smtClean="0">
                <a:solidFill>
                  <a:srgbClr val="EE4538"/>
                </a:solidFill>
                <a:latin typeface="Helvetica"/>
                <a:ea typeface="+mn-ea"/>
                <a:cs typeface="Helvetica"/>
              </a:rPr>
              <a:t>Bono Verde</a:t>
            </a:r>
            <a:endParaRPr lang="es-CO" sz="1200" b="1" i="0" u="none" strike="noStrike" kern="1200" spc="0" baseline="0" dirty="0">
              <a:solidFill>
                <a:srgbClr val="EE4538"/>
              </a:solidFill>
              <a:latin typeface="Helvetica"/>
              <a:ea typeface="+mn-ea"/>
              <a:cs typeface="Helvetica"/>
            </a:endParaRPr>
          </a:p>
        </c:rich>
      </c:tx>
      <c:layout>
        <c:manualLayout>
          <c:xMode val="edge"/>
          <c:yMode val="edge"/>
          <c:x val="0.1584940918695524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s-CO" sz="1200" b="1" i="0" u="none" strike="noStrike" kern="1200" spc="0" baseline="0" dirty="0">
              <a:solidFill>
                <a:srgbClr val="EE4538"/>
              </a:solidFill>
              <a:latin typeface="Helvetica"/>
              <a:ea typeface="+mn-ea"/>
              <a:cs typeface="Helvetica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35358483791425016"/>
          <c:y val="0.12803200069554335"/>
          <c:w val="0.50422097068355887"/>
          <c:h val="0.6044660154737017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spPr>
                <a:solidFill>
                  <a:schemeClr val="lt1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6"/>
              <c:layout>
                <c:manualLayout>
                  <c:x val="0.11101561178727846"/>
                  <c:y val="0.1503879588542053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'3-SUBSERIED36-36MESESIBR+SPREA'!$A$234:$A$240</c:f>
              <c:strCache>
                <c:ptCount val="7"/>
                <c:pt idx="0">
                  <c:v>EMPRESAS</c:v>
                </c:pt>
                <c:pt idx="1">
                  <c:v>PERSONA NATURAL</c:v>
                </c:pt>
                <c:pt idx="2">
                  <c:v>PENSIONES Y CESANTIAS</c:v>
                </c:pt>
                <c:pt idx="3">
                  <c:v>FIDUCIARIAS</c:v>
                </c:pt>
                <c:pt idx="4">
                  <c:v>ASEGURADORAS</c:v>
                </c:pt>
                <c:pt idx="5">
                  <c:v>INV INTER</c:v>
                </c:pt>
                <c:pt idx="6">
                  <c:v>OTROS</c:v>
                </c:pt>
              </c:strCache>
            </c:strRef>
          </c:cat>
          <c:val>
            <c:numRef>
              <c:f>'3-SUBSERIED36-36MESESIBR+SPREA'!$L$234:$L$240</c:f>
              <c:numCache>
                <c:formatCode>_(* #,##0_);_(* \(#,##0\);_(* "-"??_);_(@_)</c:formatCode>
                <c:ptCount val="7"/>
                <c:pt idx="0">
                  <c:v>35</c:v>
                </c:pt>
                <c:pt idx="1">
                  <c:v>8</c:v>
                </c:pt>
                <c:pt idx="2">
                  <c:v>8</c:v>
                </c:pt>
                <c:pt idx="3">
                  <c:v>1</c:v>
                </c:pt>
                <c:pt idx="4">
                  <c:v>12</c:v>
                </c:pt>
                <c:pt idx="5">
                  <c:v>1</c:v>
                </c:pt>
                <c:pt idx="6">
                  <c:v>13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s-CO" sz="1200" b="1" i="0" u="none" strike="noStrike" kern="1200" spc="0" baseline="0" dirty="0">
                <a:solidFill>
                  <a:srgbClr val="EE4538"/>
                </a:solidFill>
                <a:latin typeface="Helvetica"/>
                <a:ea typeface="+mn-ea"/>
                <a:cs typeface="Helvetica"/>
              </a:defRPr>
            </a:pPr>
            <a:r>
              <a:rPr lang="es-CO" sz="1200" b="1" i="0" u="none" strike="noStrike" kern="1200" spc="0" baseline="0" dirty="0">
                <a:solidFill>
                  <a:srgbClr val="EE4538"/>
                </a:solidFill>
                <a:latin typeface="Helvetica"/>
                <a:ea typeface="+mn-ea"/>
                <a:cs typeface="Helvetica"/>
              </a:rPr>
              <a:t>Composición por número de </a:t>
            </a:r>
            <a:r>
              <a:rPr lang="es-CO" sz="1200" b="1" i="0" u="none" strike="noStrike" kern="1200" spc="0" baseline="0" dirty="0" smtClean="0">
                <a:solidFill>
                  <a:srgbClr val="EE4538"/>
                </a:solidFill>
                <a:latin typeface="Helvetica"/>
                <a:ea typeface="+mn-ea"/>
                <a:cs typeface="Helvetica"/>
              </a:rPr>
              <a:t>inversionistas</a:t>
            </a:r>
          </a:p>
          <a:p>
            <a:pPr algn="ctr" rtl="0">
              <a:defRPr lang="es-CO" sz="1200" b="1" dirty="0">
                <a:solidFill>
                  <a:srgbClr val="EE4538"/>
                </a:solidFill>
                <a:latin typeface="Helvetica"/>
                <a:cs typeface="Helvetica"/>
              </a:defRPr>
            </a:pPr>
            <a:r>
              <a:rPr lang="es-CO" sz="1200" b="1" i="0" u="none" strike="noStrike" kern="1200" spc="0" baseline="0" dirty="0" smtClean="0">
                <a:solidFill>
                  <a:srgbClr val="EE4538"/>
                </a:solidFill>
                <a:latin typeface="Helvetica"/>
                <a:ea typeface="+mn-ea"/>
                <a:cs typeface="Helvetica"/>
              </a:rPr>
              <a:t>Bono Social</a:t>
            </a:r>
            <a:endParaRPr lang="es-CO" sz="1200" b="1" i="0" u="none" strike="noStrike" kern="1200" spc="0" baseline="0" dirty="0">
              <a:solidFill>
                <a:srgbClr val="EE4538"/>
              </a:solidFill>
              <a:latin typeface="Helvetica"/>
              <a:ea typeface="+mn-ea"/>
              <a:cs typeface="Helvetica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s-CO" sz="1200" b="1" i="0" u="none" strike="noStrike" kern="1200" spc="0" baseline="0" dirty="0">
              <a:solidFill>
                <a:srgbClr val="EE4538"/>
              </a:solidFill>
              <a:latin typeface="Helvetica"/>
              <a:ea typeface="+mn-ea"/>
              <a:cs typeface="Helvetica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-0.13336380011322124"/>
                  <c:y val="4.5499667097670645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484277700581544E-2"/>
                  <c:y val="2.36659180384815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6254438783387419E-2"/>
                  <c:y val="-0.1767545520775035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10943636457207555"/>
                  <c:y val="0.1414765545091379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'3-SUBSERIED36-36MESESIBR+SPREA'!$A$234:$A$240</c:f>
              <c:strCache>
                <c:ptCount val="7"/>
                <c:pt idx="0">
                  <c:v>EMPRESAS</c:v>
                </c:pt>
                <c:pt idx="1">
                  <c:v>PERSONA NATURAL</c:v>
                </c:pt>
                <c:pt idx="2">
                  <c:v>PENSIONES Y CESANTIAS</c:v>
                </c:pt>
                <c:pt idx="3">
                  <c:v>FIDUCIARIAS</c:v>
                </c:pt>
                <c:pt idx="4">
                  <c:v>ASEGURADORAS</c:v>
                </c:pt>
                <c:pt idx="5">
                  <c:v>INV INTER</c:v>
                </c:pt>
                <c:pt idx="6">
                  <c:v>OTROS</c:v>
                </c:pt>
              </c:strCache>
            </c:strRef>
          </c:cat>
          <c:val>
            <c:numRef>
              <c:f>'3-SUBSERIED36-36MESESIBR+SPREA'!$D$234:$D$240</c:f>
              <c:numCache>
                <c:formatCode>_(* #,##0_);_(* \(#,##0\);_(* "-"??_);_(@_)</c:formatCode>
                <c:ptCount val="7"/>
                <c:pt idx="0">
                  <c:v>34</c:v>
                </c:pt>
                <c:pt idx="1">
                  <c:v>22</c:v>
                </c:pt>
                <c:pt idx="2">
                  <c:v>5</c:v>
                </c:pt>
                <c:pt idx="3">
                  <c:v>66</c:v>
                </c:pt>
                <c:pt idx="4">
                  <c:v>14</c:v>
                </c:pt>
                <c:pt idx="5">
                  <c:v>0</c:v>
                </c:pt>
                <c:pt idx="6">
                  <c:v>43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B20946-FCF3-489A-A6F0-3FD7AC9181DE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A8616469-2A3E-4B5B-9476-DDB2A7FA24A3}">
      <dgm:prSet phldrT="[Texto]"/>
      <dgm:spPr>
        <a:xfrm>
          <a:off x="0" y="713161"/>
          <a:ext cx="7560840" cy="1099558"/>
        </a:xfrm>
        <a:solidFill>
          <a:srgbClr val="4D514F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C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Identificación del Portafolio   </a:t>
          </a:r>
          <a:endParaRPr lang="es-C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DC9AECF-7FED-4118-B61C-E0999833EC3B}" type="parTrans" cxnId="{6706BE1E-FF18-43DA-B52F-DCF2DC80BB54}">
      <dgm:prSet/>
      <dgm:spPr/>
      <dgm:t>
        <a:bodyPr/>
        <a:lstStyle/>
        <a:p>
          <a:endParaRPr lang="es-CO"/>
        </a:p>
      </dgm:t>
    </dgm:pt>
    <dgm:pt modelId="{F919A916-FE2E-46FC-837A-A3CCAF9E89BF}" type="sibTrans" cxnId="{6706BE1E-FF18-43DA-B52F-DCF2DC80BB54}">
      <dgm:prSet/>
      <dgm:spPr/>
      <dgm:t>
        <a:bodyPr/>
        <a:lstStyle/>
        <a:p>
          <a:endParaRPr lang="es-CO"/>
        </a:p>
      </dgm:t>
    </dgm:pt>
    <dgm:pt modelId="{3C031E6A-E0E0-4975-893F-1147306630FD}">
      <dgm:prSet phldrT="[Texto]"/>
      <dgm:spPr>
        <a:xfrm>
          <a:off x="0" y="1559659"/>
          <a:ext cx="1397394" cy="2018965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D514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/>
          <a:r>
            <a:rPr lang="es-CO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* Evaluación de la capacidad y estrategia  ambiental y social del emisor.</a:t>
          </a:r>
        </a:p>
        <a:p>
          <a:pPr algn="l"/>
          <a:r>
            <a:rPr lang="es-CO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* Evaluación y clasificación del portafolio verde y social potencial del emisor.</a:t>
          </a:r>
        </a:p>
      </dgm:t>
    </dgm:pt>
    <dgm:pt modelId="{814FF3B4-91BC-4942-AEFB-9034A2184C54}" type="parTrans" cxnId="{C051E2F2-527B-4940-B6EB-BF34528A269B}">
      <dgm:prSet/>
      <dgm:spPr/>
      <dgm:t>
        <a:bodyPr/>
        <a:lstStyle/>
        <a:p>
          <a:endParaRPr lang="es-CO"/>
        </a:p>
      </dgm:t>
    </dgm:pt>
    <dgm:pt modelId="{B4FF34DC-2052-4FAB-ADAC-DE7121C4C26B}" type="sibTrans" cxnId="{C051E2F2-527B-4940-B6EB-BF34528A269B}">
      <dgm:prSet/>
      <dgm:spPr/>
      <dgm:t>
        <a:bodyPr/>
        <a:lstStyle/>
        <a:p>
          <a:endParaRPr lang="es-CO"/>
        </a:p>
      </dgm:t>
    </dgm:pt>
    <dgm:pt modelId="{ACBC5AC0-6720-41D3-967C-846E1CE93FEA}">
      <dgm:prSet phldrT="[Texto]"/>
      <dgm:spPr>
        <a:xfrm>
          <a:off x="1397243" y="1079821"/>
          <a:ext cx="6163596" cy="1099558"/>
        </a:xfrm>
        <a:solidFill>
          <a:srgbClr val="4D514F">
            <a:hueOff val="-1590083"/>
            <a:satOff val="22460"/>
            <a:lumOff val="568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C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Estructuración del Bono “Framework” </a:t>
          </a:r>
          <a:endParaRPr lang="es-C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0239859-0DB4-4424-B847-8AE7A6A2DE40}" type="parTrans" cxnId="{8C1FF584-A014-4A07-87EE-C2F551589D6E}">
      <dgm:prSet/>
      <dgm:spPr/>
      <dgm:t>
        <a:bodyPr/>
        <a:lstStyle/>
        <a:p>
          <a:endParaRPr lang="es-CO"/>
        </a:p>
      </dgm:t>
    </dgm:pt>
    <dgm:pt modelId="{F213F2EB-9A55-48C3-AF88-9C648C248E98}" type="sibTrans" cxnId="{8C1FF584-A014-4A07-87EE-C2F551589D6E}">
      <dgm:prSet/>
      <dgm:spPr/>
      <dgm:t>
        <a:bodyPr/>
        <a:lstStyle/>
        <a:p>
          <a:endParaRPr lang="es-CO"/>
        </a:p>
      </dgm:t>
    </dgm:pt>
    <dgm:pt modelId="{B6E206B5-F827-4FE4-9B4C-8E4D8C9003ED}">
      <dgm:prSet phldrT="[Texto]"/>
      <dgm:spPr>
        <a:xfrm>
          <a:off x="2794486" y="1446482"/>
          <a:ext cx="4766353" cy="1099558"/>
        </a:xfrm>
        <a:solidFill>
          <a:srgbClr val="4D514F">
            <a:hueOff val="-3180166"/>
            <a:satOff val="44921"/>
            <a:lumOff val="11372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C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Segunda Opinión “Certificación” </a:t>
          </a:r>
          <a:endParaRPr lang="es-C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FE51ECA-E42E-4927-AA84-08BD1C783AEA}" type="parTrans" cxnId="{60114340-BCB3-4AA9-9D2A-45A01442C413}">
      <dgm:prSet/>
      <dgm:spPr/>
      <dgm:t>
        <a:bodyPr/>
        <a:lstStyle/>
        <a:p>
          <a:endParaRPr lang="es-CO"/>
        </a:p>
      </dgm:t>
    </dgm:pt>
    <dgm:pt modelId="{4AD01195-7D7F-4DF8-9161-E3704088BE5F}" type="sibTrans" cxnId="{60114340-BCB3-4AA9-9D2A-45A01442C413}">
      <dgm:prSet/>
      <dgm:spPr/>
      <dgm:t>
        <a:bodyPr/>
        <a:lstStyle/>
        <a:p>
          <a:endParaRPr lang="es-CO"/>
        </a:p>
      </dgm:t>
    </dgm:pt>
    <dgm:pt modelId="{A5B31377-82A5-426B-8FE3-2236BF067D14}">
      <dgm:prSet phldrT="[Texto]"/>
      <dgm:spPr>
        <a:xfrm>
          <a:off x="1397243" y="1926320"/>
          <a:ext cx="1397394" cy="2018965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D514F">
              <a:hueOff val="-2120111"/>
              <a:satOff val="29947"/>
              <a:lumOff val="7582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CO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* Definición metodología de certificación a ser aplicada (GBP/SBP). </a:t>
          </a:r>
        </a:p>
        <a:p>
          <a:r>
            <a:rPr lang="es-CO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* Definición del pipeline y monto a emitir.</a:t>
          </a:r>
        </a:p>
        <a:p>
          <a:r>
            <a:rPr lang="es-CO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* Definición del uso de los recursos.</a:t>
          </a:r>
        </a:p>
        <a:p>
          <a:r>
            <a:rPr lang="es-CO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* Definición del sistema de reporte.</a:t>
          </a:r>
        </a:p>
      </dgm:t>
    </dgm:pt>
    <dgm:pt modelId="{6F32B9D9-F016-4509-ADDF-73008FB7151E}" type="parTrans" cxnId="{389873C2-4CB4-4D9A-B988-CF0F9BABD69E}">
      <dgm:prSet/>
      <dgm:spPr/>
      <dgm:t>
        <a:bodyPr/>
        <a:lstStyle/>
        <a:p>
          <a:endParaRPr lang="es-CO"/>
        </a:p>
      </dgm:t>
    </dgm:pt>
    <dgm:pt modelId="{65035515-2AED-4E5D-BD8B-8E75FFA30798}" type="sibTrans" cxnId="{389873C2-4CB4-4D9A-B988-CF0F9BABD69E}">
      <dgm:prSet/>
      <dgm:spPr/>
      <dgm:t>
        <a:bodyPr/>
        <a:lstStyle/>
        <a:p>
          <a:endParaRPr lang="es-CO"/>
        </a:p>
      </dgm:t>
    </dgm:pt>
    <dgm:pt modelId="{44B5DB03-9FEE-497C-B4B5-CAE70C77AAC1}">
      <dgm:prSet phldrT="[Texto]"/>
      <dgm:spPr>
        <a:xfrm>
          <a:off x="4192485" y="1813143"/>
          <a:ext cx="3368354" cy="1099558"/>
        </a:xfrm>
        <a:solidFill>
          <a:srgbClr val="4D514F">
            <a:hueOff val="-4770249"/>
            <a:satOff val="67381"/>
            <a:lumOff val="17059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C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Roadshow </a:t>
          </a:r>
          <a:endParaRPr lang="es-C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D73DB5E-0E71-47DB-A820-FE09D5B6F929}" type="parTrans" cxnId="{76655539-9876-4678-980E-B525BAB64E41}">
      <dgm:prSet/>
      <dgm:spPr/>
      <dgm:t>
        <a:bodyPr/>
        <a:lstStyle/>
        <a:p>
          <a:endParaRPr lang="es-CO"/>
        </a:p>
      </dgm:t>
    </dgm:pt>
    <dgm:pt modelId="{F8FF3605-015B-45AE-9152-A087290A2CCC}" type="sibTrans" cxnId="{76655539-9876-4678-980E-B525BAB64E41}">
      <dgm:prSet/>
      <dgm:spPr/>
      <dgm:t>
        <a:bodyPr/>
        <a:lstStyle/>
        <a:p>
          <a:endParaRPr lang="es-CO"/>
        </a:p>
      </dgm:t>
    </dgm:pt>
    <dgm:pt modelId="{31DAFB1D-65F7-44C5-BCA1-C331FB059A64}">
      <dgm:prSet phldrT="[Texto]"/>
      <dgm:spPr>
        <a:xfrm>
          <a:off x="2794486" y="2292981"/>
          <a:ext cx="1397394" cy="2018965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D514F">
              <a:hueOff val="-4240222"/>
              <a:satOff val="59894"/>
              <a:lumOff val="15163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CO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* Revisión y aprobación por parte de un agente certificador reconocido acerca del portafolio de proyectos elegibles, estrategia ambiental, social, uso de los recursos y mecanismos de reporte. </a:t>
          </a:r>
          <a:endParaRPr lang="es-CO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A8EC98F8-255D-45B7-9834-AB873F5C6122}" type="parTrans" cxnId="{0ABCF712-1A9E-4B61-9412-A604DBAC9EF2}">
      <dgm:prSet/>
      <dgm:spPr/>
      <dgm:t>
        <a:bodyPr/>
        <a:lstStyle/>
        <a:p>
          <a:endParaRPr lang="es-CO"/>
        </a:p>
      </dgm:t>
    </dgm:pt>
    <dgm:pt modelId="{36260A20-C006-4374-B13D-88348D60E7A0}" type="sibTrans" cxnId="{0ABCF712-1A9E-4B61-9412-A604DBAC9EF2}">
      <dgm:prSet/>
      <dgm:spPr/>
      <dgm:t>
        <a:bodyPr/>
        <a:lstStyle/>
        <a:p>
          <a:endParaRPr lang="es-CO"/>
        </a:p>
      </dgm:t>
    </dgm:pt>
    <dgm:pt modelId="{21553C8F-2448-46C6-B3E7-BAF068D895DA}">
      <dgm:prSet phldrT="[Texto]"/>
      <dgm:spPr>
        <a:xfrm>
          <a:off x="4192485" y="2659641"/>
          <a:ext cx="1397394" cy="2018965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D514F">
              <a:hueOff val="-6360332"/>
              <a:satOff val="89841"/>
              <a:lumOff val="22745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CO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* Mercadeo y presentación a inversionistas potenciales sobre la emisión.</a:t>
          </a:r>
          <a:endParaRPr lang="es-CO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A600553E-6738-40C3-9AB1-24FDF7AA30B2}" type="parTrans" cxnId="{54F31D0F-6DED-452E-82AE-24432596ECF3}">
      <dgm:prSet/>
      <dgm:spPr/>
      <dgm:t>
        <a:bodyPr/>
        <a:lstStyle/>
        <a:p>
          <a:endParaRPr lang="es-CO"/>
        </a:p>
      </dgm:t>
    </dgm:pt>
    <dgm:pt modelId="{12B187B2-8E70-4DB5-B02A-674537E950F8}" type="sibTrans" cxnId="{54F31D0F-6DED-452E-82AE-24432596ECF3}">
      <dgm:prSet/>
      <dgm:spPr/>
      <dgm:t>
        <a:bodyPr/>
        <a:lstStyle/>
        <a:p>
          <a:endParaRPr lang="es-CO"/>
        </a:p>
      </dgm:t>
    </dgm:pt>
    <dgm:pt modelId="{7FD3A07E-28B2-495C-B9E5-B6C6A3776525}">
      <dgm:prSet phldrT="[Texto]"/>
      <dgm:spPr>
        <a:xfrm>
          <a:off x="5589729" y="2179803"/>
          <a:ext cx="1971110" cy="1099558"/>
        </a:xfrm>
        <a:solidFill>
          <a:srgbClr val="4D514F">
            <a:hueOff val="-6360332"/>
            <a:satOff val="89841"/>
            <a:lumOff val="2274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s-CO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DE4B869-0A96-469A-B9D1-9EFEADA84A7A}" type="sibTrans" cxnId="{219777DE-1BC3-4370-A96A-A8FB8F09AE6D}">
      <dgm:prSet/>
      <dgm:spPr/>
      <dgm:t>
        <a:bodyPr/>
        <a:lstStyle/>
        <a:p>
          <a:endParaRPr lang="es-CO"/>
        </a:p>
      </dgm:t>
    </dgm:pt>
    <dgm:pt modelId="{474C63BE-2D0D-4F97-A21F-1D12BC9B43EE}" type="parTrans" cxnId="{219777DE-1BC3-4370-A96A-A8FB8F09AE6D}">
      <dgm:prSet/>
      <dgm:spPr/>
      <dgm:t>
        <a:bodyPr/>
        <a:lstStyle/>
        <a:p>
          <a:endParaRPr lang="es-CO"/>
        </a:p>
      </dgm:t>
    </dgm:pt>
    <dgm:pt modelId="{E8DF1556-7D7D-46B6-A643-63A71988CFF1}" type="pres">
      <dgm:prSet presAssocID="{68B20946-FCF3-489A-A6F0-3FD7AC9181DE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3443A1CB-C38A-4E77-98AD-940B7466A984}" type="pres">
      <dgm:prSet presAssocID="{A8616469-2A3E-4B5B-9476-DDB2A7FA24A3}" presName="parentText1" presStyleLbl="node1" presStyleIdx="0" presStyleCnt="5">
        <dgm:presLayoutVars>
          <dgm:chMax/>
          <dgm:chPref val="3"/>
          <dgm:bulletEnabled val="1"/>
        </dgm:presLayoutVars>
      </dgm:prSet>
      <dgm:spPr>
        <a:prstGeom prst="rightArrow">
          <a:avLst>
            <a:gd name="adj1" fmla="val 50000"/>
            <a:gd name="adj2" fmla="val 50000"/>
          </a:avLst>
        </a:prstGeom>
      </dgm:spPr>
      <dgm:t>
        <a:bodyPr/>
        <a:lstStyle/>
        <a:p>
          <a:endParaRPr lang="es-CO"/>
        </a:p>
      </dgm:t>
    </dgm:pt>
    <dgm:pt modelId="{00010DF2-CE86-4C7F-9DB6-5A625C553AA8}" type="pres">
      <dgm:prSet presAssocID="{A8616469-2A3E-4B5B-9476-DDB2A7FA24A3}" presName="childText1" presStyleLbl="solidAlignAcc1" presStyleIdx="0" presStyleCnt="4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CO"/>
        </a:p>
      </dgm:t>
    </dgm:pt>
    <dgm:pt modelId="{88E5C4F1-6DFE-4AE7-805D-5107C6A05CA8}" type="pres">
      <dgm:prSet presAssocID="{ACBC5AC0-6720-41D3-967C-846E1CE93FEA}" presName="parentText2" presStyleLbl="node1" presStyleIdx="1" presStyleCnt="5">
        <dgm:presLayoutVars>
          <dgm:chMax/>
          <dgm:chPref val="3"/>
          <dgm:bulletEnabled val="1"/>
        </dgm:presLayoutVars>
      </dgm:prSet>
      <dgm:spPr>
        <a:prstGeom prst="rightArrow">
          <a:avLst>
            <a:gd name="adj1" fmla="val 50000"/>
            <a:gd name="adj2" fmla="val 50000"/>
          </a:avLst>
        </a:prstGeom>
      </dgm:spPr>
      <dgm:t>
        <a:bodyPr/>
        <a:lstStyle/>
        <a:p>
          <a:endParaRPr lang="es-CO"/>
        </a:p>
      </dgm:t>
    </dgm:pt>
    <dgm:pt modelId="{649CD010-41E3-48EE-ACCA-D3909A79314D}" type="pres">
      <dgm:prSet presAssocID="{ACBC5AC0-6720-41D3-967C-846E1CE93FEA}" presName="childText2" presStyleLbl="solidAlignAcc1" presStyleIdx="1" presStyleCnt="4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CO"/>
        </a:p>
      </dgm:t>
    </dgm:pt>
    <dgm:pt modelId="{839ED0D4-33B7-457D-BE6F-259FE129652D}" type="pres">
      <dgm:prSet presAssocID="{B6E206B5-F827-4FE4-9B4C-8E4D8C9003ED}" presName="parentText3" presStyleLbl="node1" presStyleIdx="2" presStyleCnt="5">
        <dgm:presLayoutVars>
          <dgm:chMax/>
          <dgm:chPref val="3"/>
          <dgm:bulletEnabled val="1"/>
        </dgm:presLayoutVars>
      </dgm:prSet>
      <dgm:spPr>
        <a:prstGeom prst="rightArrow">
          <a:avLst>
            <a:gd name="adj1" fmla="val 50000"/>
            <a:gd name="adj2" fmla="val 50000"/>
          </a:avLst>
        </a:prstGeom>
      </dgm:spPr>
      <dgm:t>
        <a:bodyPr/>
        <a:lstStyle/>
        <a:p>
          <a:endParaRPr lang="es-CO"/>
        </a:p>
      </dgm:t>
    </dgm:pt>
    <dgm:pt modelId="{FD6467BB-F909-4E30-B83A-1DC43E0593D0}" type="pres">
      <dgm:prSet presAssocID="{B6E206B5-F827-4FE4-9B4C-8E4D8C9003ED}" presName="childText3" presStyleLbl="solidAlignAcc1" presStyleIdx="2" presStyleCnt="4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CO"/>
        </a:p>
      </dgm:t>
    </dgm:pt>
    <dgm:pt modelId="{DB7CAA9B-D9E1-45A2-82D0-E9268505B8DF}" type="pres">
      <dgm:prSet presAssocID="{44B5DB03-9FEE-497C-B4B5-CAE70C77AAC1}" presName="parentText4" presStyleLbl="node1" presStyleIdx="3" presStyleCnt="5">
        <dgm:presLayoutVars>
          <dgm:chMax/>
          <dgm:chPref val="3"/>
          <dgm:bulletEnabled val="1"/>
        </dgm:presLayoutVars>
      </dgm:prSet>
      <dgm:spPr>
        <a:prstGeom prst="rightArrow">
          <a:avLst>
            <a:gd name="adj1" fmla="val 50000"/>
            <a:gd name="adj2" fmla="val 50000"/>
          </a:avLst>
        </a:prstGeom>
      </dgm:spPr>
      <dgm:t>
        <a:bodyPr/>
        <a:lstStyle/>
        <a:p>
          <a:endParaRPr lang="es-CO"/>
        </a:p>
      </dgm:t>
    </dgm:pt>
    <dgm:pt modelId="{DDE3B303-B29C-4147-A444-2D02A4199741}" type="pres">
      <dgm:prSet presAssocID="{44B5DB03-9FEE-497C-B4B5-CAE70C77AAC1}" presName="childText4" presStyleLbl="solidAlignAcc1" presStyleIdx="3" presStyleCnt="4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CO"/>
        </a:p>
      </dgm:t>
    </dgm:pt>
    <dgm:pt modelId="{A9126920-6AD8-494B-A0B6-BE23F5541BA8}" type="pres">
      <dgm:prSet presAssocID="{7FD3A07E-28B2-495C-B9E5-B6C6A3776525}" presName="parentText5" presStyleLbl="node1" presStyleIdx="4" presStyleCnt="5">
        <dgm:presLayoutVars>
          <dgm:chMax/>
          <dgm:chPref val="3"/>
          <dgm:bulletEnabled val="1"/>
        </dgm:presLayoutVars>
      </dgm:prSet>
      <dgm:spPr>
        <a:prstGeom prst="rightArrow">
          <a:avLst>
            <a:gd name="adj1" fmla="val 50000"/>
            <a:gd name="adj2" fmla="val 50000"/>
          </a:avLst>
        </a:prstGeom>
      </dgm:spPr>
      <dgm:t>
        <a:bodyPr/>
        <a:lstStyle/>
        <a:p>
          <a:endParaRPr lang="es-CO"/>
        </a:p>
      </dgm:t>
    </dgm:pt>
  </dgm:ptLst>
  <dgm:cxnLst>
    <dgm:cxn modelId="{4566BD32-4F8B-4331-B88F-8BE896E7D8A8}" type="presOf" srcId="{68B20946-FCF3-489A-A6F0-3FD7AC9181DE}" destId="{E8DF1556-7D7D-46B6-A643-63A71988CFF1}" srcOrd="0" destOrd="0" presId="urn:microsoft.com/office/officeart/2009/3/layout/IncreasingArrowsProcess"/>
    <dgm:cxn modelId="{00779A5D-5709-4E91-97A0-E60BDD535DC9}" type="presOf" srcId="{ACBC5AC0-6720-41D3-967C-846E1CE93FEA}" destId="{88E5C4F1-6DFE-4AE7-805D-5107C6A05CA8}" srcOrd="0" destOrd="0" presId="urn:microsoft.com/office/officeart/2009/3/layout/IncreasingArrowsProcess"/>
    <dgm:cxn modelId="{60114340-BCB3-4AA9-9D2A-45A01442C413}" srcId="{68B20946-FCF3-489A-A6F0-3FD7AC9181DE}" destId="{B6E206B5-F827-4FE4-9B4C-8E4D8C9003ED}" srcOrd="2" destOrd="0" parTransId="{3FE51ECA-E42E-4927-AA84-08BD1C783AEA}" sibTransId="{4AD01195-7D7F-4DF8-9161-E3704088BE5F}"/>
    <dgm:cxn modelId="{761A7DEC-63BA-46E6-AF86-2C031FC20545}" type="presOf" srcId="{B6E206B5-F827-4FE4-9B4C-8E4D8C9003ED}" destId="{839ED0D4-33B7-457D-BE6F-259FE129652D}" srcOrd="0" destOrd="0" presId="urn:microsoft.com/office/officeart/2009/3/layout/IncreasingArrowsProcess"/>
    <dgm:cxn modelId="{DC4861FD-CED3-4C15-913A-362F3F5CEDEB}" type="presOf" srcId="{31DAFB1D-65F7-44C5-BCA1-C331FB059A64}" destId="{FD6467BB-F909-4E30-B83A-1DC43E0593D0}" srcOrd="0" destOrd="0" presId="urn:microsoft.com/office/officeart/2009/3/layout/IncreasingArrowsProcess"/>
    <dgm:cxn modelId="{6706BE1E-FF18-43DA-B52F-DCF2DC80BB54}" srcId="{68B20946-FCF3-489A-A6F0-3FD7AC9181DE}" destId="{A8616469-2A3E-4B5B-9476-DDB2A7FA24A3}" srcOrd="0" destOrd="0" parTransId="{3DC9AECF-7FED-4118-B61C-E0999833EC3B}" sibTransId="{F919A916-FE2E-46FC-837A-A3CCAF9E89BF}"/>
    <dgm:cxn modelId="{E2575A6C-A392-48CE-B1D2-A86C6541A405}" type="presOf" srcId="{44B5DB03-9FEE-497C-B4B5-CAE70C77AAC1}" destId="{DB7CAA9B-D9E1-45A2-82D0-E9268505B8DF}" srcOrd="0" destOrd="0" presId="urn:microsoft.com/office/officeart/2009/3/layout/IncreasingArrowsProcess"/>
    <dgm:cxn modelId="{EA66EF9B-0453-44AA-A4D5-456418CE207B}" type="presOf" srcId="{21553C8F-2448-46C6-B3E7-BAF068D895DA}" destId="{DDE3B303-B29C-4147-A444-2D02A4199741}" srcOrd="0" destOrd="0" presId="urn:microsoft.com/office/officeart/2009/3/layout/IncreasingArrowsProcess"/>
    <dgm:cxn modelId="{8C1FF584-A014-4A07-87EE-C2F551589D6E}" srcId="{68B20946-FCF3-489A-A6F0-3FD7AC9181DE}" destId="{ACBC5AC0-6720-41D3-967C-846E1CE93FEA}" srcOrd="1" destOrd="0" parTransId="{20239859-0DB4-4424-B847-8AE7A6A2DE40}" sibTransId="{F213F2EB-9A55-48C3-AF88-9C648C248E98}"/>
    <dgm:cxn modelId="{B4C1D9DD-6FD2-48F9-849D-645C5EE6B5EA}" type="presOf" srcId="{7FD3A07E-28B2-495C-B9E5-B6C6A3776525}" destId="{A9126920-6AD8-494B-A0B6-BE23F5541BA8}" srcOrd="0" destOrd="0" presId="urn:microsoft.com/office/officeart/2009/3/layout/IncreasingArrowsProcess"/>
    <dgm:cxn modelId="{219777DE-1BC3-4370-A96A-A8FB8F09AE6D}" srcId="{68B20946-FCF3-489A-A6F0-3FD7AC9181DE}" destId="{7FD3A07E-28B2-495C-B9E5-B6C6A3776525}" srcOrd="4" destOrd="0" parTransId="{474C63BE-2D0D-4F97-A21F-1D12BC9B43EE}" sibTransId="{FDE4B869-0A96-469A-B9D1-9EFEADA84A7A}"/>
    <dgm:cxn modelId="{0ABCF712-1A9E-4B61-9412-A604DBAC9EF2}" srcId="{B6E206B5-F827-4FE4-9B4C-8E4D8C9003ED}" destId="{31DAFB1D-65F7-44C5-BCA1-C331FB059A64}" srcOrd="0" destOrd="0" parTransId="{A8EC98F8-255D-45B7-9834-AB873F5C6122}" sibTransId="{36260A20-C006-4374-B13D-88348D60E7A0}"/>
    <dgm:cxn modelId="{FEC7451F-A4CF-4FC3-8AF5-8DB5AF5087E3}" type="presOf" srcId="{A8616469-2A3E-4B5B-9476-DDB2A7FA24A3}" destId="{3443A1CB-C38A-4E77-98AD-940B7466A984}" srcOrd="0" destOrd="0" presId="urn:microsoft.com/office/officeart/2009/3/layout/IncreasingArrowsProcess"/>
    <dgm:cxn modelId="{76655539-9876-4678-980E-B525BAB64E41}" srcId="{68B20946-FCF3-489A-A6F0-3FD7AC9181DE}" destId="{44B5DB03-9FEE-497C-B4B5-CAE70C77AAC1}" srcOrd="3" destOrd="0" parTransId="{6D73DB5E-0E71-47DB-A820-FE09D5B6F929}" sibTransId="{F8FF3605-015B-45AE-9152-A087290A2CCC}"/>
    <dgm:cxn modelId="{389873C2-4CB4-4D9A-B988-CF0F9BABD69E}" srcId="{ACBC5AC0-6720-41D3-967C-846E1CE93FEA}" destId="{A5B31377-82A5-426B-8FE3-2236BF067D14}" srcOrd="0" destOrd="0" parTransId="{6F32B9D9-F016-4509-ADDF-73008FB7151E}" sibTransId="{65035515-2AED-4E5D-BD8B-8E75FFA30798}"/>
    <dgm:cxn modelId="{C051E2F2-527B-4940-B6EB-BF34528A269B}" srcId="{A8616469-2A3E-4B5B-9476-DDB2A7FA24A3}" destId="{3C031E6A-E0E0-4975-893F-1147306630FD}" srcOrd="0" destOrd="0" parTransId="{814FF3B4-91BC-4942-AEFB-9034A2184C54}" sibTransId="{B4FF34DC-2052-4FAB-ADAC-DE7121C4C26B}"/>
    <dgm:cxn modelId="{C10C6A48-22C9-4449-BBC6-8D38D2808EA9}" type="presOf" srcId="{3C031E6A-E0E0-4975-893F-1147306630FD}" destId="{00010DF2-CE86-4C7F-9DB6-5A625C553AA8}" srcOrd="0" destOrd="0" presId="urn:microsoft.com/office/officeart/2009/3/layout/IncreasingArrowsProcess"/>
    <dgm:cxn modelId="{38976CBC-5F20-4017-ADBA-CB391857FDE4}" type="presOf" srcId="{A5B31377-82A5-426B-8FE3-2236BF067D14}" destId="{649CD010-41E3-48EE-ACCA-D3909A79314D}" srcOrd="0" destOrd="0" presId="urn:microsoft.com/office/officeart/2009/3/layout/IncreasingArrowsProcess"/>
    <dgm:cxn modelId="{54F31D0F-6DED-452E-82AE-24432596ECF3}" srcId="{44B5DB03-9FEE-497C-B4B5-CAE70C77AAC1}" destId="{21553C8F-2448-46C6-B3E7-BAF068D895DA}" srcOrd="0" destOrd="0" parTransId="{A600553E-6738-40C3-9AB1-24FDF7AA30B2}" sibTransId="{12B187B2-8E70-4DB5-B02A-674537E950F8}"/>
    <dgm:cxn modelId="{00013205-A218-401C-ACA1-7A3F083CF270}" type="presParOf" srcId="{E8DF1556-7D7D-46B6-A643-63A71988CFF1}" destId="{3443A1CB-C38A-4E77-98AD-940B7466A984}" srcOrd="0" destOrd="0" presId="urn:microsoft.com/office/officeart/2009/3/layout/IncreasingArrowsProcess"/>
    <dgm:cxn modelId="{1D1A1082-E284-4517-9341-361D790AC39B}" type="presParOf" srcId="{E8DF1556-7D7D-46B6-A643-63A71988CFF1}" destId="{00010DF2-CE86-4C7F-9DB6-5A625C553AA8}" srcOrd="1" destOrd="0" presId="urn:microsoft.com/office/officeart/2009/3/layout/IncreasingArrowsProcess"/>
    <dgm:cxn modelId="{C4EB360B-5CD0-4826-911B-F6FE362ED3BC}" type="presParOf" srcId="{E8DF1556-7D7D-46B6-A643-63A71988CFF1}" destId="{88E5C4F1-6DFE-4AE7-805D-5107C6A05CA8}" srcOrd="2" destOrd="0" presId="urn:microsoft.com/office/officeart/2009/3/layout/IncreasingArrowsProcess"/>
    <dgm:cxn modelId="{5CDBB92C-C9D3-4469-9484-16872CCF6099}" type="presParOf" srcId="{E8DF1556-7D7D-46B6-A643-63A71988CFF1}" destId="{649CD010-41E3-48EE-ACCA-D3909A79314D}" srcOrd="3" destOrd="0" presId="urn:microsoft.com/office/officeart/2009/3/layout/IncreasingArrowsProcess"/>
    <dgm:cxn modelId="{9D4A1388-F396-48EC-AF5C-F2C4418FF720}" type="presParOf" srcId="{E8DF1556-7D7D-46B6-A643-63A71988CFF1}" destId="{839ED0D4-33B7-457D-BE6F-259FE129652D}" srcOrd="4" destOrd="0" presId="urn:microsoft.com/office/officeart/2009/3/layout/IncreasingArrowsProcess"/>
    <dgm:cxn modelId="{80512C3E-6734-4077-8B79-DB63D3331142}" type="presParOf" srcId="{E8DF1556-7D7D-46B6-A643-63A71988CFF1}" destId="{FD6467BB-F909-4E30-B83A-1DC43E0593D0}" srcOrd="5" destOrd="0" presId="urn:microsoft.com/office/officeart/2009/3/layout/IncreasingArrowsProcess"/>
    <dgm:cxn modelId="{473AFDE9-490E-4A7A-9977-3CD44AAED400}" type="presParOf" srcId="{E8DF1556-7D7D-46B6-A643-63A71988CFF1}" destId="{DB7CAA9B-D9E1-45A2-82D0-E9268505B8DF}" srcOrd="6" destOrd="0" presId="urn:microsoft.com/office/officeart/2009/3/layout/IncreasingArrowsProcess"/>
    <dgm:cxn modelId="{60F62C8E-C7DE-4DD2-B30F-85A84055A6E8}" type="presParOf" srcId="{E8DF1556-7D7D-46B6-A643-63A71988CFF1}" destId="{DDE3B303-B29C-4147-A444-2D02A4199741}" srcOrd="7" destOrd="0" presId="urn:microsoft.com/office/officeart/2009/3/layout/IncreasingArrowsProcess"/>
    <dgm:cxn modelId="{310574B1-E4DE-4614-961F-9E9B96E14B62}" type="presParOf" srcId="{E8DF1556-7D7D-46B6-A643-63A71988CFF1}" destId="{A9126920-6AD8-494B-A0B6-BE23F5541BA8}" srcOrd="8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3A1CB-C38A-4E77-98AD-940B7466A984}">
      <dsp:nvSpPr>
        <dsp:cNvPr id="0" name=""/>
        <dsp:cNvSpPr/>
      </dsp:nvSpPr>
      <dsp:spPr>
        <a:xfrm>
          <a:off x="1947866" y="162716"/>
          <a:ext cx="8999587" cy="1308792"/>
        </a:xfrm>
        <a:prstGeom prst="rightArrow">
          <a:avLst>
            <a:gd name="adj1" fmla="val 50000"/>
            <a:gd name="adj2" fmla="val 50000"/>
          </a:avLst>
        </a:prstGeom>
        <a:solidFill>
          <a:srgbClr val="4D514F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07771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5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Identificación del Portafolio   </a:t>
          </a:r>
          <a:endParaRPr lang="es-CO" sz="25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947866" y="489914"/>
        <a:ext cx="8672389" cy="654396"/>
      </dsp:txXfrm>
    </dsp:sp>
    <dsp:sp modelId="{00010DF2-CE86-4C7F-9DB6-5A625C553AA8}">
      <dsp:nvSpPr>
        <dsp:cNvPr id="0" name=""/>
        <dsp:cNvSpPr/>
      </dsp:nvSpPr>
      <dsp:spPr>
        <a:xfrm>
          <a:off x="1947866" y="1170294"/>
          <a:ext cx="1663303" cy="2403152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D514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* Evaluación de la capacidad y estrategia  ambiental y social del emisor.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* Evaluación y clasificación del portafolio verde y social potencial del emisor.</a:t>
          </a:r>
        </a:p>
      </dsp:txBody>
      <dsp:txXfrm>
        <a:off x="1947866" y="1170294"/>
        <a:ext cx="1663303" cy="2403152"/>
      </dsp:txXfrm>
    </dsp:sp>
    <dsp:sp modelId="{88E5C4F1-6DFE-4AE7-805D-5107C6A05CA8}">
      <dsp:nvSpPr>
        <dsp:cNvPr id="0" name=""/>
        <dsp:cNvSpPr/>
      </dsp:nvSpPr>
      <dsp:spPr>
        <a:xfrm>
          <a:off x="3610990" y="599148"/>
          <a:ext cx="7336463" cy="1308792"/>
        </a:xfrm>
        <a:prstGeom prst="rightArrow">
          <a:avLst>
            <a:gd name="adj1" fmla="val 50000"/>
            <a:gd name="adj2" fmla="val 50000"/>
          </a:avLst>
        </a:prstGeom>
        <a:solidFill>
          <a:srgbClr val="4D514F">
            <a:hueOff val="-1590083"/>
            <a:satOff val="22460"/>
            <a:lumOff val="568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07771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5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Estructuración del Bono “Framework” </a:t>
          </a:r>
          <a:endParaRPr lang="es-CO" sz="25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610990" y="926346"/>
        <a:ext cx="7009265" cy="654396"/>
      </dsp:txXfrm>
    </dsp:sp>
    <dsp:sp modelId="{649CD010-41E3-48EE-ACCA-D3909A79314D}">
      <dsp:nvSpPr>
        <dsp:cNvPr id="0" name=""/>
        <dsp:cNvSpPr/>
      </dsp:nvSpPr>
      <dsp:spPr>
        <a:xfrm>
          <a:off x="3610990" y="1606726"/>
          <a:ext cx="1663303" cy="2403152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D514F">
              <a:hueOff val="-2120111"/>
              <a:satOff val="29947"/>
              <a:lumOff val="7582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* Definición metodología de certificación a ser aplicada (GBP/SBP). 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* Definición del pipeline y monto a emitir.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* Definición del uso de los recursos.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* Definición del sistema de reporte.</a:t>
          </a:r>
        </a:p>
      </dsp:txBody>
      <dsp:txXfrm>
        <a:off x="3610990" y="1606726"/>
        <a:ext cx="1663303" cy="2403152"/>
      </dsp:txXfrm>
    </dsp:sp>
    <dsp:sp modelId="{839ED0D4-33B7-457D-BE6F-259FE129652D}">
      <dsp:nvSpPr>
        <dsp:cNvPr id="0" name=""/>
        <dsp:cNvSpPr/>
      </dsp:nvSpPr>
      <dsp:spPr>
        <a:xfrm>
          <a:off x="5274114" y="1035580"/>
          <a:ext cx="5673339" cy="1308792"/>
        </a:xfrm>
        <a:prstGeom prst="rightArrow">
          <a:avLst>
            <a:gd name="adj1" fmla="val 50000"/>
            <a:gd name="adj2" fmla="val 50000"/>
          </a:avLst>
        </a:prstGeom>
        <a:solidFill>
          <a:srgbClr val="4D514F">
            <a:hueOff val="-3180166"/>
            <a:satOff val="44921"/>
            <a:lumOff val="11372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07771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5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Segunda Opinión “Certificación” </a:t>
          </a:r>
          <a:endParaRPr lang="es-CO" sz="25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274114" y="1362778"/>
        <a:ext cx="5346141" cy="654396"/>
      </dsp:txXfrm>
    </dsp:sp>
    <dsp:sp modelId="{FD6467BB-F909-4E30-B83A-1DC43E0593D0}">
      <dsp:nvSpPr>
        <dsp:cNvPr id="0" name=""/>
        <dsp:cNvSpPr/>
      </dsp:nvSpPr>
      <dsp:spPr>
        <a:xfrm>
          <a:off x="5274114" y="2043159"/>
          <a:ext cx="1663303" cy="2403152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D514F">
              <a:hueOff val="-4240222"/>
              <a:satOff val="59894"/>
              <a:lumOff val="15163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* Revisión y aprobación por parte de un agente certificador reconocido acerca del portafolio de proyectos elegibles, estrategia ambiental, social, uso de los recursos y mecanismos de reporte. </a:t>
          </a:r>
          <a:endParaRPr lang="es-CO" sz="13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>
        <a:off x="5274114" y="2043159"/>
        <a:ext cx="1663303" cy="2403152"/>
      </dsp:txXfrm>
    </dsp:sp>
    <dsp:sp modelId="{DB7CAA9B-D9E1-45A2-82D0-E9268505B8DF}">
      <dsp:nvSpPr>
        <dsp:cNvPr id="0" name=""/>
        <dsp:cNvSpPr/>
      </dsp:nvSpPr>
      <dsp:spPr>
        <a:xfrm>
          <a:off x="6938137" y="1472012"/>
          <a:ext cx="4009316" cy="1308792"/>
        </a:xfrm>
        <a:prstGeom prst="rightArrow">
          <a:avLst>
            <a:gd name="adj1" fmla="val 50000"/>
            <a:gd name="adj2" fmla="val 50000"/>
          </a:avLst>
        </a:prstGeom>
        <a:solidFill>
          <a:srgbClr val="4D514F">
            <a:hueOff val="-4770249"/>
            <a:satOff val="67381"/>
            <a:lumOff val="17059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07771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5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Roadshow </a:t>
          </a:r>
          <a:endParaRPr lang="es-CO" sz="25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938137" y="1799210"/>
        <a:ext cx="3682118" cy="654396"/>
      </dsp:txXfrm>
    </dsp:sp>
    <dsp:sp modelId="{DDE3B303-B29C-4147-A444-2D02A4199741}">
      <dsp:nvSpPr>
        <dsp:cNvPr id="0" name=""/>
        <dsp:cNvSpPr/>
      </dsp:nvSpPr>
      <dsp:spPr>
        <a:xfrm>
          <a:off x="6938137" y="2479591"/>
          <a:ext cx="1663303" cy="2403152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D514F">
              <a:hueOff val="-6360332"/>
              <a:satOff val="89841"/>
              <a:lumOff val="22745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* Mercadeo y presentación a inversionistas potenciales sobre la emisión.</a:t>
          </a:r>
          <a:endParaRPr lang="es-CO" sz="13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>
        <a:off x="6938137" y="2479591"/>
        <a:ext cx="1663303" cy="2403152"/>
      </dsp:txXfrm>
    </dsp:sp>
    <dsp:sp modelId="{A9126920-6AD8-494B-A0B6-BE23F5541BA8}">
      <dsp:nvSpPr>
        <dsp:cNvPr id="0" name=""/>
        <dsp:cNvSpPr/>
      </dsp:nvSpPr>
      <dsp:spPr>
        <a:xfrm>
          <a:off x="8601261" y="1908445"/>
          <a:ext cx="2346192" cy="1308792"/>
        </a:xfrm>
        <a:prstGeom prst="rightArrow">
          <a:avLst>
            <a:gd name="adj1" fmla="val 50000"/>
            <a:gd name="adj2" fmla="val 50000"/>
          </a:avLst>
        </a:prstGeom>
        <a:solidFill>
          <a:srgbClr val="4D514F">
            <a:hueOff val="-6360332"/>
            <a:satOff val="89841"/>
            <a:lumOff val="2274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07771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5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8601261" y="2235643"/>
        <a:ext cx="2018994" cy="654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10ED7-EC8E-4993-949E-E166A7E72646}" type="datetimeFigureOut">
              <a:rPr lang="es-CO" smtClean="0"/>
              <a:t>25/07/2018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DC5F2-365D-4404-9E25-7C770225CB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5529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AA158-C9FE-5448-AD41-F150738ED4A1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80525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AA158-C9FE-5448-AD41-F150738ED4A1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13831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AA158-C9FE-5448-AD41-F150738ED4A1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59007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AA158-C9FE-5448-AD41-F150738ED4A1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36667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AA158-C9FE-5448-AD41-F150738ED4A1}" type="slidenum">
              <a:rPr lang="es-ES" smtClean="0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10476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AA158-C9FE-5448-AD41-F150738ED4A1}" type="slidenum">
              <a:rPr lang="es-ES" smtClean="0"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07487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AA158-C9FE-5448-AD41-F150738ED4A1}" type="slidenum">
              <a:rPr lang="es-ES" smtClean="0"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10380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65217-0368-44BE-BAC6-A3429862F1BF}" type="datetimeFigureOut">
              <a:rPr lang="es-CO" smtClean="0"/>
              <a:t>25/07/2018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32913-75BB-4E22-BE3F-747346FB853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3743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65217-0368-44BE-BAC6-A3429862F1BF}" type="datetimeFigureOut">
              <a:rPr lang="es-CO" smtClean="0"/>
              <a:t>25/07/2018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32913-75BB-4E22-BE3F-747346FB853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1940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65217-0368-44BE-BAC6-A3429862F1BF}" type="datetimeFigureOut">
              <a:rPr lang="es-CO" smtClean="0"/>
              <a:t>25/07/2018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32913-75BB-4E22-BE3F-747346FB853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84658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65217-0368-44BE-BAC6-A3429862F1BF}" type="datetimeFigureOut">
              <a:rPr lang="es-CO" smtClean="0"/>
              <a:t>25/07/2018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32913-75BB-4E22-BE3F-747346FB853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1837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65217-0368-44BE-BAC6-A3429862F1BF}" type="datetimeFigureOut">
              <a:rPr lang="es-CO" smtClean="0"/>
              <a:t>25/07/2018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32913-75BB-4E22-BE3F-747346FB853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8411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65217-0368-44BE-BAC6-A3429862F1BF}" type="datetimeFigureOut">
              <a:rPr lang="es-CO" smtClean="0"/>
              <a:t>25/07/2018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32913-75BB-4E22-BE3F-747346FB853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52433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65217-0368-44BE-BAC6-A3429862F1BF}" type="datetimeFigureOut">
              <a:rPr lang="es-CO" smtClean="0"/>
              <a:t>25/07/2018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32913-75BB-4E22-BE3F-747346FB853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3558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65217-0368-44BE-BAC6-A3429862F1BF}" type="datetimeFigureOut">
              <a:rPr lang="es-CO" smtClean="0"/>
              <a:t>25/07/2018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32913-75BB-4E22-BE3F-747346FB853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3164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65217-0368-44BE-BAC6-A3429862F1BF}" type="datetimeFigureOut">
              <a:rPr lang="es-CO" smtClean="0"/>
              <a:t>25/07/2018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32913-75BB-4E22-BE3F-747346FB853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31943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65217-0368-44BE-BAC6-A3429862F1BF}" type="datetimeFigureOut">
              <a:rPr lang="es-CO" smtClean="0"/>
              <a:t>25/07/2018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32913-75BB-4E22-BE3F-747346FB853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3758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65217-0368-44BE-BAC6-A3429862F1BF}" type="datetimeFigureOut">
              <a:rPr lang="es-CO" smtClean="0"/>
              <a:t>25/07/2018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32913-75BB-4E22-BE3F-747346FB853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5471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65217-0368-44BE-BAC6-A3429862F1BF}" type="datetimeFigureOut">
              <a:rPr lang="es-CO" smtClean="0"/>
              <a:t>25/07/2018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32913-75BB-4E22-BE3F-747346FB853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8584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5.jpeg"/><Relationship Id="rId7" Type="http://schemas.openxmlformats.org/officeDocument/2006/relationships/image" Target="../media/image4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7.jpg"/><Relationship Id="rId7" Type="http://schemas.openxmlformats.org/officeDocument/2006/relationships/image" Target="../media/image3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5.jpe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image" Target="../media/image5.jpe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16.w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5.jpeg"/><Relationship Id="rId4" Type="http://schemas.openxmlformats.org/officeDocument/2006/relationships/image" Target="../media/image12.emf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5.jpeg"/><Relationship Id="rId3" Type="http://schemas.openxmlformats.org/officeDocument/2006/relationships/image" Target="../media/image6.png"/><Relationship Id="rId7" Type="http://schemas.openxmlformats.org/officeDocument/2006/relationships/image" Target="../media/image24.jpg"/><Relationship Id="rId12" Type="http://schemas.openxmlformats.org/officeDocument/2006/relationships/image" Target="../media/image2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jpeg"/><Relationship Id="rId4" Type="http://schemas.openxmlformats.org/officeDocument/2006/relationships/image" Target="../media/image21.png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32.jpeg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2.png"/><Relationship Id="rId5" Type="http://schemas.openxmlformats.org/officeDocument/2006/relationships/diagramData" Target="../diagrams/data1.xml"/><Relationship Id="rId15" Type="http://schemas.openxmlformats.org/officeDocument/2006/relationships/image" Target="../media/image13.png"/><Relationship Id="rId10" Type="http://schemas.openxmlformats.org/officeDocument/2006/relationships/image" Target="../media/image30.png"/><Relationship Id="rId4" Type="http://schemas.openxmlformats.org/officeDocument/2006/relationships/image" Target="../media/image5.jpeg"/><Relationship Id="rId9" Type="http://schemas.microsoft.com/office/2007/relationships/diagramDrawing" Target="../diagrams/drawing1.xml"/><Relationship Id="rId1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r="8281"/>
          <a:stretch/>
        </p:blipFill>
        <p:spPr>
          <a:xfrm>
            <a:off x="14072" y="0"/>
            <a:ext cx="12177928" cy="581024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BDD821E8-3B14-4633-A3FD-1D6EDBABDBBF}"/>
              </a:ext>
            </a:extLst>
          </p:cNvPr>
          <p:cNvSpPr txBox="1"/>
          <p:nvPr/>
        </p:nvSpPr>
        <p:spPr>
          <a:xfrm>
            <a:off x="312300" y="510825"/>
            <a:ext cx="4937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BONOS </a:t>
            </a:r>
            <a:r>
              <a:rPr lang="es-CO" sz="4400" b="1" dirty="0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VERDES</a:t>
            </a:r>
            <a:endParaRPr lang="es-CO" sz="4400" b="1" dirty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32A41ADA-FB08-4B6D-8B09-99B0B6C8564E}"/>
              </a:ext>
            </a:extLst>
          </p:cNvPr>
          <p:cNvSpPr txBox="1"/>
          <p:nvPr/>
        </p:nvSpPr>
        <p:spPr>
          <a:xfrm>
            <a:off x="424577" y="1200306"/>
            <a:ext cx="7554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EXPERIENCIA BANCÓLDEX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062" y="6230701"/>
            <a:ext cx="921583" cy="35386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50" y="5958668"/>
            <a:ext cx="1875382" cy="78087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8525" y="6072969"/>
            <a:ext cx="1159176" cy="611565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32A41ADA-FB08-4B6D-8B09-99B0B6C8564E}"/>
              </a:ext>
            </a:extLst>
          </p:cNvPr>
          <p:cNvSpPr txBox="1"/>
          <p:nvPr/>
        </p:nvSpPr>
        <p:spPr>
          <a:xfrm>
            <a:off x="64650" y="2305692"/>
            <a:ext cx="39990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“Una inversión socialmente responsable”</a:t>
            </a:r>
            <a:endParaRPr lang="es-CO" sz="2800" b="1" dirty="0">
              <a:solidFill>
                <a:schemeClr val="accent2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9" name="Imagen 18" descr="id-01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41" t="88199"/>
          <a:stretch/>
        </p:blipFill>
        <p:spPr>
          <a:xfrm>
            <a:off x="9551285" y="6048800"/>
            <a:ext cx="2640715" cy="80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65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torta-10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53" b="81827"/>
          <a:stretch/>
        </p:blipFill>
        <p:spPr>
          <a:xfrm>
            <a:off x="0" y="0"/>
            <a:ext cx="1456267" cy="1246293"/>
          </a:xfrm>
          <a:prstGeom prst="rect">
            <a:avLst/>
          </a:prstGeom>
        </p:spPr>
      </p:pic>
      <p:pic>
        <p:nvPicPr>
          <p:cNvPr id="15" name="Imagen 14" descr="id-0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41" t="88199"/>
          <a:stretch/>
        </p:blipFill>
        <p:spPr>
          <a:xfrm>
            <a:off x="9551285" y="6048800"/>
            <a:ext cx="2640715" cy="809200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540592" y="852648"/>
            <a:ext cx="53649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solidFill>
                  <a:srgbClr val="9C0F30"/>
                </a:solidFill>
                <a:latin typeface="Helvetica"/>
                <a:cs typeface="Helvetica"/>
              </a:rPr>
              <a:t>Bonos Verdes Bancóldex</a:t>
            </a:r>
            <a:endParaRPr lang="es-ES" sz="3000" b="1" dirty="0">
              <a:solidFill>
                <a:srgbClr val="9C0F30"/>
              </a:solidFill>
              <a:latin typeface="Helvetica"/>
              <a:cs typeface="Helvetica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536373" y="451566"/>
            <a:ext cx="4172244" cy="503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70" dirty="0" smtClean="0">
                <a:solidFill>
                  <a:srgbClr val="9C0F30"/>
                </a:solidFill>
                <a:latin typeface="Helvetica"/>
                <a:cs typeface="Helvetica"/>
              </a:rPr>
              <a:t>Proyectos elegibles</a:t>
            </a:r>
            <a:r>
              <a:rPr lang="es-ES" sz="2600" dirty="0" smtClean="0">
                <a:solidFill>
                  <a:srgbClr val="9C0F30"/>
                </a:solidFill>
                <a:latin typeface="Helvetica"/>
                <a:cs typeface="Helvetica"/>
              </a:rPr>
              <a:t> </a:t>
            </a:r>
            <a:endParaRPr lang="es-ES" sz="2600" dirty="0">
              <a:solidFill>
                <a:srgbClr val="9C0F30"/>
              </a:solidFill>
              <a:latin typeface="Helvetica"/>
              <a:cs typeface="Helvetica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658909" y="1737963"/>
            <a:ext cx="2348013" cy="120257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9487" y="2984989"/>
            <a:ext cx="1856374" cy="1100763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8828" y="4536561"/>
            <a:ext cx="2149694" cy="1100763"/>
          </a:xfrm>
          <a:prstGeom prst="rect">
            <a:avLst/>
          </a:prstGeom>
        </p:spPr>
      </p:pic>
      <p:sp>
        <p:nvSpPr>
          <p:cNvPr id="23" name="CuadroTexto 22"/>
          <p:cNvSpPr txBox="1"/>
          <p:nvPr/>
        </p:nvSpPr>
        <p:spPr>
          <a:xfrm>
            <a:off x="2469447" y="3045754"/>
            <a:ext cx="1540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rgbClr val="991730"/>
                </a:solidFill>
                <a:latin typeface="Helvetica"/>
                <a:cs typeface="Helvetica"/>
              </a:rPr>
              <a:t>Energía  renovable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7965278" y="2991146"/>
            <a:ext cx="1540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>
                <a:solidFill>
                  <a:srgbClr val="991730"/>
                </a:solidFill>
                <a:latin typeface="Helvetica"/>
                <a:cs typeface="Helvetica"/>
              </a:defRPr>
            </a:lvl1pPr>
          </a:lstStyle>
          <a:p>
            <a:r>
              <a:rPr lang="es-CO" dirty="0"/>
              <a:t>Eficiencia energética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5401445" y="4123557"/>
            <a:ext cx="1540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>
                <a:solidFill>
                  <a:srgbClr val="991730"/>
                </a:solidFill>
                <a:latin typeface="Helvetica"/>
                <a:cs typeface="Helvetica"/>
              </a:defRPr>
            </a:lvl1pPr>
          </a:lstStyle>
          <a:p>
            <a:r>
              <a:rPr lang="es-CO" dirty="0"/>
              <a:t>Transporte sostenible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7803364" y="5781181"/>
            <a:ext cx="1540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>
                <a:solidFill>
                  <a:srgbClr val="991730"/>
                </a:solidFill>
                <a:latin typeface="Helvetica"/>
                <a:cs typeface="Helvetica"/>
              </a:defRPr>
            </a:lvl1pPr>
          </a:lstStyle>
          <a:p>
            <a:r>
              <a:rPr lang="es-CO" dirty="0"/>
              <a:t>Construcción sostenible</a:t>
            </a: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8995" y="1655731"/>
            <a:ext cx="2569622" cy="1284811"/>
          </a:xfrm>
          <a:prstGeom prst="rect">
            <a:avLst/>
          </a:prstGeom>
        </p:spPr>
      </p:pic>
      <p:sp>
        <p:nvSpPr>
          <p:cNvPr id="28" name="CuadroTexto 27"/>
          <p:cNvSpPr txBox="1"/>
          <p:nvPr/>
        </p:nvSpPr>
        <p:spPr>
          <a:xfrm>
            <a:off x="2238284" y="5781182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>
                <a:solidFill>
                  <a:srgbClr val="991730"/>
                </a:solidFill>
                <a:latin typeface="Helvetica"/>
                <a:cs typeface="Helvetica"/>
              </a:defRPr>
            </a:lvl1pPr>
          </a:lstStyle>
          <a:p>
            <a:r>
              <a:rPr lang="es-CO" dirty="0" smtClean="0"/>
              <a:t>Eficiencia en el uso de recursos</a:t>
            </a:r>
            <a:endParaRPr lang="es-CO" dirty="0"/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8996" y="4536561"/>
            <a:ext cx="2142795" cy="113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0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514824" y="1664843"/>
            <a:ext cx="7123209" cy="4072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867" dirty="0">
                <a:latin typeface="Helvetica"/>
                <a:cs typeface="Helvetica"/>
              </a:rPr>
              <a:t>En  agosto de 2017 emitimos el </a:t>
            </a:r>
            <a:r>
              <a:rPr lang="es-ES_tradnl" sz="2133" b="1" dirty="0">
                <a:solidFill>
                  <a:srgbClr val="EE4538"/>
                </a:solidFill>
                <a:latin typeface="Helvetica"/>
                <a:cs typeface="Helvetica"/>
              </a:rPr>
              <a:t>primer bono verde </a:t>
            </a:r>
            <a:r>
              <a:rPr lang="es-ES_tradnl" sz="1867" dirty="0">
                <a:latin typeface="Helvetica"/>
                <a:cs typeface="Helvetica"/>
              </a:rPr>
              <a:t>en el mercado público de valores colombiano por $200 mil millones de pesos. </a:t>
            </a:r>
          </a:p>
          <a:p>
            <a:endParaRPr lang="es-ES_tradnl" sz="1867" dirty="0">
              <a:latin typeface="Helvetica"/>
              <a:cs typeface="Helvetica"/>
            </a:endParaRPr>
          </a:p>
          <a:p>
            <a:r>
              <a:rPr lang="es-ES_tradnl" sz="1867" dirty="0">
                <a:latin typeface="Helvetica"/>
                <a:cs typeface="Helvetica"/>
              </a:rPr>
              <a:t>Recibimos una demanda por </a:t>
            </a:r>
            <a:r>
              <a:rPr lang="es-ES_tradnl" sz="2133" b="1" dirty="0">
                <a:solidFill>
                  <a:srgbClr val="EE4538"/>
                </a:solidFill>
                <a:latin typeface="Helvetica"/>
                <a:cs typeface="Helvetica"/>
              </a:rPr>
              <a:t>$ 510 Mil Millones </a:t>
            </a:r>
            <a:r>
              <a:rPr lang="es-ES_tradnl" sz="1867" dirty="0">
                <a:latin typeface="Helvetica"/>
                <a:cs typeface="Helvetica"/>
              </a:rPr>
              <a:t>de pesos </a:t>
            </a:r>
            <a:r>
              <a:rPr lang="es-ES_tradnl" sz="2133" b="1" dirty="0">
                <a:solidFill>
                  <a:srgbClr val="EE4538"/>
                </a:solidFill>
                <a:latin typeface="Helvetica"/>
                <a:cs typeface="Helvetica"/>
              </a:rPr>
              <a:t>2.5 veces el valor subastado</a:t>
            </a:r>
            <a:r>
              <a:rPr lang="es-ES_tradnl" sz="2133" dirty="0">
                <a:solidFill>
                  <a:srgbClr val="EE4538"/>
                </a:solidFill>
                <a:latin typeface="Helvetica"/>
                <a:cs typeface="Helvetica"/>
              </a:rPr>
              <a:t>.</a:t>
            </a:r>
            <a:endParaRPr lang="pt-BR" sz="2133" dirty="0">
              <a:latin typeface="Helvetica"/>
              <a:cs typeface="Helvetica"/>
            </a:endParaRPr>
          </a:p>
          <a:p>
            <a:endParaRPr lang="pt-BR" sz="2133" dirty="0">
              <a:latin typeface="Helvetica"/>
              <a:cs typeface="Helvetica"/>
            </a:endParaRPr>
          </a:p>
          <a:p>
            <a:r>
              <a:rPr lang="pt-BR" sz="1867" dirty="0" err="1">
                <a:latin typeface="Helvetica"/>
                <a:cs typeface="Helvetica"/>
              </a:rPr>
              <a:t>Tasa</a:t>
            </a:r>
            <a:r>
              <a:rPr lang="pt-BR" sz="1867" dirty="0">
                <a:latin typeface="Helvetica"/>
                <a:cs typeface="Helvetica"/>
              </a:rPr>
              <a:t> de Corte:	</a:t>
            </a:r>
            <a:r>
              <a:rPr lang="pt-BR" sz="1867" dirty="0">
                <a:solidFill>
                  <a:srgbClr val="00B050"/>
                </a:solidFill>
                <a:latin typeface="Helvetica"/>
                <a:cs typeface="Helvetica"/>
              </a:rPr>
              <a:t>          </a:t>
            </a:r>
            <a:r>
              <a:rPr lang="pt-BR" sz="1867" b="1" dirty="0">
                <a:solidFill>
                  <a:srgbClr val="00B050"/>
                </a:solidFill>
                <a:latin typeface="Helvetica"/>
                <a:cs typeface="Helvetica"/>
              </a:rPr>
              <a:t>7.10% E.A.</a:t>
            </a:r>
          </a:p>
          <a:p>
            <a:r>
              <a:rPr lang="pt-BR" sz="1867" dirty="0" err="1">
                <a:latin typeface="Helvetica"/>
                <a:cs typeface="Helvetica"/>
              </a:rPr>
              <a:t>Tasa</a:t>
            </a:r>
            <a:r>
              <a:rPr lang="pt-BR" sz="1867" dirty="0">
                <a:latin typeface="Helvetica"/>
                <a:cs typeface="Helvetica"/>
              </a:rPr>
              <a:t> de Mercado:         </a:t>
            </a:r>
            <a:r>
              <a:rPr lang="pt-BR" sz="1867" b="1" dirty="0">
                <a:solidFill>
                  <a:srgbClr val="EE4538"/>
                </a:solidFill>
                <a:latin typeface="Helvetica"/>
                <a:cs typeface="Helvetica"/>
              </a:rPr>
              <a:t>7.30% E.A.</a:t>
            </a:r>
          </a:p>
          <a:p>
            <a:endParaRPr lang="pt-BR" sz="1867" dirty="0">
              <a:latin typeface="Helvetica"/>
              <a:cs typeface="Helvetica"/>
            </a:endParaRPr>
          </a:p>
          <a:p>
            <a:r>
              <a:rPr lang="pt-BR" sz="1867" dirty="0">
                <a:latin typeface="Helvetica"/>
                <a:cs typeface="Helvetica"/>
              </a:rPr>
              <a:t>Número de demandas  </a:t>
            </a:r>
            <a:r>
              <a:rPr lang="pt-BR" sz="2133" b="1" dirty="0">
                <a:solidFill>
                  <a:srgbClr val="EE4538"/>
                </a:solidFill>
                <a:latin typeface="Helvetica"/>
                <a:cs typeface="Helvetica"/>
              </a:rPr>
              <a:t>183</a:t>
            </a:r>
            <a:r>
              <a:rPr lang="pt-BR" sz="1867" dirty="0">
                <a:latin typeface="Helvetica"/>
                <a:cs typeface="Helvetica"/>
              </a:rPr>
              <a:t>  adjudicadas </a:t>
            </a:r>
            <a:r>
              <a:rPr lang="pt-BR" sz="2133" b="1" dirty="0">
                <a:solidFill>
                  <a:srgbClr val="EE4538"/>
                </a:solidFill>
                <a:latin typeface="Helvetica"/>
                <a:cs typeface="Helvetica"/>
              </a:rPr>
              <a:t>78</a:t>
            </a:r>
          </a:p>
          <a:p>
            <a:endParaRPr lang="es-CO" sz="2133" dirty="0">
              <a:solidFill>
                <a:srgbClr val="EE4538"/>
              </a:solidFill>
              <a:latin typeface="Helvetica"/>
              <a:cs typeface="Helvetica"/>
            </a:endParaRPr>
          </a:p>
          <a:p>
            <a:endParaRPr lang="es-CO" sz="1867" dirty="0">
              <a:latin typeface="Helvetica"/>
              <a:cs typeface="Helvetica"/>
            </a:endParaRPr>
          </a:p>
        </p:txBody>
      </p:sp>
      <p:pic>
        <p:nvPicPr>
          <p:cNvPr id="5" name="Imagen 4" descr="torta-10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53" b="81827"/>
          <a:stretch/>
        </p:blipFill>
        <p:spPr>
          <a:xfrm>
            <a:off x="2874823" y="-161840"/>
            <a:ext cx="1456267" cy="124629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260068" y="262393"/>
            <a:ext cx="5562992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67" dirty="0">
                <a:solidFill>
                  <a:srgbClr val="9C0F30"/>
                </a:solidFill>
                <a:latin typeface="Helvetica"/>
                <a:cs typeface="Helvetica"/>
              </a:rPr>
              <a:t>NUESTROS RESULTADOS</a:t>
            </a:r>
          </a:p>
        </p:txBody>
      </p:sp>
      <p:pic>
        <p:nvPicPr>
          <p:cNvPr id="13" name="Imagen 12" descr="linea de credito turistas-10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4" t="62212" r="70992" b="31310"/>
          <a:stretch/>
        </p:blipFill>
        <p:spPr>
          <a:xfrm>
            <a:off x="7939591" y="3822665"/>
            <a:ext cx="1113364" cy="44426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260069" y="604370"/>
            <a:ext cx="9359047" cy="564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67" b="1" dirty="0">
                <a:solidFill>
                  <a:srgbClr val="991730"/>
                </a:solidFill>
                <a:latin typeface="Helvetica"/>
                <a:cs typeface="Helvetica"/>
              </a:rPr>
              <a:t>EN EL BONO VERDE</a:t>
            </a:r>
          </a:p>
        </p:txBody>
      </p:sp>
      <p:sp>
        <p:nvSpPr>
          <p:cNvPr id="9" name="Elipse 8"/>
          <p:cNvSpPr/>
          <p:nvPr/>
        </p:nvSpPr>
        <p:spPr>
          <a:xfrm>
            <a:off x="3363573" y="1873994"/>
            <a:ext cx="100345" cy="100345"/>
          </a:xfrm>
          <a:prstGeom prst="ellipse">
            <a:avLst/>
          </a:prstGeom>
          <a:solidFill>
            <a:srgbClr val="9C0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/>
          </a:p>
        </p:txBody>
      </p:sp>
      <p:sp>
        <p:nvSpPr>
          <p:cNvPr id="10" name="Elipse 9"/>
          <p:cNvSpPr/>
          <p:nvPr/>
        </p:nvSpPr>
        <p:spPr>
          <a:xfrm>
            <a:off x="3354061" y="4806404"/>
            <a:ext cx="100345" cy="100345"/>
          </a:xfrm>
          <a:prstGeom prst="ellipse">
            <a:avLst/>
          </a:prstGeom>
          <a:solidFill>
            <a:srgbClr val="9C0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/>
          </a:p>
        </p:txBody>
      </p:sp>
      <p:sp>
        <p:nvSpPr>
          <p:cNvPr id="11" name="Elipse 10"/>
          <p:cNvSpPr/>
          <p:nvPr/>
        </p:nvSpPr>
        <p:spPr>
          <a:xfrm>
            <a:off x="3366481" y="3011360"/>
            <a:ext cx="100345" cy="100345"/>
          </a:xfrm>
          <a:prstGeom prst="ellipse">
            <a:avLst/>
          </a:prstGeom>
          <a:solidFill>
            <a:srgbClr val="9C0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/>
          </a:p>
        </p:txBody>
      </p:sp>
      <p:sp>
        <p:nvSpPr>
          <p:cNvPr id="12" name="Elipse 11"/>
          <p:cNvSpPr/>
          <p:nvPr/>
        </p:nvSpPr>
        <p:spPr>
          <a:xfrm>
            <a:off x="3361769" y="3994628"/>
            <a:ext cx="100345" cy="100345"/>
          </a:xfrm>
          <a:prstGeom prst="ellipse">
            <a:avLst/>
          </a:prstGeom>
          <a:solidFill>
            <a:srgbClr val="9C0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952" y="1"/>
            <a:ext cx="3054821" cy="685800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628" y="5618541"/>
            <a:ext cx="1353159" cy="1320155"/>
          </a:xfrm>
          <a:prstGeom prst="rect">
            <a:avLst/>
          </a:prstGeom>
        </p:spPr>
      </p:pic>
      <p:pic>
        <p:nvPicPr>
          <p:cNvPr id="15" name="Imagen 14" descr="id-01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41" t="88199"/>
          <a:stretch/>
        </p:blipFill>
        <p:spPr>
          <a:xfrm>
            <a:off x="9551285" y="6048800"/>
            <a:ext cx="2640715" cy="809200"/>
          </a:xfrm>
          <a:prstGeom prst="rect">
            <a:avLst/>
          </a:prstGeom>
        </p:spPr>
      </p:pic>
      <p:grpSp>
        <p:nvGrpSpPr>
          <p:cNvPr id="52" name="Grupo 51"/>
          <p:cNvGrpSpPr/>
          <p:nvPr/>
        </p:nvGrpSpPr>
        <p:grpSpPr>
          <a:xfrm>
            <a:off x="3514823" y="5992303"/>
            <a:ext cx="1924059" cy="572740"/>
            <a:chOff x="2934018" y="1551635"/>
            <a:chExt cx="6436410" cy="2143126"/>
          </a:xfrm>
        </p:grpSpPr>
        <p:pic>
          <p:nvPicPr>
            <p:cNvPr id="49" name="Imagen 4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34018" y="1551636"/>
              <a:ext cx="2143125" cy="2143125"/>
            </a:xfrm>
            <a:prstGeom prst="rect">
              <a:avLst/>
            </a:prstGeom>
          </p:spPr>
        </p:pic>
        <p:pic>
          <p:nvPicPr>
            <p:cNvPr id="50" name="Imagen 4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077143" y="1551635"/>
              <a:ext cx="2143125" cy="2143125"/>
            </a:xfrm>
            <a:prstGeom prst="rect">
              <a:avLst/>
            </a:prstGeom>
          </p:spPr>
        </p:pic>
        <p:pic>
          <p:nvPicPr>
            <p:cNvPr id="51" name="Imagen 5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227303" y="1551636"/>
              <a:ext cx="2143125" cy="2143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188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torta-10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53" b="81827"/>
          <a:stretch/>
        </p:blipFill>
        <p:spPr>
          <a:xfrm>
            <a:off x="4860" y="-129472"/>
            <a:ext cx="1456267" cy="124629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90105" y="294761"/>
            <a:ext cx="5562992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67" dirty="0">
                <a:solidFill>
                  <a:srgbClr val="9C0F30"/>
                </a:solidFill>
                <a:latin typeface="Helvetica"/>
                <a:cs typeface="Helvetica"/>
              </a:rPr>
              <a:t>NUESTROS RESULTADOS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90106" y="640208"/>
            <a:ext cx="9881385" cy="564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67" b="1" dirty="0">
                <a:solidFill>
                  <a:srgbClr val="991730"/>
                </a:solidFill>
                <a:latin typeface="Helvetica"/>
                <a:cs typeface="Helvetica"/>
              </a:rPr>
              <a:t>AUMENTA EL INTERES DE LOS INVERSIONISTAS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628" y="5596963"/>
            <a:ext cx="1353159" cy="1320155"/>
          </a:xfrm>
          <a:prstGeom prst="rect">
            <a:avLst/>
          </a:prstGeom>
        </p:spPr>
      </p:pic>
      <p:pic>
        <p:nvPicPr>
          <p:cNvPr id="15" name="Imagen 14" descr="id-01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41" t="88199"/>
          <a:stretch/>
        </p:blipFill>
        <p:spPr>
          <a:xfrm>
            <a:off x="9551285" y="6048800"/>
            <a:ext cx="2640715" cy="809200"/>
          </a:xfrm>
          <a:prstGeom prst="rect">
            <a:avLst/>
          </a:prstGeom>
        </p:spPr>
      </p:pic>
      <p:graphicFrame>
        <p:nvGraphicFramePr>
          <p:cNvPr id="16" name="Gráfico 15"/>
          <p:cNvGraphicFramePr/>
          <p:nvPr>
            <p:extLst/>
          </p:nvPr>
        </p:nvGraphicFramePr>
        <p:xfrm>
          <a:off x="1016112" y="2663775"/>
          <a:ext cx="4471211" cy="2096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CuadroTexto 19"/>
          <p:cNvSpPr txBox="1"/>
          <p:nvPr/>
        </p:nvSpPr>
        <p:spPr>
          <a:xfrm>
            <a:off x="2106779" y="2844954"/>
            <a:ext cx="1000787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33" b="1" dirty="0">
                <a:solidFill>
                  <a:srgbClr val="EE4538"/>
                </a:solidFill>
                <a:latin typeface="Helvetica"/>
                <a:cs typeface="Helvetica"/>
              </a:rPr>
              <a:t> 2,5 Veces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4166646" y="2335480"/>
            <a:ext cx="1000787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33" b="1" dirty="0">
                <a:solidFill>
                  <a:srgbClr val="EE4538"/>
                </a:solidFill>
                <a:latin typeface="Helvetica"/>
                <a:cs typeface="Helvetica"/>
              </a:rPr>
              <a:t> 4,2 Veces</a:t>
            </a:r>
          </a:p>
        </p:txBody>
      </p:sp>
      <p:graphicFrame>
        <p:nvGraphicFramePr>
          <p:cNvPr id="21" name="Gráfico 20"/>
          <p:cNvGraphicFramePr/>
          <p:nvPr>
            <p:extLst/>
          </p:nvPr>
        </p:nvGraphicFramePr>
        <p:xfrm>
          <a:off x="6667949" y="2593696"/>
          <a:ext cx="4471211" cy="2096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14" name="Conector recto de flecha 13"/>
          <p:cNvCxnSpPr/>
          <p:nvPr/>
        </p:nvCxnSpPr>
        <p:spPr>
          <a:xfrm flipV="1">
            <a:off x="7718317" y="2684940"/>
            <a:ext cx="2287348" cy="8190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uadroTexto 27"/>
          <p:cNvSpPr txBox="1"/>
          <p:nvPr/>
        </p:nvSpPr>
        <p:spPr>
          <a:xfrm>
            <a:off x="907187" y="1791123"/>
            <a:ext cx="4287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u="sng" dirty="0">
                <a:solidFill>
                  <a:srgbClr val="EE4538"/>
                </a:solidFill>
                <a:latin typeface="Helvetica"/>
                <a:cs typeface="Helvetica"/>
              </a:rPr>
              <a:t>Demanda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1994269" y="4992487"/>
            <a:ext cx="1361051" cy="70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333" dirty="0"/>
              <a:t>29 Emisiones</a:t>
            </a:r>
          </a:p>
          <a:p>
            <a:pPr algn="ctr"/>
            <a:r>
              <a:rPr lang="es-CO" sz="1333" dirty="0"/>
              <a:t>2 Veces </a:t>
            </a:r>
          </a:p>
          <a:p>
            <a:pPr algn="ctr"/>
            <a:endParaRPr lang="es-CO" sz="1333" dirty="0"/>
          </a:p>
        </p:txBody>
      </p:sp>
      <p:sp>
        <p:nvSpPr>
          <p:cNvPr id="29" name="CuadroTexto 28"/>
          <p:cNvSpPr txBox="1"/>
          <p:nvPr/>
        </p:nvSpPr>
        <p:spPr>
          <a:xfrm>
            <a:off x="3882311" y="4977407"/>
            <a:ext cx="1361051" cy="70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333" dirty="0"/>
              <a:t>12 Emisiones</a:t>
            </a:r>
          </a:p>
          <a:p>
            <a:pPr algn="ctr"/>
            <a:r>
              <a:rPr lang="es-CO" sz="1333" dirty="0"/>
              <a:t>2 Veces </a:t>
            </a:r>
          </a:p>
          <a:p>
            <a:pPr algn="ctr"/>
            <a:endParaRPr lang="es-CO" sz="1333" dirty="0"/>
          </a:p>
        </p:txBody>
      </p:sp>
      <p:sp>
        <p:nvSpPr>
          <p:cNvPr id="30" name="CuadroTexto 29"/>
          <p:cNvSpPr txBox="1"/>
          <p:nvPr/>
        </p:nvSpPr>
        <p:spPr>
          <a:xfrm>
            <a:off x="598476" y="4915851"/>
            <a:ext cx="1225896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67" dirty="0"/>
              <a:t>Emisiones BVC</a:t>
            </a:r>
          </a:p>
        </p:txBody>
      </p:sp>
      <p:cxnSp>
        <p:nvCxnSpPr>
          <p:cNvPr id="32" name="Conector recto 31"/>
          <p:cNvCxnSpPr/>
          <p:nvPr/>
        </p:nvCxnSpPr>
        <p:spPr>
          <a:xfrm>
            <a:off x="598476" y="4942740"/>
            <a:ext cx="505626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/>
          <p:cNvCxnSpPr/>
          <p:nvPr/>
        </p:nvCxnSpPr>
        <p:spPr>
          <a:xfrm>
            <a:off x="610369" y="5506092"/>
            <a:ext cx="505626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CuadroTexto 34"/>
          <p:cNvSpPr txBox="1"/>
          <p:nvPr/>
        </p:nvSpPr>
        <p:spPr>
          <a:xfrm>
            <a:off x="6583851" y="1741616"/>
            <a:ext cx="4287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u="sng" dirty="0">
                <a:solidFill>
                  <a:srgbClr val="EE4538"/>
                </a:solidFill>
                <a:latin typeface="Helvetica"/>
                <a:cs typeface="Helvetica"/>
              </a:rPr>
              <a:t>Número de Inversionistas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7050534" y="4992487"/>
            <a:ext cx="1933068" cy="70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333" dirty="0"/>
              <a:t>120% crece el número de inversionistas </a:t>
            </a:r>
          </a:p>
          <a:p>
            <a:pPr algn="ctr"/>
            <a:endParaRPr lang="es-CO" sz="1333" dirty="0"/>
          </a:p>
        </p:txBody>
      </p:sp>
      <p:sp>
        <p:nvSpPr>
          <p:cNvPr id="37" name="CuadroTexto 36"/>
          <p:cNvSpPr txBox="1"/>
          <p:nvPr/>
        </p:nvSpPr>
        <p:spPr>
          <a:xfrm>
            <a:off x="9510591" y="4977407"/>
            <a:ext cx="1861415" cy="70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333" dirty="0"/>
              <a:t>136% crece el número de inv. adjudicados </a:t>
            </a:r>
          </a:p>
          <a:p>
            <a:pPr algn="ctr"/>
            <a:endParaRPr lang="es-CO" sz="1333" dirty="0"/>
          </a:p>
        </p:txBody>
      </p:sp>
      <p:cxnSp>
        <p:nvCxnSpPr>
          <p:cNvPr id="39" name="Conector recto 38"/>
          <p:cNvCxnSpPr/>
          <p:nvPr/>
        </p:nvCxnSpPr>
        <p:spPr>
          <a:xfrm>
            <a:off x="6226757" y="4942740"/>
            <a:ext cx="505626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/>
          <p:cNvCxnSpPr/>
          <p:nvPr/>
        </p:nvCxnSpPr>
        <p:spPr>
          <a:xfrm>
            <a:off x="6238651" y="5506092"/>
            <a:ext cx="505626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4145581" y="2603349"/>
            <a:ext cx="138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/>
              <a:t>1,2  Billones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72256" y="3367009"/>
            <a:ext cx="943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>
                <a:solidFill>
                  <a:schemeClr val="bg1">
                    <a:lumMod val="50000"/>
                  </a:schemeClr>
                </a:solidFill>
              </a:rPr>
              <a:t>Miles de Millones</a:t>
            </a:r>
          </a:p>
        </p:txBody>
      </p:sp>
    </p:spTree>
    <p:extLst>
      <p:ext uri="{BB962C8B-B14F-4D97-AF65-F5344CB8AC3E}">
        <p14:creationId xmlns:p14="http://schemas.microsoft.com/office/powerpoint/2010/main" val="163734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áfico 11"/>
          <p:cNvGraphicFramePr>
            <a:graphicFrameLocks/>
          </p:cNvGraphicFramePr>
          <p:nvPr>
            <p:extLst/>
          </p:nvPr>
        </p:nvGraphicFramePr>
        <p:xfrm>
          <a:off x="5500149" y="1686824"/>
          <a:ext cx="6182756" cy="41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Imagen 4" descr="torta-10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53" b="81827"/>
          <a:stretch/>
        </p:blipFill>
        <p:spPr>
          <a:xfrm>
            <a:off x="4860" y="-129472"/>
            <a:ext cx="1456267" cy="124629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90105" y="294761"/>
            <a:ext cx="5562992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67" dirty="0">
                <a:solidFill>
                  <a:srgbClr val="9C0F30"/>
                </a:solidFill>
                <a:latin typeface="Helvetica"/>
                <a:cs typeface="Helvetica"/>
              </a:rPr>
              <a:t>NUESTROS RESULTADOS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90106" y="640208"/>
            <a:ext cx="9359047" cy="564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67" b="1" dirty="0">
                <a:solidFill>
                  <a:srgbClr val="991730"/>
                </a:solidFill>
                <a:latin typeface="Helvetica"/>
                <a:cs typeface="Helvetica"/>
              </a:rPr>
              <a:t>DIVERSIFICAMOS LOS INVERSIONISTAS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628" y="5596963"/>
            <a:ext cx="1353159" cy="1320155"/>
          </a:xfrm>
          <a:prstGeom prst="rect">
            <a:avLst/>
          </a:prstGeom>
        </p:spPr>
      </p:pic>
      <p:pic>
        <p:nvPicPr>
          <p:cNvPr id="15" name="Imagen 14" descr="id-01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41" t="88199"/>
          <a:stretch/>
        </p:blipFill>
        <p:spPr>
          <a:xfrm>
            <a:off x="9551285" y="6048800"/>
            <a:ext cx="2640715" cy="809200"/>
          </a:xfrm>
          <a:prstGeom prst="rect">
            <a:avLst/>
          </a:prstGeom>
        </p:spPr>
      </p:pic>
      <p:graphicFrame>
        <p:nvGraphicFramePr>
          <p:cNvPr id="8" name="Gráfico 7"/>
          <p:cNvGraphicFramePr>
            <a:graphicFrameLocks/>
          </p:cNvGraphicFramePr>
          <p:nvPr>
            <p:extLst/>
          </p:nvPr>
        </p:nvGraphicFramePr>
        <p:xfrm>
          <a:off x="522950" y="1708792"/>
          <a:ext cx="4981647" cy="3888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" name="Rectángulo 10"/>
          <p:cNvSpPr/>
          <p:nvPr/>
        </p:nvSpPr>
        <p:spPr>
          <a:xfrm>
            <a:off x="3648177" y="5514175"/>
            <a:ext cx="18758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lang="es-CO" sz="1200" b="1" i="0" u="none" strike="noStrike" kern="1200" spc="0" baseline="0" dirty="0">
                <a:solidFill>
                  <a:srgbClr val="EE4538"/>
                </a:solidFill>
                <a:latin typeface="Helvetica"/>
                <a:ea typeface="+mn-ea"/>
                <a:cs typeface="Helvetica"/>
              </a:defRPr>
            </a:pPr>
            <a:r>
              <a:rPr lang="pt-BR" sz="1600" b="1" dirty="0">
                <a:solidFill>
                  <a:srgbClr val="EE4538"/>
                </a:solidFill>
                <a:latin typeface="Helvetica"/>
                <a:cs typeface="Helvetica"/>
              </a:rPr>
              <a:t>$200 Mil millones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9778595" y="5596822"/>
            <a:ext cx="18758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lang="es-CO" sz="1200" b="1" i="0" u="none" strike="noStrike" kern="1200" spc="0" baseline="0" dirty="0">
                <a:solidFill>
                  <a:srgbClr val="EE4538"/>
                </a:solidFill>
                <a:latin typeface="Helvetica"/>
                <a:ea typeface="+mn-ea"/>
                <a:cs typeface="Helvetica"/>
              </a:defRPr>
            </a:pPr>
            <a:r>
              <a:rPr lang="pt-BR" sz="1600" b="1" dirty="0">
                <a:solidFill>
                  <a:srgbClr val="EE4538"/>
                </a:solidFill>
                <a:latin typeface="Helvetica"/>
                <a:cs typeface="Helvetica"/>
              </a:rPr>
              <a:t>$400 Mil millones</a:t>
            </a:r>
          </a:p>
        </p:txBody>
      </p:sp>
    </p:spTree>
    <p:extLst>
      <p:ext uri="{BB962C8B-B14F-4D97-AF65-F5344CB8AC3E}">
        <p14:creationId xmlns:p14="http://schemas.microsoft.com/office/powerpoint/2010/main" val="231641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torta-10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53" b="81827"/>
          <a:stretch/>
        </p:blipFill>
        <p:spPr>
          <a:xfrm>
            <a:off x="4860" y="-129472"/>
            <a:ext cx="1456267" cy="124629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90105" y="294761"/>
            <a:ext cx="5562992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67" dirty="0">
                <a:solidFill>
                  <a:srgbClr val="9C0F30"/>
                </a:solidFill>
                <a:latin typeface="Helvetica"/>
                <a:cs typeface="Helvetica"/>
              </a:rPr>
              <a:t>NUESTROS RESULTADOS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628" y="5596963"/>
            <a:ext cx="1353159" cy="1320155"/>
          </a:xfrm>
          <a:prstGeom prst="rect">
            <a:avLst/>
          </a:prstGeom>
        </p:spPr>
      </p:pic>
      <p:pic>
        <p:nvPicPr>
          <p:cNvPr id="15" name="Imagen 14" descr="id-01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41" t="88199"/>
          <a:stretch/>
        </p:blipFill>
        <p:spPr>
          <a:xfrm>
            <a:off x="9551285" y="6045193"/>
            <a:ext cx="2640715" cy="809200"/>
          </a:xfrm>
          <a:prstGeom prst="rect">
            <a:avLst/>
          </a:prstGeom>
        </p:spPr>
      </p:pic>
      <p:graphicFrame>
        <p:nvGraphicFramePr>
          <p:cNvPr id="9" name="Gráfico 8"/>
          <p:cNvGraphicFramePr>
            <a:graphicFrameLocks/>
          </p:cNvGraphicFramePr>
          <p:nvPr>
            <p:extLst/>
          </p:nvPr>
        </p:nvGraphicFramePr>
        <p:xfrm>
          <a:off x="249842" y="1541054"/>
          <a:ext cx="5715767" cy="4705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Rectángulo 1"/>
          <p:cNvSpPr/>
          <p:nvPr/>
        </p:nvSpPr>
        <p:spPr>
          <a:xfrm>
            <a:off x="4073470" y="5596963"/>
            <a:ext cx="18501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lang="es-CO" sz="1200" b="1" i="0" u="none" strike="noStrike" kern="1200" spc="0" baseline="0" dirty="0">
                <a:solidFill>
                  <a:srgbClr val="EE4538"/>
                </a:solidFill>
                <a:latin typeface="Helvetica"/>
                <a:ea typeface="+mn-ea"/>
                <a:cs typeface="Helvetica"/>
              </a:defRPr>
            </a:pPr>
            <a:r>
              <a:rPr lang="pt-BR" sz="1600" b="1" dirty="0">
                <a:solidFill>
                  <a:srgbClr val="EE4538"/>
                </a:solidFill>
                <a:latin typeface="Helvetica"/>
                <a:cs typeface="Helvetica"/>
              </a:rPr>
              <a:t>78 Inversionistas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9263858" y="5656926"/>
            <a:ext cx="19639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lang="es-CO" sz="1200" b="1" i="0" u="none" strike="noStrike" kern="1200" spc="0" baseline="0" dirty="0">
                <a:solidFill>
                  <a:srgbClr val="EE4538"/>
                </a:solidFill>
                <a:latin typeface="Helvetica"/>
                <a:ea typeface="+mn-ea"/>
                <a:cs typeface="Helvetica"/>
              </a:defRPr>
            </a:pPr>
            <a:r>
              <a:rPr lang="pt-BR" sz="1600" b="1" dirty="0">
                <a:solidFill>
                  <a:srgbClr val="EE4538"/>
                </a:solidFill>
                <a:latin typeface="Helvetica"/>
                <a:cs typeface="Helvetica"/>
              </a:rPr>
              <a:t>183 Inversionistas</a:t>
            </a: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/>
          </p:nvPr>
        </p:nvGraphicFramePr>
        <p:xfrm>
          <a:off x="5089215" y="1470571"/>
          <a:ext cx="6477000" cy="4421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4" name="CuadroTexto 13"/>
          <p:cNvSpPr txBox="1"/>
          <p:nvPr/>
        </p:nvSpPr>
        <p:spPr>
          <a:xfrm>
            <a:off x="390106" y="640208"/>
            <a:ext cx="9359047" cy="564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67" b="1" dirty="0">
                <a:solidFill>
                  <a:srgbClr val="991730"/>
                </a:solidFill>
                <a:latin typeface="Helvetica"/>
                <a:cs typeface="Helvetica"/>
              </a:rPr>
              <a:t>DIVERSIFICAMOS LOS INVERSIONISTAS</a:t>
            </a:r>
          </a:p>
        </p:txBody>
      </p:sp>
    </p:spTree>
    <p:extLst>
      <p:ext uri="{BB962C8B-B14F-4D97-AF65-F5344CB8AC3E}">
        <p14:creationId xmlns:p14="http://schemas.microsoft.com/office/powerpoint/2010/main" val="9738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2 Rectángulo"/>
          <p:cNvSpPr/>
          <p:nvPr/>
        </p:nvSpPr>
        <p:spPr>
          <a:xfrm>
            <a:off x="1103481" y="2097436"/>
            <a:ext cx="9796515" cy="2882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867" dirty="0">
                <a:latin typeface="Helvetica"/>
                <a:cs typeface="Helvetica"/>
              </a:rPr>
              <a:t>Generar una base de </a:t>
            </a:r>
            <a:r>
              <a:rPr lang="es-CO" sz="2133" b="1" dirty="0">
                <a:solidFill>
                  <a:srgbClr val="EE4538"/>
                </a:solidFill>
                <a:latin typeface="Helvetica"/>
                <a:cs typeface="Helvetica"/>
              </a:rPr>
              <a:t>conocimiento</a:t>
            </a:r>
            <a:r>
              <a:rPr lang="es-CO" sz="1867" dirty="0">
                <a:latin typeface="Helvetica"/>
                <a:cs typeface="Helvetica"/>
              </a:rPr>
              <a:t> general acerca de los bonos.</a:t>
            </a:r>
          </a:p>
          <a:p>
            <a:pPr lvl="0" algn="ctr"/>
            <a:endParaRPr lang="es-CO" sz="2133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es-CO" sz="1867" dirty="0">
                <a:latin typeface="Helvetica"/>
                <a:cs typeface="Helvetica"/>
              </a:rPr>
              <a:t>Propiciar el interés y la </a:t>
            </a:r>
            <a:r>
              <a:rPr lang="es-CO" sz="2133" b="1" dirty="0">
                <a:solidFill>
                  <a:srgbClr val="EE4538"/>
                </a:solidFill>
                <a:latin typeface="Helvetica"/>
                <a:cs typeface="Helvetica"/>
              </a:rPr>
              <a:t>demanda</a:t>
            </a:r>
            <a:r>
              <a:rPr lang="es-CO" sz="1867" dirty="0">
                <a:latin typeface="Helvetica"/>
                <a:cs typeface="Helvetica"/>
              </a:rPr>
              <a:t> de los inversionistas. </a:t>
            </a:r>
          </a:p>
          <a:p>
            <a:pPr lvl="0"/>
            <a:endParaRPr lang="es-CO" sz="1867" dirty="0">
              <a:latin typeface="Helvetica"/>
              <a:cs typeface="Helvetica"/>
            </a:endParaRPr>
          </a:p>
          <a:p>
            <a:r>
              <a:rPr lang="es-CO" sz="1867" dirty="0">
                <a:latin typeface="Helvetica"/>
                <a:cs typeface="Helvetica"/>
              </a:rPr>
              <a:t>Dar a conocer las </a:t>
            </a:r>
            <a:r>
              <a:rPr lang="es-CO" sz="2133" b="1" dirty="0">
                <a:solidFill>
                  <a:srgbClr val="EE4538"/>
                </a:solidFill>
                <a:latin typeface="Helvetica"/>
                <a:cs typeface="Helvetica"/>
              </a:rPr>
              <a:t>ventajas y el valor </a:t>
            </a:r>
            <a:r>
              <a:rPr lang="es-CO" sz="1867" dirty="0">
                <a:latin typeface="Helvetica"/>
                <a:cs typeface="Helvetica"/>
              </a:rPr>
              <a:t>de este tipo de instrumentos financieros, en el marco del desarrollo sostenible. </a:t>
            </a:r>
          </a:p>
          <a:p>
            <a:pPr lvl="0"/>
            <a:endParaRPr lang="es-CO" sz="1867" dirty="0">
              <a:latin typeface="Helvetica"/>
              <a:cs typeface="Helvetica"/>
            </a:endParaRPr>
          </a:p>
          <a:p>
            <a:pPr lvl="0"/>
            <a:r>
              <a:rPr lang="es-CO" sz="1867" dirty="0">
                <a:latin typeface="Helvetica"/>
                <a:cs typeface="Helvetica"/>
              </a:rPr>
              <a:t>Generar empatía del inversionista con el beneficiario, movilizar el interés como un gana-gana. </a:t>
            </a:r>
            <a:r>
              <a:rPr lang="es-CO" sz="2133" b="1" dirty="0">
                <a:solidFill>
                  <a:srgbClr val="EE4538"/>
                </a:solidFill>
                <a:latin typeface="Helvetica"/>
                <a:cs typeface="Helvetica"/>
              </a:rPr>
              <a:t>una inversión socialmente responsable.</a:t>
            </a:r>
          </a:p>
        </p:txBody>
      </p:sp>
      <p:pic>
        <p:nvPicPr>
          <p:cNvPr id="5" name="Imagen 4" descr="torta-10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53" b="81827"/>
          <a:stretch/>
        </p:blipFill>
        <p:spPr>
          <a:xfrm>
            <a:off x="0" y="0"/>
            <a:ext cx="1456267" cy="124629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85249" y="424232"/>
            <a:ext cx="5562992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67" dirty="0">
                <a:solidFill>
                  <a:srgbClr val="9C0F30"/>
                </a:solidFill>
                <a:latin typeface="Helvetica"/>
                <a:cs typeface="Helvetica"/>
              </a:rPr>
              <a:t>DESAFIOS Y LECCIONES APRENDIDAS:</a:t>
            </a:r>
          </a:p>
        </p:txBody>
      </p:sp>
      <p:pic>
        <p:nvPicPr>
          <p:cNvPr id="2" name="Imagen 1" descr="id-01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41" t="88199"/>
          <a:stretch/>
        </p:blipFill>
        <p:spPr>
          <a:xfrm>
            <a:off x="9551285" y="6048800"/>
            <a:ext cx="2640715" cy="809200"/>
          </a:xfrm>
          <a:prstGeom prst="rect">
            <a:avLst/>
          </a:prstGeom>
        </p:spPr>
      </p:pic>
      <p:sp>
        <p:nvSpPr>
          <p:cNvPr id="46" name="CuadroTexto 45"/>
          <p:cNvSpPr txBox="1"/>
          <p:nvPr/>
        </p:nvSpPr>
        <p:spPr>
          <a:xfrm>
            <a:off x="7371384" y="2813935"/>
            <a:ext cx="1458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s-CO" sz="2400" dirty="0">
                <a:solidFill>
                  <a:sysClr val="window" lastClr="FFFFFF"/>
                </a:solidFill>
                <a:latin typeface="Calibri"/>
              </a:rPr>
              <a:t>Emisión</a:t>
            </a:r>
          </a:p>
        </p:txBody>
      </p:sp>
      <p:sp>
        <p:nvSpPr>
          <p:cNvPr id="16" name="Elipse 15"/>
          <p:cNvSpPr/>
          <p:nvPr/>
        </p:nvSpPr>
        <p:spPr>
          <a:xfrm>
            <a:off x="754262" y="2301330"/>
            <a:ext cx="100345" cy="100345"/>
          </a:xfrm>
          <a:prstGeom prst="ellipse">
            <a:avLst/>
          </a:prstGeom>
          <a:solidFill>
            <a:srgbClr val="9C0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/>
          </a:p>
        </p:txBody>
      </p:sp>
      <p:sp>
        <p:nvSpPr>
          <p:cNvPr id="18" name="Elipse 17"/>
          <p:cNvSpPr/>
          <p:nvPr/>
        </p:nvSpPr>
        <p:spPr>
          <a:xfrm>
            <a:off x="754262" y="2943901"/>
            <a:ext cx="100345" cy="100345"/>
          </a:xfrm>
          <a:prstGeom prst="ellipse">
            <a:avLst/>
          </a:prstGeom>
          <a:solidFill>
            <a:srgbClr val="9C0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/>
          </a:p>
        </p:txBody>
      </p:sp>
      <p:sp>
        <p:nvSpPr>
          <p:cNvPr id="19" name="Elipse 18"/>
          <p:cNvSpPr/>
          <p:nvPr/>
        </p:nvSpPr>
        <p:spPr>
          <a:xfrm>
            <a:off x="754262" y="3544160"/>
            <a:ext cx="100345" cy="100345"/>
          </a:xfrm>
          <a:prstGeom prst="ellipse">
            <a:avLst/>
          </a:prstGeom>
          <a:solidFill>
            <a:srgbClr val="9C0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/>
          </a:p>
        </p:txBody>
      </p:sp>
      <p:sp>
        <p:nvSpPr>
          <p:cNvPr id="20" name="Elipse 19"/>
          <p:cNvSpPr/>
          <p:nvPr/>
        </p:nvSpPr>
        <p:spPr>
          <a:xfrm>
            <a:off x="754262" y="4399484"/>
            <a:ext cx="100345" cy="100345"/>
          </a:xfrm>
          <a:prstGeom prst="ellipse">
            <a:avLst/>
          </a:prstGeom>
          <a:solidFill>
            <a:srgbClr val="9C0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/>
          </a:p>
        </p:txBody>
      </p:sp>
      <p:sp>
        <p:nvSpPr>
          <p:cNvPr id="3" name="CuadroTexto 2"/>
          <p:cNvSpPr txBox="1"/>
          <p:nvPr/>
        </p:nvSpPr>
        <p:spPr>
          <a:xfrm>
            <a:off x="6776485" y="623147"/>
            <a:ext cx="4862623" cy="10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133" b="1" dirty="0">
                <a:solidFill>
                  <a:srgbClr val="EE4538"/>
                </a:solidFill>
                <a:latin typeface="Helvetica"/>
                <a:cs typeface="Helvetica"/>
              </a:rPr>
              <a:t>“Estrategia de Comunicación”</a:t>
            </a:r>
          </a:p>
          <a:p>
            <a:pPr algn="ctr"/>
            <a:r>
              <a:rPr lang="es-CO" sz="2133" dirty="0"/>
              <a:t>Inversionistas- Opinión Publica-Instituciones del gobierno</a:t>
            </a:r>
          </a:p>
        </p:txBody>
      </p:sp>
    </p:spTree>
    <p:extLst>
      <p:ext uri="{BB962C8B-B14F-4D97-AF65-F5344CB8AC3E}">
        <p14:creationId xmlns:p14="http://schemas.microsoft.com/office/powerpoint/2010/main" val="412794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torta-10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53" b="81827"/>
          <a:stretch/>
        </p:blipFill>
        <p:spPr>
          <a:xfrm>
            <a:off x="0" y="0"/>
            <a:ext cx="1456267" cy="124629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85249" y="424232"/>
            <a:ext cx="5562992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67" dirty="0">
                <a:solidFill>
                  <a:srgbClr val="9C0F30"/>
                </a:solidFill>
                <a:latin typeface="Helvetica"/>
                <a:cs typeface="Helvetica"/>
              </a:rPr>
              <a:t>BANCÓLDEX: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85250" y="815261"/>
            <a:ext cx="935904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67" b="1" dirty="0">
                <a:solidFill>
                  <a:srgbClr val="991730"/>
                </a:solidFill>
                <a:latin typeface="Helvetica"/>
                <a:cs typeface="Helvetica"/>
              </a:rPr>
              <a:t>PROMOVEMOS EL DESARROLLO EMPRESARIAL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33742" y="1614623"/>
            <a:ext cx="5421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EE4538"/>
                </a:solidFill>
                <a:latin typeface="Helvetica"/>
                <a:cs typeface="Helvetica"/>
              </a:rPr>
              <a:t>NUESTROS FOCOS ESTRATÉGICOS: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444036" y="2617603"/>
            <a:ext cx="86960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rgbClr val="EE4538"/>
                </a:solidFill>
                <a:latin typeface="Helvetica"/>
                <a:cs typeface="Helvetica"/>
              </a:rPr>
              <a:t>Fomentamos al sector exportador </a:t>
            </a:r>
            <a:r>
              <a:rPr lang="es-CO" dirty="0">
                <a:latin typeface="Helvetica"/>
                <a:cs typeface="Helvetica"/>
              </a:rPr>
              <a:t>mediante la financiación y la implementación de acciones que ayudan a remover la barreras para alcanzar nuevos mercados</a:t>
            </a:r>
            <a:r>
              <a:rPr lang="es-CO" dirty="0">
                <a:latin typeface="Helvetica"/>
                <a:cs typeface="Helvetica"/>
              </a:rPr>
              <a:t>.</a:t>
            </a:r>
          </a:p>
          <a:p>
            <a:endParaRPr lang="es-CO" dirty="0">
              <a:latin typeface="Helvetica"/>
              <a:cs typeface="Helvetica"/>
            </a:endParaRPr>
          </a:p>
          <a:p>
            <a:r>
              <a:rPr lang="es-CO" dirty="0">
                <a:latin typeface="Helvetica"/>
                <a:cs typeface="Helvetica"/>
              </a:rPr>
              <a:t>Apoyamos </a:t>
            </a:r>
            <a:r>
              <a:rPr lang="es-CO" dirty="0">
                <a:latin typeface="Helvetica"/>
                <a:cs typeface="Helvetica"/>
              </a:rPr>
              <a:t>el </a:t>
            </a:r>
            <a:r>
              <a:rPr lang="es-CO" b="1" dirty="0">
                <a:solidFill>
                  <a:srgbClr val="EE4538"/>
                </a:solidFill>
                <a:latin typeface="Helvetica"/>
                <a:cs typeface="Helvetica"/>
              </a:rPr>
              <a:t>crecimiento de los pequeños negocios </a:t>
            </a:r>
            <a:r>
              <a:rPr lang="es-CO" dirty="0">
                <a:latin typeface="Helvetica"/>
                <a:cs typeface="Helvetica"/>
              </a:rPr>
              <a:t>a través del fortalecimiento de las entidades orientadas </a:t>
            </a:r>
            <a:r>
              <a:rPr lang="es-CO" dirty="0">
                <a:latin typeface="Helvetica"/>
                <a:cs typeface="Helvetica"/>
              </a:rPr>
              <a:t>al crédito microempresarial.</a:t>
            </a:r>
            <a:endParaRPr lang="es-CO" dirty="0">
              <a:latin typeface="Helvetica"/>
              <a:cs typeface="Helvetica"/>
            </a:endParaRPr>
          </a:p>
          <a:p>
            <a:endParaRPr lang="es-CO" dirty="0">
              <a:latin typeface="Helvetica"/>
              <a:cs typeface="Helvetica"/>
            </a:endParaRPr>
          </a:p>
          <a:p>
            <a:r>
              <a:rPr lang="es-CO" dirty="0">
                <a:latin typeface="Helvetica"/>
                <a:cs typeface="Helvetica"/>
              </a:rPr>
              <a:t>Financiamos y estructuramos </a:t>
            </a:r>
            <a:r>
              <a:rPr lang="es-CO" b="1" dirty="0">
                <a:solidFill>
                  <a:srgbClr val="EE4538"/>
                </a:solidFill>
                <a:latin typeface="Helvetica"/>
                <a:cs typeface="Helvetica"/>
              </a:rPr>
              <a:t>proyectos e inversiones verdes </a:t>
            </a:r>
            <a:r>
              <a:rPr lang="es-CO" dirty="0">
                <a:latin typeface="Helvetica"/>
                <a:cs typeface="Helvetica"/>
              </a:rPr>
              <a:t>que generen impactos positivos de la actividad empresarial en el medio ambiente.</a:t>
            </a:r>
          </a:p>
          <a:p>
            <a:endParaRPr lang="es-CO" dirty="0">
              <a:latin typeface="Helvetica"/>
              <a:cs typeface="Helvetica"/>
            </a:endParaRPr>
          </a:p>
          <a:p>
            <a:r>
              <a:rPr lang="es-CO" dirty="0">
                <a:latin typeface="Helvetica"/>
                <a:cs typeface="Helvetica"/>
              </a:rPr>
              <a:t>Somos ejecutores de las políticas públicas para la </a:t>
            </a:r>
            <a:r>
              <a:rPr lang="es-CO" b="1" dirty="0">
                <a:solidFill>
                  <a:srgbClr val="EE4538"/>
                </a:solidFill>
                <a:latin typeface="Helvetica"/>
                <a:cs typeface="Helvetica"/>
              </a:rPr>
              <a:t>atención a los empresarios en situaciones económicas complejas</a:t>
            </a:r>
            <a:r>
              <a:rPr lang="es-CO" dirty="0">
                <a:latin typeface="Helvetica"/>
                <a:cs typeface="Helvetica"/>
              </a:rPr>
              <a:t> o emergencias. </a:t>
            </a:r>
          </a:p>
          <a:p>
            <a:endParaRPr lang="es-CO" dirty="0">
              <a:latin typeface="Helvetica"/>
              <a:cs typeface="Helvetica"/>
            </a:endParaRPr>
          </a:p>
          <a:p>
            <a:endParaRPr lang="es-ES" dirty="0">
              <a:latin typeface="Helvetica"/>
              <a:cs typeface="Helvetica"/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1343692" y="2762336"/>
            <a:ext cx="100345" cy="100345"/>
          </a:xfrm>
          <a:prstGeom prst="ellipse">
            <a:avLst/>
          </a:prstGeom>
          <a:solidFill>
            <a:srgbClr val="9C0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/>
          </a:p>
        </p:txBody>
      </p:sp>
      <p:sp>
        <p:nvSpPr>
          <p:cNvPr id="14" name="Elipse 13"/>
          <p:cNvSpPr/>
          <p:nvPr/>
        </p:nvSpPr>
        <p:spPr>
          <a:xfrm>
            <a:off x="1343692" y="3572550"/>
            <a:ext cx="100345" cy="100345"/>
          </a:xfrm>
          <a:prstGeom prst="ellipse">
            <a:avLst/>
          </a:prstGeom>
          <a:solidFill>
            <a:srgbClr val="9C0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/>
          </a:p>
        </p:txBody>
      </p:sp>
      <p:sp>
        <p:nvSpPr>
          <p:cNvPr id="15" name="Elipse 14"/>
          <p:cNvSpPr/>
          <p:nvPr/>
        </p:nvSpPr>
        <p:spPr>
          <a:xfrm>
            <a:off x="1343692" y="4401577"/>
            <a:ext cx="100345" cy="100345"/>
          </a:xfrm>
          <a:prstGeom prst="ellipse">
            <a:avLst/>
          </a:prstGeom>
          <a:solidFill>
            <a:srgbClr val="9C0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/>
          </a:p>
        </p:txBody>
      </p:sp>
      <p:sp>
        <p:nvSpPr>
          <p:cNvPr id="16" name="Elipse 15"/>
          <p:cNvSpPr/>
          <p:nvPr/>
        </p:nvSpPr>
        <p:spPr>
          <a:xfrm>
            <a:off x="1343692" y="5211554"/>
            <a:ext cx="100345" cy="100345"/>
          </a:xfrm>
          <a:prstGeom prst="ellipse">
            <a:avLst/>
          </a:prstGeom>
          <a:solidFill>
            <a:srgbClr val="9C0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/>
          </a:p>
        </p:txBody>
      </p:sp>
      <p:pic>
        <p:nvPicPr>
          <p:cNvPr id="2" name="Imagen 1" descr="id-01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41" t="88199"/>
          <a:stretch/>
        </p:blipFill>
        <p:spPr>
          <a:xfrm>
            <a:off x="9551285" y="6048800"/>
            <a:ext cx="2640715" cy="80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890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torta-10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53" b="81827"/>
          <a:stretch/>
        </p:blipFill>
        <p:spPr>
          <a:xfrm>
            <a:off x="3457447" y="0"/>
            <a:ext cx="1456267" cy="124629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842692" y="424232"/>
            <a:ext cx="5562992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67" dirty="0">
                <a:solidFill>
                  <a:srgbClr val="9C0F30"/>
                </a:solidFill>
                <a:latin typeface="Helvetica"/>
                <a:cs typeface="Helvetica"/>
              </a:rPr>
              <a:t>NUESTRAS ACCIONES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097448" y="1661379"/>
            <a:ext cx="7123209" cy="5427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600" dirty="0">
                <a:latin typeface="Helvetica"/>
                <a:cs typeface="Helvetica"/>
              </a:rPr>
              <a:t>Apoyamos a los empresarios a identificar y a financiar las inversiones que mejoran su desempeño ambiental y aumentan su competitividad.</a:t>
            </a:r>
          </a:p>
          <a:p>
            <a:endParaRPr lang="es-CO" sz="1600" dirty="0">
              <a:latin typeface="Helvetica"/>
              <a:cs typeface="Helvetica"/>
            </a:endParaRPr>
          </a:p>
          <a:p>
            <a:pPr algn="just"/>
            <a:r>
              <a:rPr lang="es-ES_tradnl" sz="1600" dirty="0">
                <a:latin typeface="Helvetica"/>
                <a:cs typeface="Helvetica"/>
              </a:rPr>
              <a:t>Participamos como coautores del Protocolo Verde para el sector financiero colombiano. </a:t>
            </a:r>
            <a:endParaRPr lang="es-CO" sz="1600" dirty="0">
              <a:latin typeface="Helvetica"/>
              <a:cs typeface="Helvetica"/>
            </a:endParaRPr>
          </a:p>
          <a:p>
            <a:endParaRPr lang="es-CO" sz="1600" dirty="0">
              <a:latin typeface="Helvetica"/>
              <a:cs typeface="Helvetica"/>
            </a:endParaRPr>
          </a:p>
          <a:p>
            <a:pPr algn="just"/>
            <a:r>
              <a:rPr lang="es-ES_tradnl" sz="1600" dirty="0">
                <a:latin typeface="Helvetica"/>
                <a:cs typeface="Helvetica"/>
              </a:rPr>
              <a:t>Fuimos pioneros en implementar un modelo de riesgos ambientales y sociales para la evaluación de nuestras operaciones de crédito.</a:t>
            </a:r>
            <a:endParaRPr lang="es-CO" sz="1600" dirty="0">
              <a:latin typeface="Helvetica"/>
              <a:cs typeface="Helvetica"/>
            </a:endParaRPr>
          </a:p>
          <a:p>
            <a:endParaRPr lang="es-CO" sz="1600" dirty="0">
              <a:latin typeface="Helvetica"/>
              <a:cs typeface="Helvetica"/>
            </a:endParaRPr>
          </a:p>
          <a:p>
            <a:r>
              <a:rPr lang="es-ES_tradnl" sz="1600" dirty="0">
                <a:latin typeface="Helvetica"/>
                <a:cs typeface="Helvetica"/>
              </a:rPr>
              <a:t>En 2017 emitimos el </a:t>
            </a:r>
            <a:r>
              <a:rPr lang="es-ES_tradnl" sz="1867" b="1" dirty="0">
                <a:solidFill>
                  <a:srgbClr val="EE4538"/>
                </a:solidFill>
                <a:latin typeface="Helvetica"/>
                <a:cs typeface="Helvetica"/>
              </a:rPr>
              <a:t>primer bono verde </a:t>
            </a:r>
            <a:r>
              <a:rPr lang="es-ES_tradnl" sz="1600" dirty="0">
                <a:latin typeface="Helvetica"/>
                <a:cs typeface="Helvetica"/>
              </a:rPr>
              <a:t>en el mercado </a:t>
            </a:r>
            <a:r>
              <a:rPr lang="es-ES_tradnl" sz="1600" dirty="0">
                <a:latin typeface="Helvetica"/>
                <a:cs typeface="Helvetica"/>
              </a:rPr>
              <a:t>principal </a:t>
            </a:r>
            <a:r>
              <a:rPr lang="es-ES_tradnl" sz="1600" dirty="0">
                <a:latin typeface="Helvetica"/>
                <a:cs typeface="Helvetica"/>
              </a:rPr>
              <a:t>colombiano por $200 mil millones de pesos. </a:t>
            </a:r>
          </a:p>
          <a:p>
            <a:endParaRPr lang="es-ES_tradnl" sz="1600" dirty="0">
              <a:latin typeface="Helvetica"/>
              <a:cs typeface="Helvetica"/>
            </a:endParaRPr>
          </a:p>
          <a:p>
            <a:r>
              <a:rPr lang="es-ES_tradnl" sz="1600" dirty="0">
                <a:latin typeface="Helvetica"/>
                <a:cs typeface="Helvetica"/>
              </a:rPr>
              <a:t>Recibimos una demanda por </a:t>
            </a:r>
            <a:r>
              <a:rPr lang="es-ES_tradnl" sz="1867" b="1" dirty="0">
                <a:solidFill>
                  <a:srgbClr val="EE4538"/>
                </a:solidFill>
                <a:latin typeface="Helvetica"/>
                <a:cs typeface="Helvetica"/>
              </a:rPr>
              <a:t>2.5 veces el valor subastado</a:t>
            </a:r>
            <a:r>
              <a:rPr lang="es-ES_tradnl" sz="1867" dirty="0">
                <a:solidFill>
                  <a:srgbClr val="EE4538"/>
                </a:solidFill>
                <a:latin typeface="Helvetica"/>
                <a:cs typeface="Helvetica"/>
              </a:rPr>
              <a:t>.</a:t>
            </a:r>
          </a:p>
          <a:p>
            <a:endParaRPr lang="pt-BR" sz="1867" dirty="0">
              <a:latin typeface="Helvetica"/>
              <a:cs typeface="Helvetica"/>
            </a:endParaRPr>
          </a:p>
          <a:p>
            <a:r>
              <a:rPr lang="pt-BR" sz="1867" dirty="0" err="1">
                <a:latin typeface="Helvetica"/>
                <a:cs typeface="Helvetica"/>
              </a:rPr>
              <a:t>Tasa</a:t>
            </a:r>
            <a:r>
              <a:rPr lang="pt-BR" sz="1867" dirty="0">
                <a:latin typeface="Helvetica"/>
                <a:cs typeface="Helvetica"/>
              </a:rPr>
              <a:t> </a:t>
            </a:r>
            <a:r>
              <a:rPr lang="pt-BR" sz="1867" dirty="0">
                <a:latin typeface="Helvetica"/>
                <a:cs typeface="Helvetica"/>
              </a:rPr>
              <a:t>de Corte:	</a:t>
            </a:r>
            <a:r>
              <a:rPr lang="pt-BR" sz="1867" dirty="0">
                <a:solidFill>
                  <a:srgbClr val="00B050"/>
                </a:solidFill>
                <a:latin typeface="Helvetica"/>
                <a:cs typeface="Helvetica"/>
              </a:rPr>
              <a:t>     </a:t>
            </a:r>
            <a:r>
              <a:rPr lang="pt-BR" sz="1867" b="1" dirty="0">
                <a:solidFill>
                  <a:srgbClr val="00B050"/>
                </a:solidFill>
                <a:latin typeface="Helvetica"/>
                <a:cs typeface="Helvetica"/>
              </a:rPr>
              <a:t>7.10% E.A.</a:t>
            </a:r>
          </a:p>
          <a:p>
            <a:r>
              <a:rPr lang="pt-BR" sz="1867" dirty="0" err="1">
                <a:latin typeface="Helvetica"/>
                <a:cs typeface="Helvetica"/>
              </a:rPr>
              <a:t>Tasa</a:t>
            </a:r>
            <a:r>
              <a:rPr lang="pt-BR" sz="1867" dirty="0">
                <a:latin typeface="Helvetica"/>
                <a:cs typeface="Helvetica"/>
              </a:rPr>
              <a:t> de Mercado:    </a:t>
            </a:r>
            <a:r>
              <a:rPr lang="pt-BR" sz="1867" b="1" dirty="0">
                <a:solidFill>
                  <a:srgbClr val="EE4538"/>
                </a:solidFill>
                <a:latin typeface="Helvetica"/>
                <a:cs typeface="Helvetica"/>
              </a:rPr>
              <a:t>7.30% E.A.</a:t>
            </a:r>
          </a:p>
          <a:p>
            <a:endParaRPr lang="pt-BR" sz="1867" dirty="0">
              <a:latin typeface="Helvetica"/>
              <a:cs typeface="Helvetica"/>
            </a:endParaRPr>
          </a:p>
          <a:p>
            <a:r>
              <a:rPr lang="pt-BR" sz="1867" dirty="0">
                <a:latin typeface="Helvetica"/>
                <a:cs typeface="Helvetica"/>
              </a:rPr>
              <a:t>Número de demandas  </a:t>
            </a:r>
            <a:r>
              <a:rPr lang="pt-BR" sz="1867" b="1" dirty="0">
                <a:solidFill>
                  <a:srgbClr val="EE4538"/>
                </a:solidFill>
                <a:latin typeface="Helvetica"/>
                <a:cs typeface="Helvetica"/>
              </a:rPr>
              <a:t>183</a:t>
            </a:r>
            <a:r>
              <a:rPr lang="pt-BR" sz="1867" dirty="0">
                <a:latin typeface="Helvetica"/>
                <a:cs typeface="Helvetica"/>
              </a:rPr>
              <a:t>  adjudicadas </a:t>
            </a:r>
            <a:r>
              <a:rPr lang="pt-BR" sz="1867" b="1" dirty="0">
                <a:solidFill>
                  <a:srgbClr val="EE4538"/>
                </a:solidFill>
                <a:latin typeface="Helvetica"/>
                <a:cs typeface="Helvetica"/>
              </a:rPr>
              <a:t>78</a:t>
            </a:r>
          </a:p>
          <a:p>
            <a:endParaRPr lang="es-CO" sz="2133" dirty="0">
              <a:solidFill>
                <a:srgbClr val="EE4538"/>
              </a:solidFill>
              <a:latin typeface="Helvetica"/>
              <a:cs typeface="Helvetica"/>
            </a:endParaRPr>
          </a:p>
          <a:p>
            <a:endParaRPr lang="es-CO" sz="1867" dirty="0">
              <a:latin typeface="Helvetica"/>
              <a:cs typeface="Helvetica"/>
            </a:endParaRPr>
          </a:p>
        </p:txBody>
      </p:sp>
      <p:pic>
        <p:nvPicPr>
          <p:cNvPr id="13" name="Imagen 12" descr="linea de credito turistas-10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4" t="62212" r="70992" b="31310"/>
          <a:stretch/>
        </p:blipFill>
        <p:spPr>
          <a:xfrm>
            <a:off x="7649761" y="5259817"/>
            <a:ext cx="1113364" cy="44426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860882" y="833171"/>
            <a:ext cx="9359047" cy="564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67" b="1" dirty="0">
                <a:solidFill>
                  <a:srgbClr val="991730"/>
                </a:solidFill>
                <a:latin typeface="Helvetica"/>
                <a:cs typeface="Helvetica"/>
              </a:rPr>
              <a:t>EN EL FRENTE AMBIENTAL</a:t>
            </a:r>
          </a:p>
        </p:txBody>
      </p:sp>
      <p:sp>
        <p:nvSpPr>
          <p:cNvPr id="9" name="Elipse 8"/>
          <p:cNvSpPr/>
          <p:nvPr/>
        </p:nvSpPr>
        <p:spPr>
          <a:xfrm>
            <a:off x="4001453" y="1805590"/>
            <a:ext cx="100345" cy="100345"/>
          </a:xfrm>
          <a:prstGeom prst="ellipse">
            <a:avLst/>
          </a:prstGeom>
          <a:solidFill>
            <a:srgbClr val="9C0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/>
          </a:p>
        </p:txBody>
      </p:sp>
      <p:sp>
        <p:nvSpPr>
          <p:cNvPr id="10" name="Elipse 9"/>
          <p:cNvSpPr/>
          <p:nvPr/>
        </p:nvSpPr>
        <p:spPr>
          <a:xfrm>
            <a:off x="3992149" y="2520280"/>
            <a:ext cx="100345" cy="100345"/>
          </a:xfrm>
          <a:prstGeom prst="ellipse">
            <a:avLst/>
          </a:prstGeom>
          <a:solidFill>
            <a:srgbClr val="9C0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/>
          </a:p>
        </p:txBody>
      </p:sp>
      <p:sp>
        <p:nvSpPr>
          <p:cNvPr id="11" name="Elipse 10"/>
          <p:cNvSpPr/>
          <p:nvPr/>
        </p:nvSpPr>
        <p:spPr>
          <a:xfrm>
            <a:off x="3967364" y="3234969"/>
            <a:ext cx="100345" cy="100345"/>
          </a:xfrm>
          <a:prstGeom prst="ellipse">
            <a:avLst/>
          </a:prstGeom>
          <a:solidFill>
            <a:srgbClr val="9C0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/>
          </a:p>
        </p:txBody>
      </p:sp>
      <p:sp>
        <p:nvSpPr>
          <p:cNvPr id="12" name="Elipse 11"/>
          <p:cNvSpPr/>
          <p:nvPr/>
        </p:nvSpPr>
        <p:spPr>
          <a:xfrm>
            <a:off x="3912025" y="4017125"/>
            <a:ext cx="100345" cy="100345"/>
          </a:xfrm>
          <a:prstGeom prst="ellipse">
            <a:avLst/>
          </a:prstGeom>
          <a:solidFill>
            <a:srgbClr val="9C0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952" y="1"/>
            <a:ext cx="3469400" cy="6880108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628" y="5672488"/>
            <a:ext cx="1353159" cy="1320155"/>
          </a:xfrm>
          <a:prstGeom prst="rect">
            <a:avLst/>
          </a:prstGeom>
        </p:spPr>
      </p:pic>
      <p:pic>
        <p:nvPicPr>
          <p:cNvPr id="15" name="Imagen 14" descr="id-01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41" t="88199"/>
          <a:stretch/>
        </p:blipFill>
        <p:spPr>
          <a:xfrm>
            <a:off x="9551285" y="6048800"/>
            <a:ext cx="2640715" cy="80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28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340181" y="2221299"/>
            <a:ext cx="9105408" cy="2636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867" dirty="0">
                <a:latin typeface="Helvetica" panose="020B0604020202020204" pitchFamily="34" charset="0"/>
                <a:cs typeface="Helvetica" panose="020B0604020202020204" pitchFamily="34" charset="0"/>
              </a:rPr>
              <a:t>Son bonos ordinarios cuyos recursos </a:t>
            </a:r>
            <a:r>
              <a:rPr lang="es-CO" sz="1867" dirty="0">
                <a:latin typeface="Helvetica" panose="020B0604020202020204" pitchFamily="34" charset="0"/>
                <a:cs typeface="Helvetica" panose="020B0604020202020204" pitchFamily="34" charset="0"/>
              </a:rPr>
              <a:t>están destinados a </a:t>
            </a:r>
            <a:r>
              <a:rPr lang="es-CO" sz="1867" dirty="0">
                <a:latin typeface="Helvetica" panose="020B0604020202020204" pitchFamily="34" charset="0"/>
                <a:cs typeface="Helvetica" panose="020B0604020202020204" pitchFamily="34" charset="0"/>
              </a:rPr>
              <a:t>financiar, </a:t>
            </a:r>
            <a:r>
              <a:rPr lang="es-CO" sz="2133" b="1" dirty="0">
                <a:solidFill>
                  <a:srgbClr val="EE453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exclusivamente</a:t>
            </a:r>
            <a:r>
              <a:rPr lang="es-CO" sz="1867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s-CO" sz="1867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en </a:t>
            </a:r>
            <a:r>
              <a:rPr lang="es-CO" sz="1867" dirty="0">
                <a:latin typeface="Helvetica" panose="020B0604020202020204" pitchFamily="34" charset="0"/>
                <a:cs typeface="Helvetica" panose="020B0604020202020204" pitchFamily="34" charset="0"/>
              </a:rPr>
              <a:t>parte o en su totalidad, </a:t>
            </a:r>
            <a:r>
              <a:rPr lang="es-CO" sz="2133" b="1" dirty="0">
                <a:solidFill>
                  <a:srgbClr val="EE453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proyectos verdes elegibles</a:t>
            </a:r>
            <a:r>
              <a:rPr lang="es-CO" sz="1867" dirty="0">
                <a:latin typeface="Helvetica" panose="020B0604020202020204" pitchFamily="34" charset="0"/>
                <a:cs typeface="Helvetica" panose="020B0604020202020204" pitchFamily="34" charset="0"/>
              </a:rPr>
              <a:t>, ya sean nuevos y/o </a:t>
            </a:r>
            <a:r>
              <a:rPr lang="es-CO" sz="1867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existentes, </a:t>
            </a:r>
            <a:r>
              <a:rPr lang="es-CO" sz="1867" dirty="0">
                <a:latin typeface="Helvetica" panose="020B0604020202020204" pitchFamily="34" charset="0"/>
                <a:cs typeface="Helvetica" panose="020B0604020202020204" pitchFamily="34" charset="0"/>
              </a:rPr>
              <a:t>arrojando </a:t>
            </a:r>
            <a:r>
              <a:rPr lang="es-CO" sz="2133" b="1" dirty="0">
                <a:solidFill>
                  <a:srgbClr val="EE453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beneficios positivos a la sociedad</a:t>
            </a:r>
            <a:r>
              <a:rPr lang="es-CO" sz="2133" b="1" dirty="0">
                <a:solidFill>
                  <a:srgbClr val="EE453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algn="just"/>
            <a:endParaRPr lang="es-CO" sz="2133" b="1" dirty="0">
              <a:solidFill>
                <a:srgbClr val="EE4538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s-CO" sz="1867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es-CO" sz="1867" dirty="0">
                <a:latin typeface="Helvetica" panose="020B0604020202020204" pitchFamily="34" charset="0"/>
                <a:cs typeface="Helvetica" panose="020B0604020202020204" pitchFamily="34" charset="0"/>
              </a:rPr>
              <a:t>Sus </a:t>
            </a:r>
            <a:r>
              <a:rPr lang="es-CO" sz="1867" dirty="0">
                <a:latin typeface="Helvetica" panose="020B0604020202020204" pitchFamily="34" charset="0"/>
                <a:cs typeface="Helvetica" panose="020B0604020202020204" pitchFamily="34" charset="0"/>
              </a:rPr>
              <a:t>emisiones están </a:t>
            </a:r>
            <a:r>
              <a:rPr lang="es-CO" sz="2133" b="1" dirty="0">
                <a:solidFill>
                  <a:srgbClr val="EE453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certificadas</a:t>
            </a:r>
            <a:r>
              <a:rPr lang="es-CO" sz="1867" dirty="0">
                <a:solidFill>
                  <a:srgbClr val="FFC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CO" sz="1867" dirty="0">
                <a:latin typeface="Helvetica" panose="020B0604020202020204" pitchFamily="34" charset="0"/>
                <a:cs typeface="Helvetica" panose="020B0604020202020204" pitchFamily="34" charset="0"/>
              </a:rPr>
              <a:t>por verificadores </a:t>
            </a:r>
            <a:r>
              <a:rPr lang="es-CO" sz="1867" dirty="0">
                <a:latin typeface="Helvetica" panose="020B0604020202020204" pitchFamily="34" charset="0"/>
                <a:cs typeface="Helvetica" panose="020B0604020202020204" pitchFamily="34" charset="0"/>
              </a:rPr>
              <a:t>independientes y los emisores </a:t>
            </a:r>
            <a:r>
              <a:rPr lang="es-CO" sz="1867" dirty="0">
                <a:latin typeface="Helvetica" panose="020B0604020202020204" pitchFamily="34" charset="0"/>
                <a:cs typeface="Helvetica" panose="020B0604020202020204" pitchFamily="34" charset="0"/>
              </a:rPr>
              <a:t>deben </a:t>
            </a:r>
            <a:r>
              <a:rPr lang="es-CO" sz="2133" b="1" dirty="0">
                <a:solidFill>
                  <a:srgbClr val="EE453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reportar</a:t>
            </a:r>
            <a:r>
              <a:rPr lang="es-CO" sz="1867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CO" sz="1867" dirty="0">
                <a:latin typeface="Helvetica" panose="020B0604020202020204" pitchFamily="34" charset="0"/>
                <a:cs typeface="Helvetica" panose="020B0604020202020204" pitchFamily="34" charset="0"/>
              </a:rPr>
              <a:t>a los inversionistas periódicamente </a:t>
            </a:r>
            <a:r>
              <a:rPr lang="es-CO" sz="1867" dirty="0">
                <a:latin typeface="Helvetica" panose="020B0604020202020204" pitchFamily="34" charset="0"/>
                <a:cs typeface="Helvetica" panose="020B0604020202020204" pitchFamily="34" charset="0"/>
              </a:rPr>
              <a:t>sobre el </a:t>
            </a:r>
            <a:r>
              <a:rPr lang="es-CO" sz="2133" b="1" dirty="0">
                <a:solidFill>
                  <a:srgbClr val="EE453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uso de los recursos </a:t>
            </a:r>
            <a:r>
              <a:rPr lang="es-CO" sz="1867" dirty="0">
                <a:latin typeface="Helvetica" panose="020B0604020202020204" pitchFamily="34" charset="0"/>
                <a:cs typeface="Helvetica" panose="020B0604020202020204" pitchFamily="34" charset="0"/>
              </a:rPr>
              <a:t>y el </a:t>
            </a:r>
            <a:r>
              <a:rPr lang="es-CO" sz="2133" b="1" dirty="0">
                <a:solidFill>
                  <a:srgbClr val="EE453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impacto</a:t>
            </a:r>
            <a:r>
              <a:rPr lang="es-CO" sz="1867" dirty="0">
                <a:latin typeface="Helvetica" panose="020B0604020202020204" pitchFamily="34" charset="0"/>
                <a:cs typeface="Helvetica" panose="020B0604020202020204" pitchFamily="34" charset="0"/>
              </a:rPr>
              <a:t> de </a:t>
            </a:r>
            <a:r>
              <a:rPr lang="es-CO" sz="1867" dirty="0">
                <a:latin typeface="Helvetica" panose="020B0604020202020204" pitchFamily="34" charset="0"/>
                <a:cs typeface="Helvetica" panose="020B0604020202020204" pitchFamily="34" charset="0"/>
              </a:rPr>
              <a:t>ellos.</a:t>
            </a:r>
            <a:endParaRPr lang="es-CO" sz="1867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Imagen 4" descr="torta-1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53" b="81827"/>
          <a:stretch/>
        </p:blipFill>
        <p:spPr>
          <a:xfrm>
            <a:off x="0" y="0"/>
            <a:ext cx="1456267" cy="124629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85249" y="424232"/>
            <a:ext cx="5562992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67" dirty="0">
                <a:solidFill>
                  <a:srgbClr val="9C0F30"/>
                </a:solidFill>
                <a:latin typeface="Helvetica"/>
                <a:cs typeface="Helvetica"/>
              </a:rPr>
              <a:t>¿QUÉ SON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85250" y="774160"/>
            <a:ext cx="9359047" cy="564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67" b="1" dirty="0">
                <a:solidFill>
                  <a:srgbClr val="991730"/>
                </a:solidFill>
                <a:latin typeface="Helvetica"/>
                <a:cs typeface="Helvetica"/>
              </a:rPr>
              <a:t>LOS BONOS </a:t>
            </a:r>
            <a:r>
              <a:rPr lang="es-ES" sz="3067" b="1" dirty="0" smtClean="0">
                <a:solidFill>
                  <a:srgbClr val="991730"/>
                </a:solidFill>
                <a:latin typeface="Helvetica"/>
                <a:cs typeface="Helvetica"/>
              </a:rPr>
              <a:t>VERDES?</a:t>
            </a:r>
            <a:endParaRPr lang="es-ES" sz="3067" b="1" dirty="0">
              <a:solidFill>
                <a:srgbClr val="991730"/>
              </a:solidFill>
              <a:latin typeface="Helvetica"/>
              <a:cs typeface="Helvetica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1032086" y="2392524"/>
            <a:ext cx="100345" cy="100345"/>
          </a:xfrm>
          <a:prstGeom prst="ellipse">
            <a:avLst/>
          </a:prstGeom>
          <a:solidFill>
            <a:srgbClr val="9C0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/>
          </a:p>
        </p:txBody>
      </p:sp>
      <p:sp>
        <p:nvSpPr>
          <p:cNvPr id="9" name="Elipse 8"/>
          <p:cNvSpPr/>
          <p:nvPr/>
        </p:nvSpPr>
        <p:spPr>
          <a:xfrm>
            <a:off x="1038710" y="3985548"/>
            <a:ext cx="100345" cy="100345"/>
          </a:xfrm>
          <a:prstGeom prst="ellipse">
            <a:avLst/>
          </a:prstGeom>
          <a:solidFill>
            <a:srgbClr val="9C0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/>
          </a:p>
        </p:txBody>
      </p:sp>
      <p:pic>
        <p:nvPicPr>
          <p:cNvPr id="11" name="Imagen 10" descr="id-0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41" t="88199"/>
          <a:stretch/>
        </p:blipFill>
        <p:spPr>
          <a:xfrm>
            <a:off x="9551285" y="6048800"/>
            <a:ext cx="2640715" cy="80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822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torta-10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53" b="81827"/>
          <a:stretch/>
        </p:blipFill>
        <p:spPr>
          <a:xfrm>
            <a:off x="0" y="0"/>
            <a:ext cx="1456267" cy="124629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85249" y="424232"/>
            <a:ext cx="5562992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67" dirty="0">
                <a:solidFill>
                  <a:srgbClr val="9C0F30"/>
                </a:solidFill>
                <a:latin typeface="Helvetica"/>
                <a:cs typeface="Helvetica"/>
              </a:rPr>
              <a:t>CRITERIOS DE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85250" y="774160"/>
            <a:ext cx="9359047" cy="564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>
                <a:solidFill>
                  <a:srgbClr val="991730"/>
                </a:solidFill>
                <a:latin typeface="Helvetica"/>
                <a:cs typeface="Helvetica"/>
              </a:rPr>
              <a:t>RECONOCIMIENTO GLOBAL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728133" y="1694718"/>
            <a:ext cx="46822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>
                <a:latin typeface="Helvetica" panose="020B0604020202020204" pitchFamily="34" charset="0"/>
                <a:cs typeface="Helvetica" panose="020B0604020202020204" pitchFamily="34" charset="0"/>
              </a:rPr>
              <a:t>Los criterios más reconocidos son los de la </a:t>
            </a:r>
            <a:r>
              <a:rPr lang="es-CO" sz="1600" i="1" dirty="0">
                <a:latin typeface="Helvetica" panose="020B0604020202020204" pitchFamily="34" charset="0"/>
                <a:cs typeface="Helvetica" panose="020B0604020202020204" pitchFamily="34" charset="0"/>
              </a:rPr>
              <a:t>International Capital Markets Association</a:t>
            </a:r>
            <a:r>
              <a:rPr lang="es-CO" sz="1600" dirty="0">
                <a:latin typeface="Helvetica" panose="020B0604020202020204" pitchFamily="34" charset="0"/>
                <a:cs typeface="Helvetica" panose="020B0604020202020204" pitchFamily="34" charset="0"/>
              </a:rPr>
              <a:t> (</a:t>
            </a:r>
            <a:r>
              <a:rPr lang="es-CO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ICMA</a:t>
            </a:r>
            <a:r>
              <a:rPr lang="es-CO" sz="1600" dirty="0">
                <a:latin typeface="Helvetica" panose="020B0604020202020204" pitchFamily="34" charset="0"/>
                <a:cs typeface="Helvetica" panose="020B0604020202020204" pitchFamily="34" charset="0"/>
              </a:rPr>
              <a:t>), una alianza de más de 530 instituciones de emisores e inversionistas en 60 países que promueve el buen funcionamiento de los mercados de deuda. </a:t>
            </a:r>
          </a:p>
          <a:p>
            <a:pPr algn="just"/>
            <a:endParaRPr lang="es-CO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es-CO" sz="1600" dirty="0">
                <a:latin typeface="Helvetica" panose="020B0604020202020204" pitchFamily="34" charset="0"/>
                <a:cs typeface="Helvetica" panose="020B0604020202020204" pitchFamily="34" charset="0"/>
              </a:rPr>
              <a:t>En 2014 comenzó con la publicación de criterios, de aplicación voluntaria, para la calificación de los tres tipos más comunes de bonos: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6294475" y="2170712"/>
            <a:ext cx="5472224" cy="1610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867" dirty="0">
                <a:latin typeface="Helvetica" panose="020B0604020202020204" pitchFamily="34" charset="0"/>
                <a:cs typeface="Helvetica" panose="020B0604020202020204" pitchFamily="34" charset="0"/>
              </a:rPr>
              <a:t>Principios de los </a:t>
            </a:r>
            <a:r>
              <a:rPr lang="es-CO" sz="2133" b="1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bonos verdes (GBP).</a:t>
            </a:r>
          </a:p>
          <a:p>
            <a:pPr algn="just"/>
            <a:endParaRPr lang="es-CO" sz="1867" b="1" dirty="0">
              <a:solidFill>
                <a:srgbClr val="00B05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es-CO" sz="1867" b="1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CO" sz="1867" dirty="0">
                <a:latin typeface="Helvetica" panose="020B0604020202020204" pitchFamily="34" charset="0"/>
                <a:cs typeface="Helvetica" panose="020B0604020202020204" pitchFamily="34" charset="0"/>
              </a:rPr>
              <a:t>Principios de los </a:t>
            </a:r>
            <a:r>
              <a:rPr lang="es-CO" sz="2133" b="1" dirty="0">
                <a:solidFill>
                  <a:srgbClr val="EE453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bonos sociales (SBP).</a:t>
            </a:r>
          </a:p>
          <a:p>
            <a:pPr algn="just"/>
            <a:endParaRPr lang="es-CO" sz="1867" b="1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es-CO" sz="1867" dirty="0">
                <a:latin typeface="Helvetica" panose="020B0604020202020204" pitchFamily="34" charset="0"/>
                <a:cs typeface="Helvetica" panose="020B0604020202020204" pitchFamily="34" charset="0"/>
              </a:rPr>
              <a:t>Guías de los bonos sostenibles.</a:t>
            </a:r>
          </a:p>
        </p:txBody>
      </p:sp>
      <p:sp>
        <p:nvSpPr>
          <p:cNvPr id="8" name="Elipse 7"/>
          <p:cNvSpPr/>
          <p:nvPr/>
        </p:nvSpPr>
        <p:spPr>
          <a:xfrm>
            <a:off x="6194130" y="2357700"/>
            <a:ext cx="100345" cy="100345"/>
          </a:xfrm>
          <a:prstGeom prst="ellipse">
            <a:avLst/>
          </a:prstGeom>
          <a:solidFill>
            <a:srgbClr val="9C0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/>
          </a:p>
        </p:txBody>
      </p:sp>
      <p:sp>
        <p:nvSpPr>
          <p:cNvPr id="9" name="Elipse 8"/>
          <p:cNvSpPr/>
          <p:nvPr/>
        </p:nvSpPr>
        <p:spPr>
          <a:xfrm>
            <a:off x="6194129" y="2995926"/>
            <a:ext cx="100345" cy="100345"/>
          </a:xfrm>
          <a:prstGeom prst="ellipse">
            <a:avLst/>
          </a:prstGeom>
          <a:solidFill>
            <a:srgbClr val="9C0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/>
          </a:p>
        </p:txBody>
      </p:sp>
      <p:sp>
        <p:nvSpPr>
          <p:cNvPr id="10" name="Elipse 9"/>
          <p:cNvSpPr/>
          <p:nvPr/>
        </p:nvSpPr>
        <p:spPr>
          <a:xfrm>
            <a:off x="6194130" y="3547512"/>
            <a:ext cx="100345" cy="100345"/>
          </a:xfrm>
          <a:prstGeom prst="ellipse">
            <a:avLst/>
          </a:prstGeom>
          <a:solidFill>
            <a:srgbClr val="9C0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/>
          <a:srcRect l="2486" t="2661" r="3036" b="1532"/>
          <a:stretch/>
        </p:blipFill>
        <p:spPr>
          <a:xfrm>
            <a:off x="713170" y="5033000"/>
            <a:ext cx="2015743" cy="1338179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/>
          <a:srcRect b="58590"/>
          <a:stretch/>
        </p:blipFill>
        <p:spPr>
          <a:xfrm>
            <a:off x="3416787" y="5423031"/>
            <a:ext cx="2448949" cy="91788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/>
          <a:srcRect t="61897"/>
          <a:stretch/>
        </p:blipFill>
        <p:spPr>
          <a:xfrm>
            <a:off x="6194128" y="5423031"/>
            <a:ext cx="2448949" cy="844573"/>
          </a:xfrm>
          <a:prstGeom prst="rect">
            <a:avLst/>
          </a:prstGeom>
        </p:spPr>
      </p:pic>
      <p:pic>
        <p:nvPicPr>
          <p:cNvPr id="15" name="Imagen 14" descr="id-01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41" t="88199"/>
          <a:stretch/>
        </p:blipFill>
        <p:spPr>
          <a:xfrm>
            <a:off x="9551285" y="6048800"/>
            <a:ext cx="2640715" cy="80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2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8" t="47615"/>
          <a:stretch/>
        </p:blipFill>
        <p:spPr>
          <a:xfrm>
            <a:off x="868775" y="1838267"/>
            <a:ext cx="6338767" cy="3833052"/>
          </a:xfrm>
          <a:prstGeom prst="rect">
            <a:avLst/>
          </a:prstGeom>
        </p:spPr>
      </p:pic>
      <p:pic>
        <p:nvPicPr>
          <p:cNvPr id="5" name="Imagen 4" descr="torta-10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53" b="81827"/>
          <a:stretch/>
        </p:blipFill>
        <p:spPr>
          <a:xfrm>
            <a:off x="0" y="0"/>
            <a:ext cx="1456267" cy="124629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85249" y="424232"/>
            <a:ext cx="5562992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67" dirty="0">
                <a:solidFill>
                  <a:srgbClr val="9C0F30"/>
                </a:solidFill>
                <a:latin typeface="Helvetica"/>
                <a:cs typeface="Helvetica"/>
              </a:rPr>
              <a:t>PRINCIPIOS DE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85250" y="774160"/>
            <a:ext cx="9359047" cy="564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67" b="1" dirty="0">
                <a:solidFill>
                  <a:srgbClr val="991730"/>
                </a:solidFill>
                <a:latin typeface="Helvetica"/>
                <a:cs typeface="Helvetica"/>
              </a:rPr>
              <a:t>LOS BONOS SOCIALES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671419" y="2192951"/>
            <a:ext cx="466090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67" dirty="0">
                <a:latin typeface="Helvetica" panose="020B0604020202020204" pitchFamily="34" charset="0"/>
                <a:cs typeface="Helvetica" panose="020B0604020202020204" pitchFamily="34" charset="0"/>
              </a:rPr>
              <a:t>Uso de los recursos provenientes de la emisión.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663259" y="3088399"/>
            <a:ext cx="474980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67" dirty="0">
                <a:latin typeface="Helvetica" panose="020B0604020202020204" pitchFamily="34" charset="0"/>
                <a:cs typeface="Helvetica" panose="020B0604020202020204" pitchFamily="34" charset="0"/>
              </a:rPr>
              <a:t>Proceso de evaluación y selección de proyectos.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671419" y="4054233"/>
            <a:ext cx="313690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67" dirty="0">
                <a:latin typeface="Helvetica" panose="020B0604020202020204" pitchFamily="34" charset="0"/>
                <a:cs typeface="Helvetica" panose="020B0604020202020204" pitchFamily="34" charset="0"/>
              </a:rPr>
              <a:t>Administración de los recursos.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663259" y="5083959"/>
            <a:ext cx="3035300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67" dirty="0">
                <a:latin typeface="Helvetica" panose="020B0604020202020204" pitchFamily="34" charset="0"/>
                <a:cs typeface="Helvetica" panose="020B0604020202020204" pitchFamily="34" charset="0"/>
              </a:rPr>
              <a:t>Reportes periódicos.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/>
          <a:srcRect l="2486" t="2661" r="3036" b="1532"/>
          <a:stretch/>
        </p:blipFill>
        <p:spPr>
          <a:xfrm>
            <a:off x="8758800" y="2204294"/>
            <a:ext cx="1790351" cy="1188549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/>
          <a:srcRect b="58590"/>
          <a:stretch/>
        </p:blipFill>
        <p:spPr>
          <a:xfrm>
            <a:off x="8589889" y="3558933"/>
            <a:ext cx="2128175" cy="79765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24160" y="2151302"/>
            <a:ext cx="747841" cy="747841"/>
          </a:xfrm>
          <a:prstGeom prst="rect">
            <a:avLst/>
          </a:prstGeom>
        </p:spPr>
      </p:pic>
      <p:pic>
        <p:nvPicPr>
          <p:cNvPr id="14" name="Picture 2"/>
          <p:cNvPicPr/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319" y="3011997"/>
            <a:ext cx="731520" cy="73152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07592" y="3986359"/>
            <a:ext cx="731584" cy="73158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07592" y="4846009"/>
            <a:ext cx="731584" cy="731584"/>
          </a:xfrm>
          <a:prstGeom prst="rect">
            <a:avLst/>
          </a:prstGeom>
        </p:spPr>
      </p:pic>
      <p:pic>
        <p:nvPicPr>
          <p:cNvPr id="18" name="Imagen 17" descr="id-01.jpg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41" t="88199"/>
          <a:stretch/>
        </p:blipFill>
        <p:spPr>
          <a:xfrm>
            <a:off x="9551285" y="6048800"/>
            <a:ext cx="2640715" cy="8092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89889" y="4455309"/>
            <a:ext cx="2450804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1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Imagen 7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873" y="2588415"/>
            <a:ext cx="5510784" cy="1702816"/>
          </a:xfrm>
          <a:prstGeom prst="rect">
            <a:avLst/>
          </a:prstGeom>
        </p:spPr>
      </p:pic>
      <p:pic>
        <p:nvPicPr>
          <p:cNvPr id="5" name="Imagen 4" descr="torta-10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53" b="81827"/>
          <a:stretch/>
        </p:blipFill>
        <p:spPr>
          <a:xfrm>
            <a:off x="0" y="0"/>
            <a:ext cx="1456267" cy="124629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85249" y="424232"/>
            <a:ext cx="5562992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67" dirty="0">
                <a:solidFill>
                  <a:srgbClr val="9C0F30"/>
                </a:solidFill>
                <a:latin typeface="Helvetica"/>
                <a:cs typeface="Helvetica"/>
              </a:rPr>
              <a:t>AGENTES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85250" y="774160"/>
            <a:ext cx="9359047" cy="564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67" b="1" dirty="0">
                <a:solidFill>
                  <a:srgbClr val="991730"/>
                </a:solidFill>
                <a:latin typeface="Helvetica"/>
                <a:cs typeface="Helvetica"/>
              </a:rPr>
              <a:t>CERTIFICADORES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060609" y="1591825"/>
            <a:ext cx="10107187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867" b="1" dirty="0">
                <a:solidFill>
                  <a:srgbClr val="EE453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“UN APOYO CLAVE PARA EL FUNCIONAMIENTO DEL MERCADO SON LAS INSTITUCIONES QUE VERIFIQUEN SI LAS CONDICIONES DE LA EMISIÓN CUMPLEN CON LOS CRITERIOS DE DESIGNACIÓN DE LOS BONOS QUE DICEN SEGUIR”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22599" t="15266" r="23402" b="26580"/>
          <a:stretch/>
        </p:blipFill>
        <p:spPr>
          <a:xfrm>
            <a:off x="1275457" y="3685633"/>
            <a:ext cx="1104000" cy="576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459" y="4697732"/>
            <a:ext cx="1394404" cy="288000"/>
          </a:xfrm>
          <a:prstGeom prst="rect">
            <a:avLst/>
          </a:prstGeom>
        </p:spPr>
      </p:pic>
      <p:sp>
        <p:nvSpPr>
          <p:cNvPr id="12" name="Elipse 11"/>
          <p:cNvSpPr/>
          <p:nvPr/>
        </p:nvSpPr>
        <p:spPr>
          <a:xfrm>
            <a:off x="1062794" y="3834394"/>
            <a:ext cx="100345" cy="100345"/>
          </a:xfrm>
          <a:prstGeom prst="ellipse">
            <a:avLst/>
          </a:prstGeom>
          <a:solidFill>
            <a:srgbClr val="9C0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>
              <a:solidFill>
                <a:srgbClr val="9C0F30"/>
              </a:solidFill>
            </a:endParaRPr>
          </a:p>
        </p:txBody>
      </p:sp>
      <p:cxnSp>
        <p:nvCxnSpPr>
          <p:cNvPr id="13" name="Conector recto 12"/>
          <p:cNvCxnSpPr/>
          <p:nvPr/>
        </p:nvCxnSpPr>
        <p:spPr>
          <a:xfrm flipH="1" flipV="1">
            <a:off x="727403" y="3100613"/>
            <a:ext cx="3" cy="1747864"/>
          </a:xfrm>
          <a:prstGeom prst="line">
            <a:avLst/>
          </a:prstGeom>
          <a:ln w="19050" cmpd="sng">
            <a:solidFill>
              <a:srgbClr val="9C0F3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Elipse 13"/>
          <p:cNvSpPr/>
          <p:nvPr/>
        </p:nvSpPr>
        <p:spPr>
          <a:xfrm>
            <a:off x="1058496" y="4798306"/>
            <a:ext cx="100345" cy="100345"/>
          </a:xfrm>
          <a:prstGeom prst="ellipse">
            <a:avLst/>
          </a:prstGeom>
          <a:solidFill>
            <a:srgbClr val="9C0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>
              <a:solidFill>
                <a:srgbClr val="9C0F30"/>
              </a:solidFill>
            </a:endParaRPr>
          </a:p>
        </p:txBody>
      </p:sp>
      <p:cxnSp>
        <p:nvCxnSpPr>
          <p:cNvPr id="16" name="Conector recto 15"/>
          <p:cNvCxnSpPr/>
          <p:nvPr/>
        </p:nvCxnSpPr>
        <p:spPr>
          <a:xfrm>
            <a:off x="727403" y="3105491"/>
            <a:ext cx="2649075" cy="0"/>
          </a:xfrm>
          <a:prstGeom prst="line">
            <a:avLst/>
          </a:prstGeom>
          <a:ln w="19050" cmpd="sng">
            <a:solidFill>
              <a:srgbClr val="9C0F3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Conector recto 21"/>
          <p:cNvCxnSpPr>
            <a:endCxn id="12" idx="2"/>
          </p:cNvCxnSpPr>
          <p:nvPr/>
        </p:nvCxnSpPr>
        <p:spPr>
          <a:xfrm>
            <a:off x="727403" y="3884566"/>
            <a:ext cx="335391" cy="1"/>
          </a:xfrm>
          <a:prstGeom prst="line">
            <a:avLst/>
          </a:prstGeom>
          <a:ln w="19050" cmpd="sng">
            <a:solidFill>
              <a:srgbClr val="9C0F3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Conector recto 23"/>
          <p:cNvCxnSpPr>
            <a:endCxn id="14" idx="2"/>
          </p:cNvCxnSpPr>
          <p:nvPr/>
        </p:nvCxnSpPr>
        <p:spPr>
          <a:xfrm>
            <a:off x="715758" y="4848476"/>
            <a:ext cx="342737" cy="3"/>
          </a:xfrm>
          <a:prstGeom prst="line">
            <a:avLst/>
          </a:prstGeom>
          <a:ln w="19050" cmpd="sng">
            <a:solidFill>
              <a:srgbClr val="9C0F3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7" name="Imagen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180" y="3406587"/>
            <a:ext cx="580645" cy="720000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028" y="4259500"/>
            <a:ext cx="1963633" cy="720000"/>
          </a:xfrm>
          <a:prstGeom prst="rect">
            <a:avLst/>
          </a:prstGeom>
        </p:spPr>
      </p:pic>
      <p:cxnSp>
        <p:nvCxnSpPr>
          <p:cNvPr id="30" name="Conector recto 29"/>
          <p:cNvCxnSpPr/>
          <p:nvPr/>
        </p:nvCxnSpPr>
        <p:spPr>
          <a:xfrm>
            <a:off x="8518721" y="3177255"/>
            <a:ext cx="2649075" cy="0"/>
          </a:xfrm>
          <a:prstGeom prst="line">
            <a:avLst/>
          </a:prstGeom>
          <a:ln w="19050" cmpd="sng">
            <a:solidFill>
              <a:srgbClr val="9C0F3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74" b="36744"/>
          <a:stretch/>
        </p:blipFill>
        <p:spPr>
          <a:xfrm>
            <a:off x="4154749" y="5637996"/>
            <a:ext cx="1467392" cy="336000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288" y="5074441"/>
            <a:ext cx="1106424" cy="672000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627" y="4493972"/>
            <a:ext cx="768000" cy="768000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829" y="4498441"/>
            <a:ext cx="772551" cy="864000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931" y="5561769"/>
            <a:ext cx="1080368" cy="412227"/>
          </a:xfrm>
          <a:prstGeom prst="rect">
            <a:avLst/>
          </a:prstGeom>
        </p:spPr>
      </p:pic>
      <p:sp>
        <p:nvSpPr>
          <p:cNvPr id="36" name="Elipse 35"/>
          <p:cNvSpPr/>
          <p:nvPr/>
        </p:nvSpPr>
        <p:spPr>
          <a:xfrm>
            <a:off x="10691230" y="3784220"/>
            <a:ext cx="100345" cy="100345"/>
          </a:xfrm>
          <a:prstGeom prst="ellipse">
            <a:avLst/>
          </a:prstGeom>
          <a:solidFill>
            <a:srgbClr val="9C0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>
              <a:solidFill>
                <a:srgbClr val="9C0F30"/>
              </a:solidFill>
            </a:endParaRPr>
          </a:p>
        </p:txBody>
      </p:sp>
      <p:cxnSp>
        <p:nvCxnSpPr>
          <p:cNvPr id="37" name="Conector recto 36"/>
          <p:cNvCxnSpPr/>
          <p:nvPr/>
        </p:nvCxnSpPr>
        <p:spPr>
          <a:xfrm flipV="1">
            <a:off x="11153126" y="3169935"/>
            <a:ext cx="14668" cy="2204677"/>
          </a:xfrm>
          <a:prstGeom prst="line">
            <a:avLst/>
          </a:prstGeom>
          <a:ln w="19050" cmpd="sng">
            <a:solidFill>
              <a:srgbClr val="9C0F3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Conector recto 38"/>
          <p:cNvCxnSpPr/>
          <p:nvPr/>
        </p:nvCxnSpPr>
        <p:spPr>
          <a:xfrm>
            <a:off x="10732057" y="3834393"/>
            <a:ext cx="435736" cy="1"/>
          </a:xfrm>
          <a:prstGeom prst="line">
            <a:avLst/>
          </a:prstGeom>
          <a:ln w="19050" cmpd="sng">
            <a:solidFill>
              <a:srgbClr val="9C0F3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2" name="Elipse 41"/>
          <p:cNvSpPr/>
          <p:nvPr/>
        </p:nvSpPr>
        <p:spPr>
          <a:xfrm>
            <a:off x="10676562" y="4545240"/>
            <a:ext cx="100345" cy="100345"/>
          </a:xfrm>
          <a:prstGeom prst="ellipse">
            <a:avLst/>
          </a:prstGeom>
          <a:solidFill>
            <a:srgbClr val="9C0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>
              <a:solidFill>
                <a:srgbClr val="9C0F30"/>
              </a:solidFill>
            </a:endParaRPr>
          </a:p>
        </p:txBody>
      </p:sp>
      <p:cxnSp>
        <p:nvCxnSpPr>
          <p:cNvPr id="43" name="Conector recto 42"/>
          <p:cNvCxnSpPr/>
          <p:nvPr/>
        </p:nvCxnSpPr>
        <p:spPr>
          <a:xfrm>
            <a:off x="10717389" y="4595413"/>
            <a:ext cx="435736" cy="1"/>
          </a:xfrm>
          <a:prstGeom prst="line">
            <a:avLst/>
          </a:prstGeom>
          <a:ln w="19050" cmpd="sng">
            <a:solidFill>
              <a:srgbClr val="9C0F3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4" name="Elipse 43"/>
          <p:cNvSpPr/>
          <p:nvPr/>
        </p:nvSpPr>
        <p:spPr>
          <a:xfrm>
            <a:off x="10691233" y="5324438"/>
            <a:ext cx="100345" cy="100345"/>
          </a:xfrm>
          <a:prstGeom prst="ellipse">
            <a:avLst/>
          </a:prstGeom>
          <a:solidFill>
            <a:srgbClr val="9C0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>
              <a:solidFill>
                <a:srgbClr val="9C0F30"/>
              </a:solidFill>
            </a:endParaRPr>
          </a:p>
        </p:txBody>
      </p:sp>
      <p:cxnSp>
        <p:nvCxnSpPr>
          <p:cNvPr id="45" name="Conector recto 44"/>
          <p:cNvCxnSpPr/>
          <p:nvPr/>
        </p:nvCxnSpPr>
        <p:spPr>
          <a:xfrm>
            <a:off x="10732060" y="5374612"/>
            <a:ext cx="435736" cy="1"/>
          </a:xfrm>
          <a:prstGeom prst="line">
            <a:avLst/>
          </a:prstGeom>
          <a:ln w="19050" cmpd="sng">
            <a:solidFill>
              <a:srgbClr val="9C0F3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7" name="Elipse 46"/>
          <p:cNvSpPr/>
          <p:nvPr/>
        </p:nvSpPr>
        <p:spPr>
          <a:xfrm>
            <a:off x="4066840" y="5024270"/>
            <a:ext cx="100345" cy="100345"/>
          </a:xfrm>
          <a:prstGeom prst="ellipse">
            <a:avLst/>
          </a:prstGeom>
          <a:solidFill>
            <a:srgbClr val="9C0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>
              <a:solidFill>
                <a:srgbClr val="9C0F30"/>
              </a:solidFill>
            </a:endParaRPr>
          </a:p>
        </p:txBody>
      </p:sp>
      <p:cxnSp>
        <p:nvCxnSpPr>
          <p:cNvPr id="48" name="Conector recto 47"/>
          <p:cNvCxnSpPr>
            <a:endCxn id="47" idx="2"/>
          </p:cNvCxnSpPr>
          <p:nvPr/>
        </p:nvCxnSpPr>
        <p:spPr>
          <a:xfrm>
            <a:off x="3731449" y="5074442"/>
            <a:ext cx="335391" cy="1"/>
          </a:xfrm>
          <a:prstGeom prst="line">
            <a:avLst/>
          </a:prstGeom>
          <a:ln w="19050" cmpd="sng">
            <a:solidFill>
              <a:srgbClr val="9C0F3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9" name="Elipse 48"/>
          <p:cNvSpPr/>
          <p:nvPr/>
        </p:nvSpPr>
        <p:spPr>
          <a:xfrm>
            <a:off x="4066712" y="5751844"/>
            <a:ext cx="100345" cy="100345"/>
          </a:xfrm>
          <a:prstGeom prst="ellipse">
            <a:avLst/>
          </a:prstGeom>
          <a:solidFill>
            <a:srgbClr val="9C0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>
              <a:solidFill>
                <a:srgbClr val="9C0F30"/>
              </a:solidFill>
            </a:endParaRPr>
          </a:p>
        </p:txBody>
      </p:sp>
      <p:cxnSp>
        <p:nvCxnSpPr>
          <p:cNvPr id="50" name="Conector recto 49"/>
          <p:cNvCxnSpPr>
            <a:endCxn id="49" idx="2"/>
          </p:cNvCxnSpPr>
          <p:nvPr/>
        </p:nvCxnSpPr>
        <p:spPr>
          <a:xfrm>
            <a:off x="3731321" y="5802016"/>
            <a:ext cx="335391" cy="1"/>
          </a:xfrm>
          <a:prstGeom prst="line">
            <a:avLst/>
          </a:prstGeom>
          <a:ln w="19050" cmpd="sng">
            <a:solidFill>
              <a:srgbClr val="9C0F3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Conector recto 50"/>
          <p:cNvCxnSpPr/>
          <p:nvPr/>
        </p:nvCxnSpPr>
        <p:spPr>
          <a:xfrm flipH="1" flipV="1">
            <a:off x="3725989" y="4316210"/>
            <a:ext cx="5460" cy="1485807"/>
          </a:xfrm>
          <a:prstGeom prst="line">
            <a:avLst/>
          </a:prstGeom>
          <a:ln w="19050" cmpd="sng">
            <a:solidFill>
              <a:srgbClr val="9C0F3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5" name="Elipse 54"/>
          <p:cNvSpPr/>
          <p:nvPr/>
        </p:nvSpPr>
        <p:spPr>
          <a:xfrm>
            <a:off x="7181189" y="4969728"/>
            <a:ext cx="100345" cy="100345"/>
          </a:xfrm>
          <a:prstGeom prst="ellipse">
            <a:avLst/>
          </a:prstGeom>
          <a:solidFill>
            <a:srgbClr val="9C0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>
              <a:solidFill>
                <a:srgbClr val="9C0F30"/>
              </a:solidFill>
            </a:endParaRPr>
          </a:p>
        </p:txBody>
      </p:sp>
      <p:cxnSp>
        <p:nvCxnSpPr>
          <p:cNvPr id="56" name="Conector recto 55"/>
          <p:cNvCxnSpPr/>
          <p:nvPr/>
        </p:nvCxnSpPr>
        <p:spPr>
          <a:xfrm>
            <a:off x="7250555" y="5024270"/>
            <a:ext cx="335391" cy="1"/>
          </a:xfrm>
          <a:prstGeom prst="line">
            <a:avLst/>
          </a:prstGeom>
          <a:ln w="19050" cmpd="sng">
            <a:solidFill>
              <a:srgbClr val="9C0F3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7" name="Elipse 56"/>
          <p:cNvSpPr/>
          <p:nvPr/>
        </p:nvSpPr>
        <p:spPr>
          <a:xfrm>
            <a:off x="7187930" y="5707786"/>
            <a:ext cx="100345" cy="100345"/>
          </a:xfrm>
          <a:prstGeom prst="ellipse">
            <a:avLst/>
          </a:prstGeom>
          <a:solidFill>
            <a:srgbClr val="9C0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>
              <a:solidFill>
                <a:srgbClr val="9C0F30"/>
              </a:solidFill>
            </a:endParaRPr>
          </a:p>
        </p:txBody>
      </p:sp>
      <p:cxnSp>
        <p:nvCxnSpPr>
          <p:cNvPr id="58" name="Conector recto 57"/>
          <p:cNvCxnSpPr/>
          <p:nvPr/>
        </p:nvCxnSpPr>
        <p:spPr>
          <a:xfrm>
            <a:off x="7250427" y="5751844"/>
            <a:ext cx="335391" cy="1"/>
          </a:xfrm>
          <a:prstGeom prst="line">
            <a:avLst/>
          </a:prstGeom>
          <a:ln w="19050" cmpd="sng">
            <a:solidFill>
              <a:srgbClr val="9C0F3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9" name="Conector recto 58"/>
          <p:cNvCxnSpPr/>
          <p:nvPr/>
        </p:nvCxnSpPr>
        <p:spPr>
          <a:xfrm flipH="1" flipV="1">
            <a:off x="7580359" y="4322326"/>
            <a:ext cx="5587" cy="1424116"/>
          </a:xfrm>
          <a:prstGeom prst="line">
            <a:avLst/>
          </a:prstGeom>
          <a:ln w="19050" cmpd="sng">
            <a:solidFill>
              <a:srgbClr val="9C0F3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0" name="Conector recto 59"/>
          <p:cNvCxnSpPr/>
          <p:nvPr/>
        </p:nvCxnSpPr>
        <p:spPr>
          <a:xfrm>
            <a:off x="3721089" y="4316209"/>
            <a:ext cx="3864856" cy="6115"/>
          </a:xfrm>
          <a:prstGeom prst="line">
            <a:avLst/>
          </a:prstGeom>
          <a:ln w="19050" cmpd="sng">
            <a:solidFill>
              <a:srgbClr val="9C0F3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4" name="Conector recto 63"/>
          <p:cNvCxnSpPr/>
          <p:nvPr/>
        </p:nvCxnSpPr>
        <p:spPr>
          <a:xfrm flipH="1" flipV="1">
            <a:off x="5854216" y="4086248"/>
            <a:ext cx="5587" cy="236077"/>
          </a:xfrm>
          <a:prstGeom prst="line">
            <a:avLst/>
          </a:prstGeom>
          <a:ln w="19050" cmpd="sng">
            <a:solidFill>
              <a:srgbClr val="9C0F3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7" name="CuadroTexto 66"/>
          <p:cNvSpPr txBox="1"/>
          <p:nvPr/>
        </p:nvSpPr>
        <p:spPr>
          <a:xfrm>
            <a:off x="3578287" y="3203939"/>
            <a:ext cx="1451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latin typeface="Helvetica" panose="020B0604020202020204" pitchFamily="34" charset="0"/>
                <a:cs typeface="Helvetica" panose="020B0604020202020204" pitchFamily="34" charset="0"/>
              </a:rPr>
              <a:t>Agencias Calificadoras</a:t>
            </a:r>
          </a:p>
        </p:txBody>
      </p:sp>
      <p:sp>
        <p:nvSpPr>
          <p:cNvPr id="68" name="CuadroTexto 67"/>
          <p:cNvSpPr txBox="1"/>
          <p:nvPr/>
        </p:nvSpPr>
        <p:spPr>
          <a:xfrm>
            <a:off x="5462441" y="3203939"/>
            <a:ext cx="1154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latin typeface="Helvetica" panose="020B0604020202020204" pitchFamily="34" charset="0"/>
                <a:cs typeface="Helvetica" panose="020B0604020202020204" pitchFamily="34" charset="0"/>
              </a:rPr>
              <a:t>Firmas de auditoria</a:t>
            </a:r>
          </a:p>
        </p:txBody>
      </p:sp>
      <p:sp>
        <p:nvSpPr>
          <p:cNvPr id="69" name="CuadroTexto 68"/>
          <p:cNvSpPr txBox="1"/>
          <p:nvPr/>
        </p:nvSpPr>
        <p:spPr>
          <a:xfrm>
            <a:off x="7049327" y="3203939"/>
            <a:ext cx="1531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latin typeface="Helvetica" panose="020B0604020202020204" pitchFamily="34" charset="0"/>
                <a:cs typeface="Helvetica" panose="020B0604020202020204" pitchFamily="34" charset="0"/>
              </a:rPr>
              <a:t>Verificadores aprobadas</a:t>
            </a:r>
          </a:p>
        </p:txBody>
      </p:sp>
      <p:sp>
        <p:nvSpPr>
          <p:cNvPr id="9" name="Elipse 8"/>
          <p:cNvSpPr/>
          <p:nvPr/>
        </p:nvSpPr>
        <p:spPr>
          <a:xfrm>
            <a:off x="8323811" y="4259500"/>
            <a:ext cx="2352751" cy="726232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 dirty="0"/>
          </a:p>
        </p:txBody>
      </p:sp>
      <p:pic>
        <p:nvPicPr>
          <p:cNvPr id="53" name="Imagen 52" descr="id-01.jpg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41" t="88199"/>
          <a:stretch/>
        </p:blipFill>
        <p:spPr>
          <a:xfrm>
            <a:off x="9551285" y="6048800"/>
            <a:ext cx="2640715" cy="80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05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torta-10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53" b="81827"/>
          <a:stretch/>
        </p:blipFill>
        <p:spPr>
          <a:xfrm>
            <a:off x="0" y="0"/>
            <a:ext cx="1456267" cy="124629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85249" y="424232"/>
            <a:ext cx="5562992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67" dirty="0">
                <a:solidFill>
                  <a:srgbClr val="9C0F30"/>
                </a:solidFill>
                <a:latin typeface="Helvetica"/>
                <a:cs typeface="Helvetica"/>
              </a:rPr>
              <a:t>FASES DE LA EMISIÓN:</a:t>
            </a:r>
            <a:endParaRPr lang="es-ES" sz="2667" dirty="0">
              <a:solidFill>
                <a:srgbClr val="9C0F30"/>
              </a:solidFill>
              <a:latin typeface="Helvetica"/>
              <a:cs typeface="Helvetica"/>
            </a:endParaRPr>
          </a:p>
        </p:txBody>
      </p:sp>
      <p:pic>
        <p:nvPicPr>
          <p:cNvPr id="2" name="Imagen 1" descr="id-01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41" t="88199"/>
          <a:stretch/>
        </p:blipFill>
        <p:spPr>
          <a:xfrm>
            <a:off x="9551285" y="6048800"/>
            <a:ext cx="2640715" cy="809200"/>
          </a:xfrm>
          <a:prstGeom prst="rect">
            <a:avLst/>
          </a:prstGeom>
        </p:spPr>
      </p:pic>
      <p:graphicFrame>
        <p:nvGraphicFramePr>
          <p:cNvPr id="38" name="Diagrama 37"/>
          <p:cNvGraphicFramePr/>
          <p:nvPr>
            <p:extLst/>
          </p:nvPr>
        </p:nvGraphicFramePr>
        <p:xfrm>
          <a:off x="-1409174" y="572121"/>
          <a:ext cx="12895321" cy="5045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9" name="Imagen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92122" y="3877599"/>
            <a:ext cx="1768231" cy="932340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163" y="6254357"/>
            <a:ext cx="921583" cy="353868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87" y="6069622"/>
            <a:ext cx="1784303" cy="740916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297" y="2726418"/>
            <a:ext cx="1018111" cy="477356"/>
          </a:xfrm>
          <a:prstGeom prst="rect">
            <a:avLst/>
          </a:prstGeom>
        </p:spPr>
      </p:pic>
      <p:sp>
        <p:nvSpPr>
          <p:cNvPr id="44" name="Flecha derecha 43"/>
          <p:cNvSpPr/>
          <p:nvPr/>
        </p:nvSpPr>
        <p:spPr>
          <a:xfrm>
            <a:off x="550297" y="5137375"/>
            <a:ext cx="4866620" cy="486363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r>
              <a:rPr lang="es-CO" sz="1600" b="1" kern="0" dirty="0">
                <a:solidFill>
                  <a:srgbClr val="000000"/>
                </a:solidFill>
                <a:latin typeface="Calibri"/>
              </a:rPr>
              <a:t>Solicitud y Aprobación Regulador y Bolsa de Valores </a:t>
            </a:r>
          </a:p>
        </p:txBody>
      </p:sp>
      <p:sp>
        <p:nvSpPr>
          <p:cNvPr id="45" name="Flecha derecha 44"/>
          <p:cNvSpPr/>
          <p:nvPr/>
        </p:nvSpPr>
        <p:spPr>
          <a:xfrm>
            <a:off x="2279634" y="5583067"/>
            <a:ext cx="7730101" cy="426076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r>
              <a:rPr lang="es-CO" sz="1600" b="1" kern="0" dirty="0">
                <a:solidFill>
                  <a:srgbClr val="000000"/>
                </a:solidFill>
                <a:latin typeface="Calibri"/>
              </a:rPr>
              <a:t>Diseño e implementación Plan de Comunicaciones</a:t>
            </a:r>
          </a:p>
        </p:txBody>
      </p:sp>
      <p:sp>
        <p:nvSpPr>
          <p:cNvPr id="46" name="CuadroTexto 45"/>
          <p:cNvSpPr txBox="1"/>
          <p:nvPr/>
        </p:nvSpPr>
        <p:spPr>
          <a:xfrm>
            <a:off x="7371384" y="2813935"/>
            <a:ext cx="1458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s-CO" sz="2400" dirty="0">
                <a:solidFill>
                  <a:sysClr val="window" lastClr="FFFFFF"/>
                </a:solidFill>
                <a:latin typeface="Calibri"/>
              </a:rPr>
              <a:t>Emisión </a:t>
            </a:r>
            <a:endParaRPr lang="es-CO" sz="2400" dirty="0">
              <a:solidFill>
                <a:sysClr val="window" lastClr="FFFFFF"/>
              </a:solidFill>
              <a:latin typeface="Calibri"/>
            </a:endParaRPr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40875" y="1423757"/>
            <a:ext cx="1301981" cy="503993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 rotWithShape="1">
          <a:blip r:embed="rId15"/>
          <a:srcRect b="58590"/>
          <a:stretch/>
        </p:blipFill>
        <p:spPr>
          <a:xfrm>
            <a:off x="10276455" y="2049689"/>
            <a:ext cx="1303795" cy="48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31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torta-10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53" b="81827"/>
          <a:stretch/>
        </p:blipFill>
        <p:spPr>
          <a:xfrm>
            <a:off x="152400" y="0"/>
            <a:ext cx="1456267" cy="1246293"/>
          </a:xfrm>
          <a:prstGeom prst="rect">
            <a:avLst/>
          </a:prstGeom>
        </p:spPr>
      </p:pic>
      <p:pic>
        <p:nvPicPr>
          <p:cNvPr id="15" name="Imagen 14" descr="id-0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41" t="88199"/>
          <a:stretch/>
        </p:blipFill>
        <p:spPr>
          <a:xfrm>
            <a:off x="9551285" y="6048800"/>
            <a:ext cx="2640715" cy="809200"/>
          </a:xfrm>
          <a:prstGeom prst="rect">
            <a:avLst/>
          </a:prstGeom>
        </p:spPr>
      </p:pic>
      <p:sp>
        <p:nvSpPr>
          <p:cNvPr id="14" name="Marcador de texto 3"/>
          <p:cNvSpPr txBox="1">
            <a:spLocks/>
          </p:cNvSpPr>
          <p:nvPr/>
        </p:nvSpPr>
        <p:spPr>
          <a:xfrm>
            <a:off x="960387" y="1123342"/>
            <a:ext cx="9307563" cy="4868308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CO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CO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O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      </a:t>
            </a:r>
            <a:r>
              <a:rPr kumimoji="0" lang="es-CO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E4538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Objetivo 1:</a:t>
            </a:r>
            <a:r>
              <a:rPr kumimoji="0" lang="es-CO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Avanzar hacia un crecimiento sostenible y bajo en carbono.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CO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O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      </a:t>
            </a:r>
            <a:r>
              <a:rPr kumimoji="0" lang="es-CO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E4538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Objetivo 2: </a:t>
            </a:r>
            <a:r>
              <a:rPr kumimoji="0" lang="es-CO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Proteger y asegurar el uso sostenible del capital natural y mejorar 				     la calidad y gobernanza ambiental.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O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      </a:t>
            </a:r>
            <a:r>
              <a:rPr kumimoji="0" lang="es-CO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E4538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Objetivo 3:</a:t>
            </a:r>
            <a:r>
              <a:rPr kumimoji="0" lang="es-CO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 Lograr un crecimiento resiliente y reducir la vulnerabilidad frente a 			              los riesgos de desastres y al cambio climático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CO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E4538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“ </a:t>
            </a:r>
            <a:r>
              <a:rPr kumimoji="0" lang="es-CO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La financiación apoya las iniciativas de las empresas colombianas principalmente en el uso eficiente y la reducción de la contaminación de los recursos, aire, agua y suelo, inversiones en eficiencia energética e incorporación de energías renovables en todos los sectores económicos</a:t>
            </a:r>
            <a:r>
              <a:rPr kumimoji="0" lang="es-CO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</a:rPr>
              <a:t>.</a:t>
            </a:r>
            <a:r>
              <a:rPr kumimoji="0" lang="es-CO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E4538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”</a:t>
            </a:r>
            <a:endParaRPr kumimoji="0" lang="es-CO" sz="2000" b="1" i="0" u="none" strike="noStrike" kern="1200" cap="none" spc="0" normalizeH="0" baseline="0" noProof="0" dirty="0">
              <a:ln>
                <a:noFill/>
              </a:ln>
              <a:solidFill>
                <a:srgbClr val="EE4538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40592" y="852648"/>
            <a:ext cx="53649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solidFill>
                  <a:srgbClr val="9C0F30"/>
                </a:solidFill>
                <a:latin typeface="Helvetica"/>
                <a:cs typeface="Helvetica"/>
              </a:rPr>
              <a:t>Bonos Verdes Bancóldex</a:t>
            </a:r>
            <a:endParaRPr lang="es-ES" sz="3000" b="1" dirty="0">
              <a:solidFill>
                <a:srgbClr val="9C0F30"/>
              </a:solidFill>
              <a:latin typeface="Helvetica"/>
              <a:cs typeface="Helvetica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536373" y="451566"/>
            <a:ext cx="4172244" cy="503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70" dirty="0" smtClean="0">
                <a:solidFill>
                  <a:srgbClr val="9C0F30"/>
                </a:solidFill>
                <a:latin typeface="Helvetica"/>
                <a:cs typeface="Helvetica"/>
              </a:rPr>
              <a:t>Objetivos</a:t>
            </a:r>
            <a:r>
              <a:rPr lang="es-ES" sz="2600" dirty="0" smtClean="0">
                <a:solidFill>
                  <a:srgbClr val="9C0F30"/>
                </a:solidFill>
                <a:latin typeface="Helvetica"/>
                <a:cs typeface="Helvetica"/>
              </a:rPr>
              <a:t> </a:t>
            </a:r>
            <a:endParaRPr lang="es-ES" sz="2600" dirty="0">
              <a:solidFill>
                <a:srgbClr val="9C0F30"/>
              </a:solidFill>
              <a:latin typeface="Helvetica"/>
              <a:cs typeface="Helvetica"/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960387" y="5766709"/>
            <a:ext cx="2333527" cy="808547"/>
            <a:chOff x="2934018" y="1551635"/>
            <a:chExt cx="6436410" cy="2143126"/>
          </a:xfrm>
        </p:grpSpPr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4018" y="1551636"/>
              <a:ext cx="2143125" cy="2143125"/>
            </a:xfrm>
            <a:prstGeom prst="rect">
              <a:avLst/>
            </a:prstGeom>
          </p:spPr>
        </p:pic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77143" y="1551635"/>
              <a:ext cx="2143125" cy="2143125"/>
            </a:xfrm>
            <a:prstGeom prst="rect">
              <a:avLst/>
            </a:prstGeom>
          </p:spPr>
        </p:pic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27303" y="1551636"/>
              <a:ext cx="2143125" cy="2143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444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3377</TotalTime>
  <Words>866</Words>
  <Application>Microsoft Office PowerPoint</Application>
  <PresentationFormat>Panorámica</PresentationFormat>
  <Paragraphs>163</Paragraphs>
  <Slides>15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Helvetica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Bonos sociales Bancóldex</dc:title>
  <dc:creator>Nicolás Hernández Acosta</dc:creator>
  <cp:lastModifiedBy>Jaime Francisco Buritica Leal</cp:lastModifiedBy>
  <cp:revision>120</cp:revision>
  <dcterms:created xsi:type="dcterms:W3CDTF">2018-05-29T19:42:26Z</dcterms:created>
  <dcterms:modified xsi:type="dcterms:W3CDTF">2018-07-25T15:57:13Z</dcterms:modified>
</cp:coreProperties>
</file>