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728" r:id="rId5"/>
    <p:sldId id="762" r:id="rId6"/>
    <p:sldId id="763" r:id="rId7"/>
    <p:sldId id="632" r:id="rId8"/>
    <p:sldId id="822" r:id="rId9"/>
    <p:sldId id="723" r:id="rId10"/>
    <p:sldId id="818" r:id="rId11"/>
    <p:sldId id="817" r:id="rId12"/>
    <p:sldId id="821" r:id="rId13"/>
    <p:sldId id="754" r:id="rId14"/>
    <p:sldId id="761" r:id="rId15"/>
    <p:sldId id="797" r:id="rId16"/>
    <p:sldId id="819" r:id="rId17"/>
    <p:sldId id="826" r:id="rId18"/>
    <p:sldId id="827" r:id="rId19"/>
    <p:sldId id="828" r:id="rId20"/>
    <p:sldId id="824" r:id="rId21"/>
    <p:sldId id="825" r:id="rId22"/>
    <p:sldId id="820" r:id="rId23"/>
    <p:sldId id="737" r:id="rId24"/>
    <p:sldId id="716" r:id="rId25"/>
    <p:sldId id="715" r:id="rId26"/>
    <p:sldId id="683" r:id="rId27"/>
    <p:sldId id="798" r:id="rId28"/>
    <p:sldId id="800" r:id="rId29"/>
    <p:sldId id="801" r:id="rId30"/>
    <p:sldId id="802" r:id="rId31"/>
    <p:sldId id="803" r:id="rId32"/>
    <p:sldId id="813" r:id="rId33"/>
  </p:sldIdLst>
  <p:sldSz cx="9144000" cy="5715000" type="screen16x10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CCCC"/>
    <a:srgbClr val="00CC66"/>
    <a:srgbClr val="0000FF"/>
    <a:srgbClr val="00FF00"/>
    <a:srgbClr val="93CDDD"/>
    <a:srgbClr val="D7E4BD"/>
    <a:srgbClr val="336600"/>
    <a:srgbClr val="8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72531" autoAdjust="0"/>
  </p:normalViewPr>
  <p:slideViewPr>
    <p:cSldViewPr snapToGrid="0" showGuides="1">
      <p:cViewPr>
        <p:scale>
          <a:sx n="66" d="100"/>
          <a:sy n="66" d="100"/>
        </p:scale>
        <p:origin x="1518" y="30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64" d="100"/>
          <a:sy n="64" d="100"/>
        </p:scale>
        <p:origin x="3101" y="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B23289-85DC-4D1F-B6FC-8376288DA1D3}" type="doc">
      <dgm:prSet loTypeId="urn:microsoft.com/office/officeart/2005/8/layout/hList7" loCatId="picture" qsTypeId="urn:microsoft.com/office/officeart/2005/8/quickstyle/simple1" qsCatId="simple" csTypeId="urn:microsoft.com/office/officeart/2005/8/colors/accent1_1" csCatId="accent1" phldr="1"/>
      <dgm:spPr/>
    </dgm:pt>
    <dgm:pt modelId="{418DA2CB-07B4-4891-A03A-10C4B46ED0FE}">
      <dgm:prSet phldrT="[Texto]" custT="1"/>
      <dgm:spPr/>
      <dgm:t>
        <a:bodyPr/>
        <a:lstStyle/>
        <a:p>
          <a:pPr algn="ctr"/>
          <a:r>
            <a:rPr lang="es-MX" sz="2000" b="1" dirty="0" smtClean="0">
              <a:solidFill>
                <a:srgbClr val="33CCCC"/>
              </a:solidFill>
            </a:rPr>
            <a:t>Biodiversidad y Bosques</a:t>
          </a:r>
          <a:endParaRPr lang="es-MX" sz="2000" b="1" dirty="0">
            <a:solidFill>
              <a:srgbClr val="33CCCC"/>
            </a:solidFill>
          </a:endParaRPr>
        </a:p>
      </dgm:t>
    </dgm:pt>
    <dgm:pt modelId="{B61B9B0D-EEF0-4592-BF5E-6A633F92555F}" type="parTrans" cxnId="{482E0698-3B0B-46F5-879F-252A851D3D30}">
      <dgm:prSet/>
      <dgm:spPr/>
      <dgm:t>
        <a:bodyPr/>
        <a:lstStyle/>
        <a:p>
          <a:endParaRPr lang="es-MX"/>
        </a:p>
      </dgm:t>
    </dgm:pt>
    <dgm:pt modelId="{B8A15194-CE7F-48F3-AB17-0795A308A287}" type="sibTrans" cxnId="{482E0698-3B0B-46F5-879F-252A851D3D30}">
      <dgm:prSet/>
      <dgm:spPr/>
      <dgm:t>
        <a:bodyPr/>
        <a:lstStyle/>
        <a:p>
          <a:endParaRPr lang="es-MX"/>
        </a:p>
      </dgm:t>
    </dgm:pt>
    <dgm:pt modelId="{F1E6FC8F-2DA2-4632-986F-688B041AA600}">
      <dgm:prSet phldrT="[Texto]" custT="1"/>
      <dgm:spPr/>
      <dgm:t>
        <a:bodyPr/>
        <a:lstStyle/>
        <a:p>
          <a:pPr algn="ctr"/>
          <a:r>
            <a:rPr lang="es-MX" sz="2000" b="1" dirty="0" smtClean="0">
              <a:solidFill>
                <a:srgbClr val="33CCCC"/>
              </a:solidFill>
            </a:rPr>
            <a:t>Oportunidades de Inversión</a:t>
          </a:r>
          <a:endParaRPr lang="es-MX" sz="2000" b="1" dirty="0">
            <a:solidFill>
              <a:srgbClr val="33CCCC"/>
            </a:solidFill>
          </a:endParaRPr>
        </a:p>
      </dgm:t>
    </dgm:pt>
    <dgm:pt modelId="{77412E52-D3A1-47C8-A2E1-355AC117B1BA}" type="parTrans" cxnId="{7CDC67E6-B5CE-49E5-BC0B-420DF8B7F23A}">
      <dgm:prSet/>
      <dgm:spPr/>
      <dgm:t>
        <a:bodyPr/>
        <a:lstStyle/>
        <a:p>
          <a:endParaRPr lang="es-MX"/>
        </a:p>
      </dgm:t>
    </dgm:pt>
    <dgm:pt modelId="{18D4B1D2-A83E-4C5E-803F-A5BCCA06DCE9}" type="sibTrans" cxnId="{7CDC67E6-B5CE-49E5-BC0B-420DF8B7F23A}">
      <dgm:prSet/>
      <dgm:spPr/>
      <dgm:t>
        <a:bodyPr/>
        <a:lstStyle/>
        <a:p>
          <a:endParaRPr lang="es-MX"/>
        </a:p>
      </dgm:t>
    </dgm:pt>
    <dgm:pt modelId="{4C08A90D-07C1-42F3-9BA4-F7FA3100F2CC}">
      <dgm:prSet phldrT="[Texto]" custT="1"/>
      <dgm:spPr/>
      <dgm:t>
        <a:bodyPr/>
        <a:lstStyle/>
        <a:p>
          <a:pPr algn="ctr"/>
          <a:r>
            <a:rPr lang="es-MX" sz="2000" b="1" dirty="0" smtClean="0">
              <a:solidFill>
                <a:srgbClr val="33CCCC"/>
              </a:solidFill>
            </a:rPr>
            <a:t>Temas Transversales</a:t>
          </a:r>
          <a:endParaRPr lang="es-MX" sz="2000" b="1" dirty="0">
            <a:solidFill>
              <a:srgbClr val="33CCCC"/>
            </a:solidFill>
          </a:endParaRPr>
        </a:p>
      </dgm:t>
    </dgm:pt>
    <dgm:pt modelId="{A32B3A19-8F84-4389-8D16-EB8B8ABE5CF3}" type="parTrans" cxnId="{5A1170C1-1552-4554-8B63-584DF22C54A1}">
      <dgm:prSet/>
      <dgm:spPr/>
      <dgm:t>
        <a:bodyPr/>
        <a:lstStyle/>
        <a:p>
          <a:endParaRPr lang="es-MX"/>
        </a:p>
      </dgm:t>
    </dgm:pt>
    <dgm:pt modelId="{34393E69-C864-42CF-87CF-54190FE76947}" type="sibTrans" cxnId="{5A1170C1-1552-4554-8B63-584DF22C54A1}">
      <dgm:prSet/>
      <dgm:spPr/>
      <dgm:t>
        <a:bodyPr/>
        <a:lstStyle/>
        <a:p>
          <a:endParaRPr lang="es-MX"/>
        </a:p>
      </dgm:t>
    </dgm:pt>
    <dgm:pt modelId="{18C86637-5616-4235-B914-5A8D07E28AC0}">
      <dgm:prSet phldrT="[Texto]" custT="1"/>
      <dgm:spPr/>
      <dgm:t>
        <a:bodyPr/>
        <a:lstStyle/>
        <a:p>
          <a:pPr algn="ctr"/>
          <a:r>
            <a:rPr lang="es-MX" sz="2000" b="1" dirty="0" smtClean="0">
              <a:solidFill>
                <a:srgbClr val="33CCCC"/>
              </a:solidFill>
            </a:rPr>
            <a:t>Infraestructura Verde</a:t>
          </a:r>
          <a:endParaRPr lang="es-MX" sz="2000" b="1" dirty="0">
            <a:solidFill>
              <a:srgbClr val="33CCCC"/>
            </a:solidFill>
          </a:endParaRPr>
        </a:p>
      </dgm:t>
    </dgm:pt>
    <dgm:pt modelId="{E13B23A3-269C-4390-A27D-632ED7CE6883}" type="sibTrans" cxnId="{BF92CEAD-C6F6-4EDE-BBFB-1CCBFF9152E1}">
      <dgm:prSet/>
      <dgm:spPr/>
      <dgm:t>
        <a:bodyPr/>
        <a:lstStyle/>
        <a:p>
          <a:endParaRPr lang="es-MX"/>
        </a:p>
      </dgm:t>
    </dgm:pt>
    <dgm:pt modelId="{E00D3ED8-7440-42C3-9AFD-C2DB5C3FC9D2}" type="parTrans" cxnId="{BF92CEAD-C6F6-4EDE-BBFB-1CCBFF9152E1}">
      <dgm:prSet/>
      <dgm:spPr/>
      <dgm:t>
        <a:bodyPr/>
        <a:lstStyle/>
        <a:p>
          <a:endParaRPr lang="es-MX"/>
        </a:p>
      </dgm:t>
    </dgm:pt>
    <dgm:pt modelId="{AFFC8D4F-906B-4C70-9117-BAE4FB3A8188}">
      <dgm:prSet phldrT="[Texto]" custT="1"/>
      <dgm:spPr/>
      <dgm:t>
        <a:bodyPr/>
        <a:lstStyle/>
        <a:p>
          <a:pPr algn="l"/>
          <a:r>
            <a:rPr lang="es-MX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Conservación biósfera</a:t>
          </a:r>
          <a:endParaRPr lang="es-MX" sz="1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A36E7A2-8405-4680-AA64-F9FDF4CB4993}" type="parTrans" cxnId="{F7480328-F953-40AF-B9AF-1D1EC51E038C}">
      <dgm:prSet/>
      <dgm:spPr/>
      <dgm:t>
        <a:bodyPr/>
        <a:lstStyle/>
        <a:p>
          <a:endParaRPr lang="es-MX"/>
        </a:p>
      </dgm:t>
    </dgm:pt>
    <dgm:pt modelId="{6EE20943-6042-4273-B017-CDF825B8EDA6}" type="sibTrans" cxnId="{F7480328-F953-40AF-B9AF-1D1EC51E038C}">
      <dgm:prSet/>
      <dgm:spPr/>
      <dgm:t>
        <a:bodyPr/>
        <a:lstStyle/>
        <a:p>
          <a:endParaRPr lang="es-MX"/>
        </a:p>
      </dgm:t>
    </dgm:pt>
    <dgm:pt modelId="{04A3937B-398D-409F-BD41-899707E55999}">
      <dgm:prSet phldrT="[Texto]" custT="1"/>
      <dgm:spPr/>
      <dgm:t>
        <a:bodyPr/>
        <a:lstStyle/>
        <a:p>
          <a:pPr algn="l"/>
          <a:r>
            <a:rPr lang="es-MX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Gestión sostenible</a:t>
          </a:r>
          <a:endParaRPr lang="es-MX" sz="1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CA7C73D-33F7-4FD3-9499-682BA46B462D}" type="parTrans" cxnId="{C004507E-70A7-413D-A1AC-F216D55A9B07}">
      <dgm:prSet/>
      <dgm:spPr/>
      <dgm:t>
        <a:bodyPr/>
        <a:lstStyle/>
        <a:p>
          <a:endParaRPr lang="es-MX"/>
        </a:p>
      </dgm:t>
    </dgm:pt>
    <dgm:pt modelId="{5F54332B-9494-4DC2-899A-4798E1308B21}" type="sibTrans" cxnId="{C004507E-70A7-413D-A1AC-F216D55A9B07}">
      <dgm:prSet/>
      <dgm:spPr/>
      <dgm:t>
        <a:bodyPr/>
        <a:lstStyle/>
        <a:p>
          <a:endParaRPr lang="es-MX"/>
        </a:p>
      </dgm:t>
    </dgm:pt>
    <dgm:pt modelId="{F4E6C7C2-2C67-4928-80DF-E8493C5CED9C}">
      <dgm:prSet phldrT="[Texto]" custT="1"/>
      <dgm:spPr/>
      <dgm:t>
        <a:bodyPr/>
        <a:lstStyle/>
        <a:p>
          <a:pPr algn="l"/>
          <a:r>
            <a:rPr lang="es-MX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Provecho productivo</a:t>
          </a:r>
          <a:endParaRPr lang="es-MX" sz="1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67CAB12-EA10-42C2-98DA-A21D78ABA945}" type="parTrans" cxnId="{9901F651-4694-4DD5-8C45-2AFA1E1E692F}">
      <dgm:prSet/>
      <dgm:spPr/>
      <dgm:t>
        <a:bodyPr/>
        <a:lstStyle/>
        <a:p>
          <a:endParaRPr lang="es-MX"/>
        </a:p>
      </dgm:t>
    </dgm:pt>
    <dgm:pt modelId="{B815E550-DAF9-40BA-854B-E4659C8856F7}" type="sibTrans" cxnId="{9901F651-4694-4DD5-8C45-2AFA1E1E692F}">
      <dgm:prSet/>
      <dgm:spPr/>
      <dgm:t>
        <a:bodyPr/>
        <a:lstStyle/>
        <a:p>
          <a:endParaRPr lang="es-MX"/>
        </a:p>
      </dgm:t>
    </dgm:pt>
    <dgm:pt modelId="{00867F65-6E8F-4D11-AC05-9BC97D11FE77}">
      <dgm:prSet phldrT="[Texto]" custT="1"/>
      <dgm:spPr/>
      <dgm:t>
        <a:bodyPr/>
        <a:lstStyle/>
        <a:p>
          <a:pPr algn="l"/>
          <a:r>
            <a:rPr lang="es-MX" sz="14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Biocomercio</a:t>
          </a:r>
          <a:endParaRPr lang="es-MX" sz="1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8138F34-B884-4EF0-AE5F-5293F178BE8A}" type="parTrans" cxnId="{47C0540A-3555-4D33-9167-E33029A181E5}">
      <dgm:prSet/>
      <dgm:spPr/>
      <dgm:t>
        <a:bodyPr/>
        <a:lstStyle/>
        <a:p>
          <a:endParaRPr lang="es-MX"/>
        </a:p>
      </dgm:t>
    </dgm:pt>
    <dgm:pt modelId="{3B3319C7-3C8F-4BDC-B954-C635FF7D5604}" type="sibTrans" cxnId="{47C0540A-3555-4D33-9167-E33029A181E5}">
      <dgm:prSet/>
      <dgm:spPr/>
      <dgm:t>
        <a:bodyPr/>
        <a:lstStyle/>
        <a:p>
          <a:endParaRPr lang="es-MX"/>
        </a:p>
      </dgm:t>
    </dgm:pt>
    <dgm:pt modelId="{775A8CFF-83AA-4284-88CB-4DC1395BE7F2}">
      <dgm:prSet phldrT="[Texto]" custT="1"/>
      <dgm:spPr/>
      <dgm:t>
        <a:bodyPr/>
        <a:lstStyle/>
        <a:p>
          <a:pPr algn="l"/>
          <a:r>
            <a:rPr lang="es-MX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Manejo y restitución</a:t>
          </a:r>
          <a:endParaRPr lang="es-MX" sz="1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8B75768-CCB2-4E94-92ED-6CB555ACCF67}" type="parTrans" cxnId="{4B69A821-AD68-4A5F-94DD-5AE17352749D}">
      <dgm:prSet/>
      <dgm:spPr/>
      <dgm:t>
        <a:bodyPr/>
        <a:lstStyle/>
        <a:p>
          <a:endParaRPr lang="es-MX"/>
        </a:p>
      </dgm:t>
    </dgm:pt>
    <dgm:pt modelId="{7965351F-956A-4857-A510-14536A5B6CBC}" type="sibTrans" cxnId="{4B69A821-AD68-4A5F-94DD-5AE17352749D}">
      <dgm:prSet/>
      <dgm:spPr/>
      <dgm:t>
        <a:bodyPr/>
        <a:lstStyle/>
        <a:p>
          <a:endParaRPr lang="es-MX"/>
        </a:p>
      </dgm:t>
    </dgm:pt>
    <dgm:pt modelId="{3DD88754-6242-4DE7-8067-21A274CCC5B9}">
      <dgm:prSet custT="1"/>
      <dgm:spPr/>
      <dgm:t>
        <a:bodyPr/>
        <a:lstStyle/>
        <a:p>
          <a:pPr algn="l"/>
          <a:r>
            <a:rPr lang="es-MX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Cuerpos de agua</a:t>
          </a:r>
          <a:endParaRPr lang="es-MX" sz="1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A1201E4-73FB-4CE8-90D2-1362424F25D3}" type="parTrans" cxnId="{F8F3DF88-A421-45BC-84CE-64F3AE615B57}">
      <dgm:prSet/>
      <dgm:spPr/>
      <dgm:t>
        <a:bodyPr/>
        <a:lstStyle/>
        <a:p>
          <a:endParaRPr lang="es-MX"/>
        </a:p>
      </dgm:t>
    </dgm:pt>
    <dgm:pt modelId="{C85E19ED-B23C-4822-BCCE-DF1AC99E6365}" type="sibTrans" cxnId="{F8F3DF88-A421-45BC-84CE-64F3AE615B57}">
      <dgm:prSet/>
      <dgm:spPr/>
      <dgm:t>
        <a:bodyPr/>
        <a:lstStyle/>
        <a:p>
          <a:endParaRPr lang="es-MX"/>
        </a:p>
      </dgm:t>
    </dgm:pt>
    <dgm:pt modelId="{9BCFC73D-1B66-4721-BE28-4ECBBA29C37A}">
      <dgm:prSet custT="1"/>
      <dgm:spPr/>
      <dgm:t>
        <a:bodyPr/>
        <a:lstStyle/>
        <a:p>
          <a:pPr algn="l"/>
          <a:r>
            <a:rPr lang="es-MX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Servicios ecosistémicos</a:t>
          </a:r>
          <a:endParaRPr lang="es-MX" sz="1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A7A8A28-2403-42CF-8A1C-EE419354455F}" type="parTrans" cxnId="{29234B4B-08C4-46F6-AAF8-0A5A911D1C81}">
      <dgm:prSet/>
      <dgm:spPr/>
      <dgm:t>
        <a:bodyPr/>
        <a:lstStyle/>
        <a:p>
          <a:endParaRPr lang="es-MX"/>
        </a:p>
      </dgm:t>
    </dgm:pt>
    <dgm:pt modelId="{76B5F67C-2FF9-48F9-98F5-37B22C043F97}" type="sibTrans" cxnId="{29234B4B-08C4-46F6-AAF8-0A5A911D1C81}">
      <dgm:prSet/>
      <dgm:spPr/>
      <dgm:t>
        <a:bodyPr/>
        <a:lstStyle/>
        <a:p>
          <a:endParaRPr lang="es-MX"/>
        </a:p>
      </dgm:t>
    </dgm:pt>
    <dgm:pt modelId="{7FC341F6-4953-49BF-BE5B-9CD99CD97FC4}">
      <dgm:prSet custT="1"/>
      <dgm:spPr/>
      <dgm:t>
        <a:bodyPr/>
        <a:lstStyle/>
        <a:p>
          <a:pPr algn="l"/>
          <a:r>
            <a:rPr lang="es-MX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Compensaciones</a:t>
          </a:r>
          <a:endParaRPr lang="es-MX" sz="1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6B1E8BF-A4AA-4524-B9A4-1B30FC033E7B}" type="parTrans" cxnId="{04164700-AD15-4834-BA8F-D9A0226B8F6E}">
      <dgm:prSet/>
      <dgm:spPr/>
      <dgm:t>
        <a:bodyPr/>
        <a:lstStyle/>
        <a:p>
          <a:endParaRPr lang="es-MX"/>
        </a:p>
      </dgm:t>
    </dgm:pt>
    <dgm:pt modelId="{4FB03315-0511-4D3D-95F4-1022E7AE439E}" type="sibTrans" cxnId="{04164700-AD15-4834-BA8F-D9A0226B8F6E}">
      <dgm:prSet/>
      <dgm:spPr/>
      <dgm:t>
        <a:bodyPr/>
        <a:lstStyle/>
        <a:p>
          <a:endParaRPr lang="es-MX"/>
        </a:p>
      </dgm:t>
    </dgm:pt>
    <dgm:pt modelId="{36FC68D2-70F3-4969-92BA-610DF4FAABB0}">
      <dgm:prSet phldrT="[Texto]" custT="1"/>
      <dgm:spPr/>
      <dgm:t>
        <a:bodyPr/>
        <a:lstStyle/>
        <a:p>
          <a:pPr algn="l"/>
          <a:r>
            <a:rPr lang="es-MX" sz="1400" b="0" dirty="0" smtClean="0">
              <a:solidFill>
                <a:schemeClr val="tx1">
                  <a:lumMod val="65000"/>
                  <a:lumOff val="35000"/>
                </a:schemeClr>
              </a:solidFill>
            </a:rPr>
            <a:t>Áreas naturales protegidas</a:t>
          </a:r>
          <a:endParaRPr lang="es-MX" sz="1400" b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71D2B17-B70F-4090-AAC6-2A67CA42D54F}" type="parTrans" cxnId="{89AFA848-152C-4E21-B4D5-0F6B7BC9A56D}">
      <dgm:prSet/>
      <dgm:spPr/>
      <dgm:t>
        <a:bodyPr/>
        <a:lstStyle/>
        <a:p>
          <a:endParaRPr lang="es-MX"/>
        </a:p>
      </dgm:t>
    </dgm:pt>
    <dgm:pt modelId="{0B09D589-1D4D-47A3-8D3B-5B2DA8B49883}" type="sibTrans" cxnId="{89AFA848-152C-4E21-B4D5-0F6B7BC9A56D}">
      <dgm:prSet/>
      <dgm:spPr/>
      <dgm:t>
        <a:bodyPr/>
        <a:lstStyle/>
        <a:p>
          <a:endParaRPr lang="es-MX"/>
        </a:p>
      </dgm:t>
    </dgm:pt>
    <dgm:pt modelId="{5507BC50-3FB5-4756-882D-862BDFDF0B1B}">
      <dgm:prSet phldrT="[Texto]"/>
      <dgm:spPr/>
      <dgm:t>
        <a:bodyPr/>
        <a:lstStyle/>
        <a:p>
          <a:pPr algn="l"/>
          <a:endParaRPr lang="es-MX" sz="1700" b="1" dirty="0"/>
        </a:p>
      </dgm:t>
    </dgm:pt>
    <dgm:pt modelId="{C7362A60-CF31-4621-82A2-BDC9C7AC8E3E}" type="parTrans" cxnId="{C991992F-A6FA-4E85-A16F-02DBD0636DBC}">
      <dgm:prSet/>
      <dgm:spPr/>
      <dgm:t>
        <a:bodyPr/>
        <a:lstStyle/>
        <a:p>
          <a:endParaRPr lang="es-MX"/>
        </a:p>
      </dgm:t>
    </dgm:pt>
    <dgm:pt modelId="{BD0E3F7E-EBD4-439A-B625-53C597A71369}" type="sibTrans" cxnId="{C991992F-A6FA-4E85-A16F-02DBD0636DBC}">
      <dgm:prSet/>
      <dgm:spPr/>
      <dgm:t>
        <a:bodyPr/>
        <a:lstStyle/>
        <a:p>
          <a:endParaRPr lang="es-MX"/>
        </a:p>
      </dgm:t>
    </dgm:pt>
    <dgm:pt modelId="{07BACE65-4A7F-4682-A51A-E629DF7333F8}">
      <dgm:prSet phldrT="[Texto]" custT="1"/>
      <dgm:spPr/>
      <dgm:t>
        <a:bodyPr/>
        <a:lstStyle/>
        <a:p>
          <a:pPr algn="l"/>
          <a:r>
            <a:rPr lang="es-MX" sz="1400" b="0" dirty="0" smtClean="0">
              <a:solidFill>
                <a:schemeClr val="tx1">
                  <a:lumMod val="65000"/>
                  <a:lumOff val="35000"/>
                </a:schemeClr>
              </a:solidFill>
            </a:rPr>
            <a:t>Restauración de ecosistemas</a:t>
          </a:r>
          <a:endParaRPr lang="es-MX" sz="1400" b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48A903A-E27B-4174-9F5A-FCFFB16C5F89}" type="parTrans" cxnId="{D497D116-6F40-46AE-84DB-1EAB32C765B6}">
      <dgm:prSet/>
      <dgm:spPr/>
      <dgm:t>
        <a:bodyPr/>
        <a:lstStyle/>
        <a:p>
          <a:endParaRPr lang="es-MX"/>
        </a:p>
      </dgm:t>
    </dgm:pt>
    <dgm:pt modelId="{E5C8CAED-B682-4B08-ABB0-57333B8140DC}" type="sibTrans" cxnId="{D497D116-6F40-46AE-84DB-1EAB32C765B6}">
      <dgm:prSet/>
      <dgm:spPr/>
      <dgm:t>
        <a:bodyPr/>
        <a:lstStyle/>
        <a:p>
          <a:endParaRPr lang="es-MX"/>
        </a:p>
      </dgm:t>
    </dgm:pt>
    <dgm:pt modelId="{669400E4-3405-48FA-B73D-E4BC9B8D1BCF}">
      <dgm:prSet phldrT="[Texto]" custT="1"/>
      <dgm:spPr/>
      <dgm:t>
        <a:bodyPr/>
        <a:lstStyle/>
        <a:p>
          <a:pPr algn="l"/>
          <a:r>
            <a:rPr lang="es-MX" sz="1400" b="0" dirty="0" smtClean="0">
              <a:solidFill>
                <a:schemeClr val="tx1">
                  <a:lumMod val="65000"/>
                  <a:lumOff val="35000"/>
                </a:schemeClr>
              </a:solidFill>
            </a:rPr>
            <a:t>Áreas verdes</a:t>
          </a:r>
          <a:endParaRPr lang="es-MX" sz="1400" b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431809D-FBF9-4830-B708-8A65AFB697C5}" type="parTrans" cxnId="{A877513A-3C8E-41C8-B88D-2A8F23BD341D}">
      <dgm:prSet/>
      <dgm:spPr/>
      <dgm:t>
        <a:bodyPr/>
        <a:lstStyle/>
        <a:p>
          <a:endParaRPr lang="es-MX"/>
        </a:p>
      </dgm:t>
    </dgm:pt>
    <dgm:pt modelId="{07776EB9-B5CA-4404-89F4-64E0D07AC013}" type="sibTrans" cxnId="{A877513A-3C8E-41C8-B88D-2A8F23BD341D}">
      <dgm:prSet/>
      <dgm:spPr/>
      <dgm:t>
        <a:bodyPr/>
        <a:lstStyle/>
        <a:p>
          <a:endParaRPr lang="es-MX"/>
        </a:p>
      </dgm:t>
    </dgm:pt>
    <dgm:pt modelId="{10A9B9BA-66BF-4592-B160-0D953EFC9ED8}">
      <dgm:prSet phldrT="[Texto]" custT="1"/>
      <dgm:spPr/>
      <dgm:t>
        <a:bodyPr/>
        <a:lstStyle/>
        <a:p>
          <a:pPr algn="l"/>
          <a:r>
            <a:rPr lang="es-MX" sz="1400" b="0" dirty="0" smtClean="0">
              <a:solidFill>
                <a:schemeClr val="tx1">
                  <a:lumMod val="65000"/>
                  <a:lumOff val="35000"/>
                </a:schemeClr>
              </a:solidFill>
            </a:rPr>
            <a:t>Fortalecimiento institucional</a:t>
          </a:r>
          <a:endParaRPr lang="es-MX" sz="1400" b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D8B8403-FDFD-419D-BD5C-A0B46B5587DC}" type="parTrans" cxnId="{69A47A10-9701-459F-9F59-0CDE7713EC04}">
      <dgm:prSet/>
      <dgm:spPr/>
      <dgm:t>
        <a:bodyPr/>
        <a:lstStyle/>
        <a:p>
          <a:endParaRPr lang="es-MX"/>
        </a:p>
      </dgm:t>
    </dgm:pt>
    <dgm:pt modelId="{DA298BBC-4EB7-4105-B90B-3389FA3CECAF}" type="sibTrans" cxnId="{69A47A10-9701-459F-9F59-0CDE7713EC04}">
      <dgm:prSet/>
      <dgm:spPr/>
      <dgm:t>
        <a:bodyPr/>
        <a:lstStyle/>
        <a:p>
          <a:endParaRPr lang="es-MX"/>
        </a:p>
      </dgm:t>
    </dgm:pt>
    <dgm:pt modelId="{AFB957B0-80F2-48DA-948B-1EBD20571651}">
      <dgm:prSet phldrT="[Texto]" custT="1"/>
      <dgm:spPr/>
      <dgm:t>
        <a:bodyPr/>
        <a:lstStyle/>
        <a:p>
          <a:pPr algn="l"/>
          <a:endParaRPr lang="es-MX" sz="2800" b="1" dirty="0"/>
        </a:p>
      </dgm:t>
    </dgm:pt>
    <dgm:pt modelId="{A3AC06DC-40FD-45ED-A6DA-778F80297E10}" type="parTrans" cxnId="{8A540F1E-CD11-4FD3-BEAD-215DD9FD4046}">
      <dgm:prSet/>
      <dgm:spPr/>
      <dgm:t>
        <a:bodyPr/>
        <a:lstStyle/>
        <a:p>
          <a:endParaRPr lang="es-MX"/>
        </a:p>
      </dgm:t>
    </dgm:pt>
    <dgm:pt modelId="{53CB2EC1-2A4E-4B9D-B0FD-C6DFF420D195}" type="sibTrans" cxnId="{8A540F1E-CD11-4FD3-BEAD-215DD9FD4046}">
      <dgm:prSet/>
      <dgm:spPr/>
      <dgm:t>
        <a:bodyPr/>
        <a:lstStyle/>
        <a:p>
          <a:endParaRPr lang="es-MX"/>
        </a:p>
      </dgm:t>
    </dgm:pt>
    <dgm:pt modelId="{B7EE3F4C-C718-4D9A-B1A7-1DF3333FCC4D}">
      <dgm:prSet phldrT="[Texto]" custT="1"/>
      <dgm:spPr/>
      <dgm:t>
        <a:bodyPr/>
        <a:lstStyle/>
        <a:p>
          <a:pPr algn="l"/>
          <a:r>
            <a:rPr lang="es-MX" sz="1400" b="0" dirty="0" smtClean="0">
              <a:solidFill>
                <a:schemeClr val="tx1">
                  <a:lumMod val="65000"/>
                  <a:lumOff val="35000"/>
                </a:schemeClr>
              </a:solidFill>
            </a:rPr>
            <a:t>Finanzas verdes</a:t>
          </a:r>
          <a:endParaRPr lang="es-MX" sz="1400" b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B748290-ACEF-4B24-8F1F-40F7FD1DD434}" type="parTrans" cxnId="{24D306AA-B295-4674-85B3-2F0DB25BB5BF}">
      <dgm:prSet/>
      <dgm:spPr/>
      <dgm:t>
        <a:bodyPr/>
        <a:lstStyle/>
        <a:p>
          <a:endParaRPr lang="es-MX"/>
        </a:p>
      </dgm:t>
    </dgm:pt>
    <dgm:pt modelId="{FAAF2A15-0853-4CF4-BC89-17B6391E93B5}" type="sibTrans" cxnId="{24D306AA-B295-4674-85B3-2F0DB25BB5BF}">
      <dgm:prSet/>
      <dgm:spPr/>
      <dgm:t>
        <a:bodyPr/>
        <a:lstStyle/>
        <a:p>
          <a:endParaRPr lang="es-MX"/>
        </a:p>
      </dgm:t>
    </dgm:pt>
    <dgm:pt modelId="{C0D72DE5-E890-4A5B-B7A9-63F0F3F8BE17}">
      <dgm:prSet phldrT="[Texto]" custT="1"/>
      <dgm:spPr/>
      <dgm:t>
        <a:bodyPr/>
        <a:lstStyle/>
        <a:p>
          <a:pPr algn="l"/>
          <a:r>
            <a:rPr lang="es-MX" sz="1400" b="0" dirty="0" smtClean="0">
              <a:solidFill>
                <a:schemeClr val="tx1">
                  <a:lumMod val="65000"/>
                  <a:lumOff val="35000"/>
                </a:schemeClr>
              </a:solidFill>
            </a:rPr>
            <a:t>Desarrollo de capacidades</a:t>
          </a:r>
          <a:endParaRPr lang="es-MX" sz="1400" b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24320F6-76FA-409A-A08A-DE58A7263C12}" type="parTrans" cxnId="{CAC37C71-0BE1-4A41-BAF0-0E70DAF15E5F}">
      <dgm:prSet/>
      <dgm:spPr/>
      <dgm:t>
        <a:bodyPr/>
        <a:lstStyle/>
        <a:p>
          <a:endParaRPr lang="es-MX"/>
        </a:p>
      </dgm:t>
    </dgm:pt>
    <dgm:pt modelId="{41E7B90B-8493-4101-818E-32320FD939E5}" type="sibTrans" cxnId="{CAC37C71-0BE1-4A41-BAF0-0E70DAF15E5F}">
      <dgm:prSet/>
      <dgm:spPr/>
      <dgm:t>
        <a:bodyPr/>
        <a:lstStyle/>
        <a:p>
          <a:endParaRPr lang="es-MX"/>
        </a:p>
      </dgm:t>
    </dgm:pt>
    <dgm:pt modelId="{7608F8A6-674D-41D2-B0E3-8CF3164F2D0B}" type="pres">
      <dgm:prSet presAssocID="{C5B23289-85DC-4D1F-B6FC-8376288DA1D3}" presName="Name0" presStyleCnt="0">
        <dgm:presLayoutVars>
          <dgm:dir/>
          <dgm:resizeHandles val="exact"/>
        </dgm:presLayoutVars>
      </dgm:prSet>
      <dgm:spPr/>
    </dgm:pt>
    <dgm:pt modelId="{BEB46A37-9741-4D33-BB2B-DCC73996ACDF}" type="pres">
      <dgm:prSet presAssocID="{C5B23289-85DC-4D1F-B6FC-8376288DA1D3}" presName="fgShape" presStyleLbl="fgShp" presStyleIdx="0" presStyleCnt="1" custLinFactY="46899" custLinFactNeighborX="5209" custLinFactNeighborY="100000"/>
      <dgm:spPr>
        <a:solidFill>
          <a:schemeClr val="bg1">
            <a:lumMod val="75000"/>
          </a:schemeClr>
        </a:solidFill>
      </dgm:spPr>
    </dgm:pt>
    <dgm:pt modelId="{90B3726A-37D7-4B68-B460-2045222C2229}" type="pres">
      <dgm:prSet presAssocID="{C5B23289-85DC-4D1F-B6FC-8376288DA1D3}" presName="linComp" presStyleCnt="0"/>
      <dgm:spPr/>
    </dgm:pt>
    <dgm:pt modelId="{9C81B5DE-221A-479C-8DE2-E5E1EFDC84CD}" type="pres">
      <dgm:prSet presAssocID="{418DA2CB-07B4-4891-A03A-10C4B46ED0FE}" presName="compNode" presStyleCnt="0"/>
      <dgm:spPr/>
    </dgm:pt>
    <dgm:pt modelId="{39B39775-71F1-485D-8803-976F1D3B2951}" type="pres">
      <dgm:prSet presAssocID="{418DA2CB-07B4-4891-A03A-10C4B46ED0FE}" presName="bkgdShape" presStyleLbl="node1" presStyleIdx="0" presStyleCnt="4"/>
      <dgm:spPr/>
      <dgm:t>
        <a:bodyPr/>
        <a:lstStyle/>
        <a:p>
          <a:endParaRPr lang="es-MX"/>
        </a:p>
      </dgm:t>
    </dgm:pt>
    <dgm:pt modelId="{AAEC1081-C00E-4BD4-87C7-0BAF3CF19414}" type="pres">
      <dgm:prSet presAssocID="{418DA2CB-07B4-4891-A03A-10C4B46ED0FE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BEE037-E134-45BE-AEEA-73C031173BBB}" type="pres">
      <dgm:prSet presAssocID="{418DA2CB-07B4-4891-A03A-10C4B46ED0FE}" presName="invisiNode" presStyleLbl="node1" presStyleIdx="0" presStyleCnt="4"/>
      <dgm:spPr/>
    </dgm:pt>
    <dgm:pt modelId="{DB01C212-1965-48AB-B0DF-B8233E1E715F}" type="pres">
      <dgm:prSet presAssocID="{418DA2CB-07B4-4891-A03A-10C4B46ED0FE}" presName="imagNode" presStyleLbl="f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B8645342-A74F-4EC7-ABD4-813EE8FF263A}" type="pres">
      <dgm:prSet presAssocID="{B8A15194-CE7F-48F3-AB17-0795A308A287}" presName="sibTrans" presStyleLbl="sibTrans2D1" presStyleIdx="0" presStyleCnt="0"/>
      <dgm:spPr/>
      <dgm:t>
        <a:bodyPr/>
        <a:lstStyle/>
        <a:p>
          <a:endParaRPr lang="es-MX"/>
        </a:p>
      </dgm:t>
    </dgm:pt>
    <dgm:pt modelId="{87250A5D-9E4A-4E0A-9B55-5D9572321E76}" type="pres">
      <dgm:prSet presAssocID="{18C86637-5616-4235-B914-5A8D07E28AC0}" presName="compNode" presStyleCnt="0"/>
      <dgm:spPr/>
    </dgm:pt>
    <dgm:pt modelId="{F854639F-BA95-4CE8-862B-E9C1D5A119A7}" type="pres">
      <dgm:prSet presAssocID="{18C86637-5616-4235-B914-5A8D07E28AC0}" presName="bkgdShape" presStyleLbl="node1" presStyleIdx="1" presStyleCnt="4" custLinFactNeighborX="-581" custLinFactNeighborY="321"/>
      <dgm:spPr/>
      <dgm:t>
        <a:bodyPr/>
        <a:lstStyle/>
        <a:p>
          <a:endParaRPr lang="es-MX"/>
        </a:p>
      </dgm:t>
    </dgm:pt>
    <dgm:pt modelId="{7144FE59-BFC2-48F1-9D92-2F5A49E34692}" type="pres">
      <dgm:prSet presAssocID="{18C86637-5616-4235-B914-5A8D07E28AC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C86F51C-EBBF-4DCF-9584-63DC5C56C90D}" type="pres">
      <dgm:prSet presAssocID="{18C86637-5616-4235-B914-5A8D07E28AC0}" presName="invisiNode" presStyleLbl="node1" presStyleIdx="1" presStyleCnt="4"/>
      <dgm:spPr/>
    </dgm:pt>
    <dgm:pt modelId="{7161DCFA-D941-462A-870E-82AFFD8B5C29}" type="pres">
      <dgm:prSet presAssocID="{18C86637-5616-4235-B914-5A8D07E28AC0}" presName="imagNode" presStyleLbl="fgImgPlace1" presStyleIdx="1" presStyleCnt="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3A55890D-6878-457D-8577-1D350576E1A7}" type="pres">
      <dgm:prSet presAssocID="{E13B23A3-269C-4390-A27D-632ED7CE6883}" presName="sibTrans" presStyleLbl="sibTrans2D1" presStyleIdx="0" presStyleCnt="0"/>
      <dgm:spPr/>
      <dgm:t>
        <a:bodyPr/>
        <a:lstStyle/>
        <a:p>
          <a:endParaRPr lang="es-MX"/>
        </a:p>
      </dgm:t>
    </dgm:pt>
    <dgm:pt modelId="{7C77C91A-0E76-4556-8C64-859032466491}" type="pres">
      <dgm:prSet presAssocID="{F1E6FC8F-2DA2-4632-986F-688B041AA600}" presName="compNode" presStyleCnt="0"/>
      <dgm:spPr/>
    </dgm:pt>
    <dgm:pt modelId="{09970890-B170-4AD6-93C4-1A4B3A8E7A6A}" type="pres">
      <dgm:prSet presAssocID="{F1E6FC8F-2DA2-4632-986F-688B041AA600}" presName="bkgdShape" presStyleLbl="node1" presStyleIdx="2" presStyleCnt="4"/>
      <dgm:spPr/>
      <dgm:t>
        <a:bodyPr/>
        <a:lstStyle/>
        <a:p>
          <a:endParaRPr lang="es-MX"/>
        </a:p>
      </dgm:t>
    </dgm:pt>
    <dgm:pt modelId="{7DC9EF5F-7A20-447A-BAD9-933EA349BD18}" type="pres">
      <dgm:prSet presAssocID="{F1E6FC8F-2DA2-4632-986F-688B041AA600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13EC28-D484-4F99-8735-298AEDD13982}" type="pres">
      <dgm:prSet presAssocID="{F1E6FC8F-2DA2-4632-986F-688B041AA600}" presName="invisiNode" presStyleLbl="node1" presStyleIdx="2" presStyleCnt="4"/>
      <dgm:spPr/>
    </dgm:pt>
    <dgm:pt modelId="{905A1D5F-9525-422C-9B4A-CAE0248D4C18}" type="pres">
      <dgm:prSet presAssocID="{F1E6FC8F-2DA2-4632-986F-688B041AA600}" presName="imagNode" presStyleLbl="fgImgPlace1" presStyleIdx="2" presStyleCnt="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FD11B32B-1B4B-4476-8789-B658AFFABCC2}" type="pres">
      <dgm:prSet presAssocID="{18D4B1D2-A83E-4C5E-803F-A5BCCA06DCE9}" presName="sibTrans" presStyleLbl="sibTrans2D1" presStyleIdx="0" presStyleCnt="0"/>
      <dgm:spPr/>
      <dgm:t>
        <a:bodyPr/>
        <a:lstStyle/>
        <a:p>
          <a:endParaRPr lang="es-MX"/>
        </a:p>
      </dgm:t>
    </dgm:pt>
    <dgm:pt modelId="{BAF1744C-F9C5-4908-BA03-315DA2641FCC}" type="pres">
      <dgm:prSet presAssocID="{4C08A90D-07C1-42F3-9BA4-F7FA3100F2CC}" presName="compNode" presStyleCnt="0"/>
      <dgm:spPr/>
    </dgm:pt>
    <dgm:pt modelId="{56076992-E0D6-4039-A9DD-5E33959CBD06}" type="pres">
      <dgm:prSet presAssocID="{4C08A90D-07C1-42F3-9BA4-F7FA3100F2CC}" presName="bkgdShape" presStyleLbl="node1" presStyleIdx="3" presStyleCnt="4" custLinFactNeighborX="8845" custLinFactNeighborY="773"/>
      <dgm:spPr/>
      <dgm:t>
        <a:bodyPr/>
        <a:lstStyle/>
        <a:p>
          <a:endParaRPr lang="es-MX"/>
        </a:p>
      </dgm:t>
    </dgm:pt>
    <dgm:pt modelId="{BC1761B0-2223-4DDC-80A0-E340CE9E2137}" type="pres">
      <dgm:prSet presAssocID="{4C08A90D-07C1-42F3-9BA4-F7FA3100F2CC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FA6B3-159C-4D72-9F3F-D4EB66AF1E7D}" type="pres">
      <dgm:prSet presAssocID="{4C08A90D-07C1-42F3-9BA4-F7FA3100F2CC}" presName="invisiNode" presStyleLbl="node1" presStyleIdx="3" presStyleCnt="4"/>
      <dgm:spPr/>
    </dgm:pt>
    <dgm:pt modelId="{B1856758-031D-4BE8-B335-11132C8C904F}" type="pres">
      <dgm:prSet presAssocID="{4C08A90D-07C1-42F3-9BA4-F7FA3100F2CC}" presName="imagNode" presStyleLbl="fgImgPlace1" presStyleIdx="3" presStyleCnt="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7A8AA7EE-44CA-4BF0-8DC5-AA814656837D}" type="presOf" srcId="{18C86637-5616-4235-B914-5A8D07E28AC0}" destId="{F854639F-BA95-4CE8-862B-E9C1D5A119A7}" srcOrd="0" destOrd="0" presId="urn:microsoft.com/office/officeart/2005/8/layout/hList7"/>
    <dgm:cxn modelId="{C0DAFFDB-2D00-4575-9B93-5CA439003F03}" type="presOf" srcId="{F4E6C7C2-2C67-4928-80DF-E8493C5CED9C}" destId="{39B39775-71F1-485D-8803-976F1D3B2951}" srcOrd="0" destOrd="3" presId="urn:microsoft.com/office/officeart/2005/8/layout/hList7"/>
    <dgm:cxn modelId="{C28B8FE4-308B-4FB9-AD09-526E113C75E0}" type="presOf" srcId="{E13B23A3-269C-4390-A27D-632ED7CE6883}" destId="{3A55890D-6878-457D-8577-1D350576E1A7}" srcOrd="0" destOrd="0" presId="urn:microsoft.com/office/officeart/2005/8/layout/hList7"/>
    <dgm:cxn modelId="{BAD19E73-93AF-4A63-AEDB-CACB003E0C98}" type="presOf" srcId="{418DA2CB-07B4-4891-A03A-10C4B46ED0FE}" destId="{AAEC1081-C00E-4BD4-87C7-0BAF3CF19414}" srcOrd="1" destOrd="0" presId="urn:microsoft.com/office/officeart/2005/8/layout/hList7"/>
    <dgm:cxn modelId="{825DDCE1-D203-419D-9FBE-7861182E24F8}" type="presOf" srcId="{9BCFC73D-1B66-4721-BE28-4ECBBA29C37A}" destId="{7DC9EF5F-7A20-447A-BAD9-933EA349BD18}" srcOrd="1" destOrd="3" presId="urn:microsoft.com/office/officeart/2005/8/layout/hList7"/>
    <dgm:cxn modelId="{2DA1109A-1117-4CAE-8BB7-E95849A369BB}" type="presOf" srcId="{7FC341F6-4953-49BF-BE5B-9CD99CD97FC4}" destId="{09970890-B170-4AD6-93C4-1A4B3A8E7A6A}" srcOrd="0" destOrd="4" presId="urn:microsoft.com/office/officeart/2005/8/layout/hList7"/>
    <dgm:cxn modelId="{CB47177F-1A34-44C2-B704-D75FCAEEA1D0}" type="presOf" srcId="{10A9B9BA-66BF-4592-B160-0D953EFC9ED8}" destId="{56076992-E0D6-4039-A9DD-5E33959CBD06}" srcOrd="0" destOrd="1" presId="urn:microsoft.com/office/officeart/2005/8/layout/hList7"/>
    <dgm:cxn modelId="{F8C92956-7DF9-408F-97D2-5172D2705364}" type="presOf" srcId="{F1E6FC8F-2DA2-4632-986F-688B041AA600}" destId="{7DC9EF5F-7A20-447A-BAD9-933EA349BD18}" srcOrd="1" destOrd="0" presId="urn:microsoft.com/office/officeart/2005/8/layout/hList7"/>
    <dgm:cxn modelId="{47C0540A-3555-4D33-9167-E33029A181E5}" srcId="{418DA2CB-07B4-4891-A03A-10C4B46ED0FE}" destId="{00867F65-6E8F-4D11-AC05-9BC97D11FE77}" srcOrd="3" destOrd="0" parTransId="{18138F34-B884-4EF0-AE5F-5293F178BE8A}" sibTransId="{3B3319C7-3C8F-4BDC-B954-C635FF7D5604}"/>
    <dgm:cxn modelId="{C86B33CF-84F3-46C9-A8D6-1806EF59FA0E}" type="presOf" srcId="{4C08A90D-07C1-42F3-9BA4-F7FA3100F2CC}" destId="{56076992-E0D6-4039-A9DD-5E33959CBD06}" srcOrd="0" destOrd="0" presId="urn:microsoft.com/office/officeart/2005/8/layout/hList7"/>
    <dgm:cxn modelId="{1E2F8218-DC7D-4406-88E0-254FD6289C87}" type="presOf" srcId="{3DD88754-6242-4DE7-8067-21A274CCC5B9}" destId="{09970890-B170-4AD6-93C4-1A4B3A8E7A6A}" srcOrd="0" destOrd="2" presId="urn:microsoft.com/office/officeart/2005/8/layout/hList7"/>
    <dgm:cxn modelId="{D497D116-6F40-46AE-84DB-1EAB32C765B6}" srcId="{18C86637-5616-4235-B914-5A8D07E28AC0}" destId="{07BACE65-4A7F-4682-A51A-E629DF7333F8}" srcOrd="1" destOrd="0" parTransId="{948A903A-E27B-4174-9F5A-FCFFB16C5F89}" sibTransId="{E5C8CAED-B682-4B08-ABB0-57333B8140DC}"/>
    <dgm:cxn modelId="{C474A7F0-7AE4-49EA-A48E-C9A02B088F65}" type="presOf" srcId="{669400E4-3405-48FA-B73D-E4BC9B8D1BCF}" destId="{7144FE59-BFC2-48F1-9D92-2F5A49E34692}" srcOrd="1" destOrd="3" presId="urn:microsoft.com/office/officeart/2005/8/layout/hList7"/>
    <dgm:cxn modelId="{BF92CEAD-C6F6-4EDE-BBFB-1CCBFF9152E1}" srcId="{C5B23289-85DC-4D1F-B6FC-8376288DA1D3}" destId="{18C86637-5616-4235-B914-5A8D07E28AC0}" srcOrd="1" destOrd="0" parTransId="{E00D3ED8-7440-42C3-9AFD-C2DB5C3FC9D2}" sibTransId="{E13B23A3-269C-4390-A27D-632ED7CE6883}"/>
    <dgm:cxn modelId="{69A47A10-9701-459F-9F59-0CDE7713EC04}" srcId="{4C08A90D-07C1-42F3-9BA4-F7FA3100F2CC}" destId="{10A9B9BA-66BF-4592-B160-0D953EFC9ED8}" srcOrd="0" destOrd="0" parTransId="{DD8B8403-FDFD-419D-BD5C-A0B46B5587DC}" sibTransId="{DA298BBC-4EB7-4105-B90B-3389FA3CECAF}"/>
    <dgm:cxn modelId="{603F3B54-07C8-4EC1-87DA-1C1AB1BF7655}" type="presOf" srcId="{F1E6FC8F-2DA2-4632-986F-688B041AA600}" destId="{09970890-B170-4AD6-93C4-1A4B3A8E7A6A}" srcOrd="0" destOrd="0" presId="urn:microsoft.com/office/officeart/2005/8/layout/hList7"/>
    <dgm:cxn modelId="{6EB1D07B-4ECB-48EB-8CDB-28ADEEE1459E}" type="presOf" srcId="{C0D72DE5-E890-4A5B-B7A9-63F0F3F8BE17}" destId="{56076992-E0D6-4039-A9DD-5E33959CBD06}" srcOrd="0" destOrd="3" presId="urn:microsoft.com/office/officeart/2005/8/layout/hList7"/>
    <dgm:cxn modelId="{BF226615-DB46-46EF-AD41-8C82607FB102}" type="presOf" srcId="{04A3937B-398D-409F-BD41-899707E55999}" destId="{AAEC1081-C00E-4BD4-87C7-0BAF3CF19414}" srcOrd="1" destOrd="2" presId="urn:microsoft.com/office/officeart/2005/8/layout/hList7"/>
    <dgm:cxn modelId="{A91564D8-B81F-4DED-A5CD-567E394E08AA}" type="presOf" srcId="{775A8CFF-83AA-4284-88CB-4DC1395BE7F2}" destId="{09970890-B170-4AD6-93C4-1A4B3A8E7A6A}" srcOrd="0" destOrd="1" presId="urn:microsoft.com/office/officeart/2005/8/layout/hList7"/>
    <dgm:cxn modelId="{5A1170C1-1552-4554-8B63-584DF22C54A1}" srcId="{C5B23289-85DC-4D1F-B6FC-8376288DA1D3}" destId="{4C08A90D-07C1-42F3-9BA4-F7FA3100F2CC}" srcOrd="3" destOrd="0" parTransId="{A32B3A19-8F84-4389-8D16-EB8B8ABE5CF3}" sibTransId="{34393E69-C864-42CF-87CF-54190FE76947}"/>
    <dgm:cxn modelId="{76DBC656-1327-4A61-B322-437F896156E5}" type="presOf" srcId="{10A9B9BA-66BF-4592-B160-0D953EFC9ED8}" destId="{BC1761B0-2223-4DDC-80A0-E340CE9E2137}" srcOrd="1" destOrd="1" presId="urn:microsoft.com/office/officeart/2005/8/layout/hList7"/>
    <dgm:cxn modelId="{F7480328-F953-40AF-B9AF-1D1EC51E038C}" srcId="{418DA2CB-07B4-4891-A03A-10C4B46ED0FE}" destId="{AFFC8D4F-906B-4C70-9117-BAE4FB3A8188}" srcOrd="0" destOrd="0" parTransId="{6A36E7A2-8405-4680-AA64-F9FDF4CB4993}" sibTransId="{6EE20943-6042-4273-B017-CDF825B8EDA6}"/>
    <dgm:cxn modelId="{FDF884C1-6182-4A96-ADBE-128A9756B96D}" type="presOf" srcId="{B7EE3F4C-C718-4D9A-B1A7-1DF3333FCC4D}" destId="{BC1761B0-2223-4DDC-80A0-E340CE9E2137}" srcOrd="1" destOrd="2" presId="urn:microsoft.com/office/officeart/2005/8/layout/hList7"/>
    <dgm:cxn modelId="{C004507E-70A7-413D-A1AC-F216D55A9B07}" srcId="{418DA2CB-07B4-4891-A03A-10C4B46ED0FE}" destId="{04A3937B-398D-409F-BD41-899707E55999}" srcOrd="1" destOrd="0" parTransId="{6CA7C73D-33F7-4FD3-9499-682BA46B462D}" sibTransId="{5F54332B-9494-4DC2-899A-4798E1308B21}"/>
    <dgm:cxn modelId="{5A208008-A698-426A-840C-64E7ECC1D28F}" type="presOf" srcId="{18C86637-5616-4235-B914-5A8D07E28AC0}" destId="{7144FE59-BFC2-48F1-9D92-2F5A49E34692}" srcOrd="1" destOrd="0" presId="urn:microsoft.com/office/officeart/2005/8/layout/hList7"/>
    <dgm:cxn modelId="{0496F32C-EA12-4E9A-8638-C7C9451249BA}" type="presOf" srcId="{04A3937B-398D-409F-BD41-899707E55999}" destId="{39B39775-71F1-485D-8803-976F1D3B2951}" srcOrd="0" destOrd="2" presId="urn:microsoft.com/office/officeart/2005/8/layout/hList7"/>
    <dgm:cxn modelId="{5F0A3FD4-1BB8-4C5A-996C-404F0835A140}" type="presOf" srcId="{B8A15194-CE7F-48F3-AB17-0795A308A287}" destId="{B8645342-A74F-4EC7-ABD4-813EE8FF263A}" srcOrd="0" destOrd="0" presId="urn:microsoft.com/office/officeart/2005/8/layout/hList7"/>
    <dgm:cxn modelId="{AB2544FC-2227-44F9-867A-F0C0920ABF54}" type="presOf" srcId="{775A8CFF-83AA-4284-88CB-4DC1395BE7F2}" destId="{7DC9EF5F-7A20-447A-BAD9-933EA349BD18}" srcOrd="1" destOrd="1" presId="urn:microsoft.com/office/officeart/2005/8/layout/hList7"/>
    <dgm:cxn modelId="{5AC887F8-FFCB-41F8-8A2C-8F39EF7001F1}" type="presOf" srcId="{07BACE65-4A7F-4682-A51A-E629DF7333F8}" destId="{F854639F-BA95-4CE8-862B-E9C1D5A119A7}" srcOrd="0" destOrd="2" presId="urn:microsoft.com/office/officeart/2005/8/layout/hList7"/>
    <dgm:cxn modelId="{B87B757B-BA87-4E5C-847A-CC732EFEEDD8}" type="presOf" srcId="{9BCFC73D-1B66-4721-BE28-4ECBBA29C37A}" destId="{09970890-B170-4AD6-93C4-1A4B3A8E7A6A}" srcOrd="0" destOrd="3" presId="urn:microsoft.com/office/officeart/2005/8/layout/hList7"/>
    <dgm:cxn modelId="{24D306AA-B295-4674-85B3-2F0DB25BB5BF}" srcId="{4C08A90D-07C1-42F3-9BA4-F7FA3100F2CC}" destId="{B7EE3F4C-C718-4D9A-B1A7-1DF3333FCC4D}" srcOrd="1" destOrd="0" parTransId="{1B748290-ACEF-4B24-8F1F-40F7FD1DD434}" sibTransId="{FAAF2A15-0853-4CF4-BC89-17B6391E93B5}"/>
    <dgm:cxn modelId="{A877513A-3C8E-41C8-B88D-2A8F23BD341D}" srcId="{18C86637-5616-4235-B914-5A8D07E28AC0}" destId="{669400E4-3405-48FA-B73D-E4BC9B8D1BCF}" srcOrd="2" destOrd="0" parTransId="{B431809D-FBF9-4830-B708-8A65AFB697C5}" sibTransId="{07776EB9-B5CA-4404-89F4-64E0D07AC013}"/>
    <dgm:cxn modelId="{57FDD3C4-4286-42D5-A33B-668B7923FA15}" type="presOf" srcId="{B7EE3F4C-C718-4D9A-B1A7-1DF3333FCC4D}" destId="{56076992-E0D6-4039-A9DD-5E33959CBD06}" srcOrd="0" destOrd="2" presId="urn:microsoft.com/office/officeart/2005/8/layout/hList7"/>
    <dgm:cxn modelId="{6E9B4B5C-BC2A-4079-96B8-65BEB134ADE5}" type="presOf" srcId="{669400E4-3405-48FA-B73D-E4BC9B8D1BCF}" destId="{F854639F-BA95-4CE8-862B-E9C1D5A119A7}" srcOrd="0" destOrd="3" presId="urn:microsoft.com/office/officeart/2005/8/layout/hList7"/>
    <dgm:cxn modelId="{A3E30D7F-A14E-4B9A-A26E-50831401A0CE}" type="presOf" srcId="{18D4B1D2-A83E-4C5E-803F-A5BCCA06DCE9}" destId="{FD11B32B-1B4B-4476-8789-B658AFFABCC2}" srcOrd="0" destOrd="0" presId="urn:microsoft.com/office/officeart/2005/8/layout/hList7"/>
    <dgm:cxn modelId="{F8F3DF88-A421-45BC-84CE-64F3AE615B57}" srcId="{F1E6FC8F-2DA2-4632-986F-688B041AA600}" destId="{3DD88754-6242-4DE7-8067-21A274CCC5B9}" srcOrd="1" destOrd="0" parTransId="{0A1201E4-73FB-4CE8-90D2-1362424F25D3}" sibTransId="{C85E19ED-B23C-4822-BCCE-DF1AC99E6365}"/>
    <dgm:cxn modelId="{C991992F-A6FA-4E85-A16F-02DBD0636DBC}" srcId="{18C86637-5616-4235-B914-5A8D07E28AC0}" destId="{5507BC50-3FB5-4756-882D-862BDFDF0B1B}" srcOrd="3" destOrd="0" parTransId="{C7362A60-CF31-4621-82A2-BDC9C7AC8E3E}" sibTransId="{BD0E3F7E-EBD4-439A-B625-53C597A71369}"/>
    <dgm:cxn modelId="{1138948D-14F5-4151-ACE3-31C53069441B}" type="presOf" srcId="{F4E6C7C2-2C67-4928-80DF-E8493C5CED9C}" destId="{AAEC1081-C00E-4BD4-87C7-0BAF3CF19414}" srcOrd="1" destOrd="3" presId="urn:microsoft.com/office/officeart/2005/8/layout/hList7"/>
    <dgm:cxn modelId="{20BD0F16-58C1-495E-A16F-BB0869CBE3A3}" type="presOf" srcId="{36FC68D2-70F3-4969-92BA-610DF4FAABB0}" destId="{F854639F-BA95-4CE8-862B-E9C1D5A119A7}" srcOrd="0" destOrd="1" presId="urn:microsoft.com/office/officeart/2005/8/layout/hList7"/>
    <dgm:cxn modelId="{6932E5E0-1687-4F54-8753-9C7214A9E613}" type="presOf" srcId="{C5B23289-85DC-4D1F-B6FC-8376288DA1D3}" destId="{7608F8A6-674D-41D2-B0E3-8CF3164F2D0B}" srcOrd="0" destOrd="0" presId="urn:microsoft.com/office/officeart/2005/8/layout/hList7"/>
    <dgm:cxn modelId="{CAC37C71-0BE1-4A41-BAF0-0E70DAF15E5F}" srcId="{4C08A90D-07C1-42F3-9BA4-F7FA3100F2CC}" destId="{C0D72DE5-E890-4A5B-B7A9-63F0F3F8BE17}" srcOrd="2" destOrd="0" parTransId="{024320F6-76FA-409A-A08A-DE58A7263C12}" sibTransId="{41E7B90B-8493-4101-818E-32320FD939E5}"/>
    <dgm:cxn modelId="{9901F651-4694-4DD5-8C45-2AFA1E1E692F}" srcId="{418DA2CB-07B4-4891-A03A-10C4B46ED0FE}" destId="{F4E6C7C2-2C67-4928-80DF-E8493C5CED9C}" srcOrd="2" destOrd="0" parTransId="{267CAB12-EA10-42C2-98DA-A21D78ABA945}" sibTransId="{B815E550-DAF9-40BA-854B-E4659C8856F7}"/>
    <dgm:cxn modelId="{4B69A821-AD68-4A5F-94DD-5AE17352749D}" srcId="{F1E6FC8F-2DA2-4632-986F-688B041AA600}" destId="{775A8CFF-83AA-4284-88CB-4DC1395BE7F2}" srcOrd="0" destOrd="0" parTransId="{38B75768-CCB2-4E94-92ED-6CB555ACCF67}" sibTransId="{7965351F-956A-4857-A510-14536A5B6CBC}"/>
    <dgm:cxn modelId="{3D50AEDE-56FD-4961-99B7-C42913C58D06}" type="presOf" srcId="{AFB957B0-80F2-48DA-948B-1EBD20571651}" destId="{56076992-E0D6-4039-A9DD-5E33959CBD06}" srcOrd="0" destOrd="4" presId="urn:microsoft.com/office/officeart/2005/8/layout/hList7"/>
    <dgm:cxn modelId="{89AFA848-152C-4E21-B4D5-0F6B7BC9A56D}" srcId="{18C86637-5616-4235-B914-5A8D07E28AC0}" destId="{36FC68D2-70F3-4969-92BA-610DF4FAABB0}" srcOrd="0" destOrd="0" parTransId="{071D2B17-B70F-4090-AAC6-2A67CA42D54F}" sibTransId="{0B09D589-1D4D-47A3-8D3B-5B2DA8B49883}"/>
    <dgm:cxn modelId="{F3FC6CD5-ADB4-4D23-8CE4-F5BAD42F1288}" type="presOf" srcId="{C0D72DE5-E890-4A5B-B7A9-63F0F3F8BE17}" destId="{BC1761B0-2223-4DDC-80A0-E340CE9E2137}" srcOrd="1" destOrd="3" presId="urn:microsoft.com/office/officeart/2005/8/layout/hList7"/>
    <dgm:cxn modelId="{610DE43C-B60C-4774-80AB-A0401A450FBB}" type="presOf" srcId="{36FC68D2-70F3-4969-92BA-610DF4FAABB0}" destId="{7144FE59-BFC2-48F1-9D92-2F5A49E34692}" srcOrd="1" destOrd="1" presId="urn:microsoft.com/office/officeart/2005/8/layout/hList7"/>
    <dgm:cxn modelId="{81C3392A-5553-4CD0-9324-520497F30930}" type="presOf" srcId="{00867F65-6E8F-4D11-AC05-9BC97D11FE77}" destId="{AAEC1081-C00E-4BD4-87C7-0BAF3CF19414}" srcOrd="1" destOrd="4" presId="urn:microsoft.com/office/officeart/2005/8/layout/hList7"/>
    <dgm:cxn modelId="{7A6E0554-EAFD-45D6-8312-08F4A1F23B56}" type="presOf" srcId="{5507BC50-3FB5-4756-882D-862BDFDF0B1B}" destId="{7144FE59-BFC2-48F1-9D92-2F5A49E34692}" srcOrd="1" destOrd="4" presId="urn:microsoft.com/office/officeart/2005/8/layout/hList7"/>
    <dgm:cxn modelId="{4FB66663-2581-4D03-8B6F-BEC5B53ADC20}" type="presOf" srcId="{00867F65-6E8F-4D11-AC05-9BC97D11FE77}" destId="{39B39775-71F1-485D-8803-976F1D3B2951}" srcOrd="0" destOrd="4" presId="urn:microsoft.com/office/officeart/2005/8/layout/hList7"/>
    <dgm:cxn modelId="{39378010-3EFC-4F82-8A62-2FE01426D768}" type="presOf" srcId="{4C08A90D-07C1-42F3-9BA4-F7FA3100F2CC}" destId="{BC1761B0-2223-4DDC-80A0-E340CE9E2137}" srcOrd="1" destOrd="0" presId="urn:microsoft.com/office/officeart/2005/8/layout/hList7"/>
    <dgm:cxn modelId="{14340764-410B-420A-8002-78F413F0CC01}" type="presOf" srcId="{418DA2CB-07B4-4891-A03A-10C4B46ED0FE}" destId="{39B39775-71F1-485D-8803-976F1D3B2951}" srcOrd="0" destOrd="0" presId="urn:microsoft.com/office/officeart/2005/8/layout/hList7"/>
    <dgm:cxn modelId="{852A7280-2D6D-43B5-8700-1B4B928393DC}" type="presOf" srcId="{AFFC8D4F-906B-4C70-9117-BAE4FB3A8188}" destId="{AAEC1081-C00E-4BD4-87C7-0BAF3CF19414}" srcOrd="1" destOrd="1" presId="urn:microsoft.com/office/officeart/2005/8/layout/hList7"/>
    <dgm:cxn modelId="{CE7DDE68-FE84-4832-BA7B-C032124FF850}" type="presOf" srcId="{AFB957B0-80F2-48DA-948B-1EBD20571651}" destId="{BC1761B0-2223-4DDC-80A0-E340CE9E2137}" srcOrd="1" destOrd="4" presId="urn:microsoft.com/office/officeart/2005/8/layout/hList7"/>
    <dgm:cxn modelId="{21FEE79D-989D-4409-9DE2-961CEE1BD5FD}" type="presOf" srcId="{AFFC8D4F-906B-4C70-9117-BAE4FB3A8188}" destId="{39B39775-71F1-485D-8803-976F1D3B2951}" srcOrd="0" destOrd="1" presId="urn:microsoft.com/office/officeart/2005/8/layout/hList7"/>
    <dgm:cxn modelId="{6A7BAD4E-C927-487D-977E-EBCF5F1D4C31}" type="presOf" srcId="{5507BC50-3FB5-4756-882D-862BDFDF0B1B}" destId="{F854639F-BA95-4CE8-862B-E9C1D5A119A7}" srcOrd="0" destOrd="4" presId="urn:microsoft.com/office/officeart/2005/8/layout/hList7"/>
    <dgm:cxn modelId="{8A540F1E-CD11-4FD3-BEAD-215DD9FD4046}" srcId="{4C08A90D-07C1-42F3-9BA4-F7FA3100F2CC}" destId="{AFB957B0-80F2-48DA-948B-1EBD20571651}" srcOrd="3" destOrd="0" parTransId="{A3AC06DC-40FD-45ED-A6DA-778F80297E10}" sibTransId="{53CB2EC1-2A4E-4B9D-B0FD-C6DFF420D195}"/>
    <dgm:cxn modelId="{1A8AFECE-ACFE-4E64-8525-AB660C82FF62}" type="presOf" srcId="{07BACE65-4A7F-4682-A51A-E629DF7333F8}" destId="{7144FE59-BFC2-48F1-9D92-2F5A49E34692}" srcOrd="1" destOrd="2" presId="urn:microsoft.com/office/officeart/2005/8/layout/hList7"/>
    <dgm:cxn modelId="{29234B4B-08C4-46F6-AAF8-0A5A911D1C81}" srcId="{F1E6FC8F-2DA2-4632-986F-688B041AA600}" destId="{9BCFC73D-1B66-4721-BE28-4ECBBA29C37A}" srcOrd="2" destOrd="0" parTransId="{EA7A8A28-2403-42CF-8A1C-EE419354455F}" sibTransId="{76B5F67C-2FF9-48F9-98F5-37B22C043F97}"/>
    <dgm:cxn modelId="{04164700-AD15-4834-BA8F-D9A0226B8F6E}" srcId="{F1E6FC8F-2DA2-4632-986F-688B041AA600}" destId="{7FC341F6-4953-49BF-BE5B-9CD99CD97FC4}" srcOrd="3" destOrd="0" parTransId="{36B1E8BF-A4AA-4524-B9A4-1B30FC033E7B}" sibTransId="{4FB03315-0511-4D3D-95F4-1022E7AE439E}"/>
    <dgm:cxn modelId="{482E0698-3B0B-46F5-879F-252A851D3D30}" srcId="{C5B23289-85DC-4D1F-B6FC-8376288DA1D3}" destId="{418DA2CB-07B4-4891-A03A-10C4B46ED0FE}" srcOrd="0" destOrd="0" parTransId="{B61B9B0D-EEF0-4592-BF5E-6A633F92555F}" sibTransId="{B8A15194-CE7F-48F3-AB17-0795A308A287}"/>
    <dgm:cxn modelId="{7CDC67E6-B5CE-49E5-BC0B-420DF8B7F23A}" srcId="{C5B23289-85DC-4D1F-B6FC-8376288DA1D3}" destId="{F1E6FC8F-2DA2-4632-986F-688B041AA600}" srcOrd="2" destOrd="0" parTransId="{77412E52-D3A1-47C8-A2E1-355AC117B1BA}" sibTransId="{18D4B1D2-A83E-4C5E-803F-A5BCCA06DCE9}"/>
    <dgm:cxn modelId="{51DB5826-89B5-46B7-A464-A6352F19F4DC}" type="presOf" srcId="{3DD88754-6242-4DE7-8067-21A274CCC5B9}" destId="{7DC9EF5F-7A20-447A-BAD9-933EA349BD18}" srcOrd="1" destOrd="2" presId="urn:microsoft.com/office/officeart/2005/8/layout/hList7"/>
    <dgm:cxn modelId="{C0F5A320-8D9F-4F26-BF21-E4956B2BEDC7}" type="presOf" srcId="{7FC341F6-4953-49BF-BE5B-9CD99CD97FC4}" destId="{7DC9EF5F-7A20-447A-BAD9-933EA349BD18}" srcOrd="1" destOrd="4" presId="urn:microsoft.com/office/officeart/2005/8/layout/hList7"/>
    <dgm:cxn modelId="{B6913F4A-C519-4D09-A8B3-6A242C536AD9}" type="presParOf" srcId="{7608F8A6-674D-41D2-B0E3-8CF3164F2D0B}" destId="{BEB46A37-9741-4D33-BB2B-DCC73996ACDF}" srcOrd="0" destOrd="0" presId="urn:microsoft.com/office/officeart/2005/8/layout/hList7"/>
    <dgm:cxn modelId="{EAD4D569-5B2C-4556-B6B6-07AD0CCFC10F}" type="presParOf" srcId="{7608F8A6-674D-41D2-B0E3-8CF3164F2D0B}" destId="{90B3726A-37D7-4B68-B460-2045222C2229}" srcOrd="1" destOrd="0" presId="urn:microsoft.com/office/officeart/2005/8/layout/hList7"/>
    <dgm:cxn modelId="{B1F64AF2-E9AC-487E-A788-16A3CF8A7D15}" type="presParOf" srcId="{90B3726A-37D7-4B68-B460-2045222C2229}" destId="{9C81B5DE-221A-479C-8DE2-E5E1EFDC84CD}" srcOrd="0" destOrd="0" presId="urn:microsoft.com/office/officeart/2005/8/layout/hList7"/>
    <dgm:cxn modelId="{88840DF4-E2BF-4ADA-919B-0449A789AA0A}" type="presParOf" srcId="{9C81B5DE-221A-479C-8DE2-E5E1EFDC84CD}" destId="{39B39775-71F1-485D-8803-976F1D3B2951}" srcOrd="0" destOrd="0" presId="urn:microsoft.com/office/officeart/2005/8/layout/hList7"/>
    <dgm:cxn modelId="{3069F1E7-B1F5-4D52-8518-372CE90006C9}" type="presParOf" srcId="{9C81B5DE-221A-479C-8DE2-E5E1EFDC84CD}" destId="{AAEC1081-C00E-4BD4-87C7-0BAF3CF19414}" srcOrd="1" destOrd="0" presId="urn:microsoft.com/office/officeart/2005/8/layout/hList7"/>
    <dgm:cxn modelId="{C7E1282A-BA02-4383-A6DA-A4587F43C569}" type="presParOf" srcId="{9C81B5DE-221A-479C-8DE2-E5E1EFDC84CD}" destId="{AEBEE037-E134-45BE-AEEA-73C031173BBB}" srcOrd="2" destOrd="0" presId="urn:microsoft.com/office/officeart/2005/8/layout/hList7"/>
    <dgm:cxn modelId="{AE5FFD3A-74BC-4D7E-941D-BDA76C459F26}" type="presParOf" srcId="{9C81B5DE-221A-479C-8DE2-E5E1EFDC84CD}" destId="{DB01C212-1965-48AB-B0DF-B8233E1E715F}" srcOrd="3" destOrd="0" presId="urn:microsoft.com/office/officeart/2005/8/layout/hList7"/>
    <dgm:cxn modelId="{0CD26019-35C8-4F01-852F-AB4F116598DD}" type="presParOf" srcId="{90B3726A-37D7-4B68-B460-2045222C2229}" destId="{B8645342-A74F-4EC7-ABD4-813EE8FF263A}" srcOrd="1" destOrd="0" presId="urn:microsoft.com/office/officeart/2005/8/layout/hList7"/>
    <dgm:cxn modelId="{5344FCEE-548F-4E70-8D1D-821DC4415831}" type="presParOf" srcId="{90B3726A-37D7-4B68-B460-2045222C2229}" destId="{87250A5D-9E4A-4E0A-9B55-5D9572321E76}" srcOrd="2" destOrd="0" presId="urn:microsoft.com/office/officeart/2005/8/layout/hList7"/>
    <dgm:cxn modelId="{DDA22AA0-0A11-45D8-B6D2-7D41C824EC1C}" type="presParOf" srcId="{87250A5D-9E4A-4E0A-9B55-5D9572321E76}" destId="{F854639F-BA95-4CE8-862B-E9C1D5A119A7}" srcOrd="0" destOrd="0" presId="urn:microsoft.com/office/officeart/2005/8/layout/hList7"/>
    <dgm:cxn modelId="{E7DE3BBA-6F07-4347-A0D3-479FA12866BB}" type="presParOf" srcId="{87250A5D-9E4A-4E0A-9B55-5D9572321E76}" destId="{7144FE59-BFC2-48F1-9D92-2F5A49E34692}" srcOrd="1" destOrd="0" presId="urn:microsoft.com/office/officeart/2005/8/layout/hList7"/>
    <dgm:cxn modelId="{BBD28404-8360-4D87-A062-8B3562FB2E89}" type="presParOf" srcId="{87250A5D-9E4A-4E0A-9B55-5D9572321E76}" destId="{8C86F51C-EBBF-4DCF-9584-63DC5C56C90D}" srcOrd="2" destOrd="0" presId="urn:microsoft.com/office/officeart/2005/8/layout/hList7"/>
    <dgm:cxn modelId="{1E7AA19A-72BA-4A86-8215-D90BECFF712F}" type="presParOf" srcId="{87250A5D-9E4A-4E0A-9B55-5D9572321E76}" destId="{7161DCFA-D941-462A-870E-82AFFD8B5C29}" srcOrd="3" destOrd="0" presId="urn:microsoft.com/office/officeart/2005/8/layout/hList7"/>
    <dgm:cxn modelId="{47B03743-2537-44E5-A897-BA8C47ABC148}" type="presParOf" srcId="{90B3726A-37D7-4B68-B460-2045222C2229}" destId="{3A55890D-6878-457D-8577-1D350576E1A7}" srcOrd="3" destOrd="0" presId="urn:microsoft.com/office/officeart/2005/8/layout/hList7"/>
    <dgm:cxn modelId="{4F8D46AB-99D4-49CF-99F7-6251643DBFD4}" type="presParOf" srcId="{90B3726A-37D7-4B68-B460-2045222C2229}" destId="{7C77C91A-0E76-4556-8C64-859032466491}" srcOrd="4" destOrd="0" presId="urn:microsoft.com/office/officeart/2005/8/layout/hList7"/>
    <dgm:cxn modelId="{288E3AC3-9207-4E83-BDB7-07FDB759A9F8}" type="presParOf" srcId="{7C77C91A-0E76-4556-8C64-859032466491}" destId="{09970890-B170-4AD6-93C4-1A4B3A8E7A6A}" srcOrd="0" destOrd="0" presId="urn:microsoft.com/office/officeart/2005/8/layout/hList7"/>
    <dgm:cxn modelId="{AE154B22-7B9B-4863-BB3B-FEFF569E888C}" type="presParOf" srcId="{7C77C91A-0E76-4556-8C64-859032466491}" destId="{7DC9EF5F-7A20-447A-BAD9-933EA349BD18}" srcOrd="1" destOrd="0" presId="urn:microsoft.com/office/officeart/2005/8/layout/hList7"/>
    <dgm:cxn modelId="{F3074A62-18F4-4378-AAF1-F97C9B1CEDC8}" type="presParOf" srcId="{7C77C91A-0E76-4556-8C64-859032466491}" destId="{F013EC28-D484-4F99-8735-298AEDD13982}" srcOrd="2" destOrd="0" presId="urn:microsoft.com/office/officeart/2005/8/layout/hList7"/>
    <dgm:cxn modelId="{8542DBB3-012E-413B-9DBD-9E66AD7D76EC}" type="presParOf" srcId="{7C77C91A-0E76-4556-8C64-859032466491}" destId="{905A1D5F-9525-422C-9B4A-CAE0248D4C18}" srcOrd="3" destOrd="0" presId="urn:microsoft.com/office/officeart/2005/8/layout/hList7"/>
    <dgm:cxn modelId="{22C1C0D0-1BC0-4893-9B2B-A3C8D18AB01C}" type="presParOf" srcId="{90B3726A-37D7-4B68-B460-2045222C2229}" destId="{FD11B32B-1B4B-4476-8789-B658AFFABCC2}" srcOrd="5" destOrd="0" presId="urn:microsoft.com/office/officeart/2005/8/layout/hList7"/>
    <dgm:cxn modelId="{C01FFD53-A9A3-4906-889B-77D88D35E36F}" type="presParOf" srcId="{90B3726A-37D7-4B68-B460-2045222C2229}" destId="{BAF1744C-F9C5-4908-BA03-315DA2641FCC}" srcOrd="6" destOrd="0" presId="urn:microsoft.com/office/officeart/2005/8/layout/hList7"/>
    <dgm:cxn modelId="{6BB3C5C8-7DDC-4D0A-A490-A4B79E72160B}" type="presParOf" srcId="{BAF1744C-F9C5-4908-BA03-315DA2641FCC}" destId="{56076992-E0D6-4039-A9DD-5E33959CBD06}" srcOrd="0" destOrd="0" presId="urn:microsoft.com/office/officeart/2005/8/layout/hList7"/>
    <dgm:cxn modelId="{831A826E-DF12-496E-B4A9-0E4D3730E027}" type="presParOf" srcId="{BAF1744C-F9C5-4908-BA03-315DA2641FCC}" destId="{BC1761B0-2223-4DDC-80A0-E340CE9E2137}" srcOrd="1" destOrd="0" presId="urn:microsoft.com/office/officeart/2005/8/layout/hList7"/>
    <dgm:cxn modelId="{9EB47485-CCDB-4A3C-AF22-CF495419CFA4}" type="presParOf" srcId="{BAF1744C-F9C5-4908-BA03-315DA2641FCC}" destId="{5B4FA6B3-159C-4D72-9F3F-D4EB66AF1E7D}" srcOrd="2" destOrd="0" presId="urn:microsoft.com/office/officeart/2005/8/layout/hList7"/>
    <dgm:cxn modelId="{940A0D63-8364-4994-A6EC-C2FB02B824E1}" type="presParOf" srcId="{BAF1744C-F9C5-4908-BA03-315DA2641FCC}" destId="{B1856758-031D-4BE8-B335-11132C8C904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D40244-27AC-4716-970D-874558ED5BED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8CEB702-0E3F-4A1E-AA05-F4FA62296227}">
      <dgm:prSet phldrT="[Texto]" custT="1"/>
      <dgm:spPr/>
      <dgm:t>
        <a:bodyPr/>
        <a:lstStyle/>
        <a:p>
          <a:r>
            <a:rPr lang="es-VE" sz="1200" b="1" dirty="0" smtClean="0">
              <a:latin typeface="Gisha" panose="020B0502040204020203" pitchFamily="34" charset="-79"/>
              <a:cs typeface="Gisha" panose="020B0502040204020203" pitchFamily="34" charset="-79"/>
            </a:rPr>
            <a:t>Arequipa Metropolitana</a:t>
          </a:r>
          <a:endParaRPr lang="es-ES" sz="1200" dirty="0"/>
        </a:p>
      </dgm:t>
    </dgm:pt>
    <dgm:pt modelId="{3496566F-D766-4A41-A8C6-781D42C6885A}" type="parTrans" cxnId="{55B7F2A0-C099-4452-97B1-7BBA123BE27F}">
      <dgm:prSet/>
      <dgm:spPr/>
      <dgm:t>
        <a:bodyPr/>
        <a:lstStyle/>
        <a:p>
          <a:endParaRPr lang="es-ES"/>
        </a:p>
      </dgm:t>
    </dgm:pt>
    <dgm:pt modelId="{436C76C8-1F98-4C7F-8DCF-F474358BF5C8}" type="sibTrans" cxnId="{55B7F2A0-C099-4452-97B1-7BBA123BE27F}">
      <dgm:prSet/>
      <dgm:spPr/>
      <dgm:t>
        <a:bodyPr/>
        <a:lstStyle/>
        <a:p>
          <a:endParaRPr lang="es-ES"/>
        </a:p>
      </dgm:t>
    </dgm:pt>
    <dgm:pt modelId="{C24151E3-A26E-44FC-A1AE-5BA3DA2C2A54}">
      <dgm:prSet phldrT="[Texto]" custT="1"/>
      <dgm:spPr/>
      <dgm:t>
        <a:bodyPr/>
        <a:lstStyle/>
        <a:p>
          <a:pPr>
            <a:spcAft>
              <a:spcPts val="600"/>
            </a:spcAft>
          </a:pPr>
          <a:r>
            <a:rPr lang="es-VE" sz="1100" b="0" dirty="0" smtClean="0">
              <a:latin typeface="Gisha" panose="020B0502040204020203" pitchFamily="34" charset="-79"/>
              <a:cs typeface="Gisha" panose="020B0502040204020203" pitchFamily="34" charset="-79"/>
            </a:rPr>
            <a:t>Análisis y priorización de 4 proyectos de adaptación urbana</a:t>
          </a:r>
          <a:endParaRPr lang="es-ES" sz="1100" b="0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A5811151-3291-4AC1-8FF5-4E34B2E6D320}" type="parTrans" cxnId="{A635F50E-9149-40EE-BE1D-709E8D691F20}">
      <dgm:prSet/>
      <dgm:spPr/>
      <dgm:t>
        <a:bodyPr/>
        <a:lstStyle/>
        <a:p>
          <a:endParaRPr lang="es-ES"/>
        </a:p>
      </dgm:t>
    </dgm:pt>
    <dgm:pt modelId="{D4163444-A2D7-437B-A3E5-3AAAD4D75C73}" type="sibTrans" cxnId="{A635F50E-9149-40EE-BE1D-709E8D691F20}">
      <dgm:prSet/>
      <dgm:spPr/>
      <dgm:t>
        <a:bodyPr/>
        <a:lstStyle/>
        <a:p>
          <a:endParaRPr lang="es-ES"/>
        </a:p>
      </dgm:t>
    </dgm:pt>
    <dgm:pt modelId="{D111F70B-F406-4C24-9F21-B2A6BDA08C55}">
      <dgm:prSet phldrT="[Texto]" custT="1"/>
      <dgm:spPr/>
      <dgm:t>
        <a:bodyPr/>
        <a:lstStyle/>
        <a:p>
          <a:r>
            <a:rPr lang="es-VE" sz="1200" b="1" dirty="0" smtClean="0">
              <a:latin typeface="Gisha" panose="020B0502040204020203" pitchFamily="34" charset="-79"/>
              <a:cs typeface="Gisha" panose="020B0502040204020203" pitchFamily="34" charset="-79"/>
            </a:rPr>
            <a:t>Guayaquil</a:t>
          </a:r>
          <a:endParaRPr lang="es-ES" sz="1200" dirty="0"/>
        </a:p>
      </dgm:t>
    </dgm:pt>
    <dgm:pt modelId="{F7E6357D-6E37-48B8-AAAC-9EAD28987391}" type="parTrans" cxnId="{76FBDDC5-59C8-4006-B501-1D2AED868F1D}">
      <dgm:prSet/>
      <dgm:spPr/>
      <dgm:t>
        <a:bodyPr/>
        <a:lstStyle/>
        <a:p>
          <a:endParaRPr lang="es-ES"/>
        </a:p>
      </dgm:t>
    </dgm:pt>
    <dgm:pt modelId="{37EB41E5-28CA-4575-B93C-12931A657D2B}" type="sibTrans" cxnId="{76FBDDC5-59C8-4006-B501-1D2AED868F1D}">
      <dgm:prSet/>
      <dgm:spPr/>
      <dgm:t>
        <a:bodyPr/>
        <a:lstStyle/>
        <a:p>
          <a:endParaRPr lang="es-ES"/>
        </a:p>
      </dgm:t>
    </dgm:pt>
    <dgm:pt modelId="{D98B9073-D6D5-4CAB-A852-4EBED839B81B}">
      <dgm:prSet phldrT="[Texto]" custT="1"/>
      <dgm:spPr/>
      <dgm:t>
        <a:bodyPr/>
        <a:lstStyle/>
        <a:p>
          <a:pPr>
            <a:spcAft>
              <a:spcPts val="600"/>
            </a:spcAft>
          </a:pPr>
          <a:r>
            <a:rPr lang="es-VE" sz="1100" b="0" dirty="0" smtClean="0">
              <a:latin typeface="Gisha" panose="020B0502040204020203" pitchFamily="34" charset="-79"/>
              <a:cs typeface="Gisha" panose="020B0502040204020203" pitchFamily="34" charset="-79"/>
            </a:rPr>
            <a:t>Análisis y priorización de 4 proyectos de adaptación urbana</a:t>
          </a:r>
          <a:endParaRPr lang="es-ES" sz="1100" b="0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711A8C3C-0AAE-4421-8E2A-C4F5E24E23FE}" type="parTrans" cxnId="{F29520C6-003F-42D4-BB3E-EDA1111832A8}">
      <dgm:prSet/>
      <dgm:spPr/>
      <dgm:t>
        <a:bodyPr/>
        <a:lstStyle/>
        <a:p>
          <a:endParaRPr lang="es-ES"/>
        </a:p>
      </dgm:t>
    </dgm:pt>
    <dgm:pt modelId="{1B4720DF-1F43-4C12-BE51-507693522B00}" type="sibTrans" cxnId="{F29520C6-003F-42D4-BB3E-EDA1111832A8}">
      <dgm:prSet/>
      <dgm:spPr/>
      <dgm:t>
        <a:bodyPr/>
        <a:lstStyle/>
        <a:p>
          <a:endParaRPr lang="es-ES"/>
        </a:p>
      </dgm:t>
    </dgm:pt>
    <dgm:pt modelId="{777FD93E-C382-438E-959F-96503422FE14}">
      <dgm:prSet phldrT="[Texto]" custT="1"/>
      <dgm:spPr/>
      <dgm:t>
        <a:bodyPr/>
        <a:lstStyle/>
        <a:p>
          <a:r>
            <a:rPr lang="es-VE" sz="1200" b="1" dirty="0" smtClean="0">
              <a:latin typeface="Gisha" panose="020B0502040204020203" pitchFamily="34" charset="-79"/>
              <a:cs typeface="Gisha" panose="020B0502040204020203" pitchFamily="34" charset="-79"/>
            </a:rPr>
            <a:t>CiOeste – Sao Paulo</a:t>
          </a:r>
          <a:endParaRPr lang="es-ES" sz="1200" b="1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FD3199A0-B8E2-4EDD-B3B6-9DEBE81ACA18}" type="parTrans" cxnId="{0CFC3202-8E84-4762-944E-7B1B2AC1E8DC}">
      <dgm:prSet/>
      <dgm:spPr/>
      <dgm:t>
        <a:bodyPr/>
        <a:lstStyle/>
        <a:p>
          <a:endParaRPr lang="es-ES"/>
        </a:p>
      </dgm:t>
    </dgm:pt>
    <dgm:pt modelId="{F3B25639-356B-4763-A974-9D7A6B83EDC4}" type="sibTrans" cxnId="{0CFC3202-8E84-4762-944E-7B1B2AC1E8DC}">
      <dgm:prSet/>
      <dgm:spPr/>
      <dgm:t>
        <a:bodyPr/>
        <a:lstStyle/>
        <a:p>
          <a:endParaRPr lang="es-ES"/>
        </a:p>
      </dgm:t>
    </dgm:pt>
    <dgm:pt modelId="{53399E91-7191-4F97-B2BE-4811D8C67E2A}">
      <dgm:prSet phldrT="[Texto]" custT="1"/>
      <dgm:spPr/>
      <dgm:t>
        <a:bodyPr/>
        <a:lstStyle/>
        <a:p>
          <a:r>
            <a:rPr lang="es-VE" sz="1100" b="0" dirty="0" smtClean="0">
              <a:latin typeface="Gisha" panose="020B0502040204020203" pitchFamily="34" charset="-79"/>
              <a:cs typeface="Gisha" panose="020B0502040204020203" pitchFamily="34" charset="-79"/>
            </a:rPr>
            <a:t>Análisis y priorización de 5 proyectos de adaptación urbana</a:t>
          </a:r>
          <a:endParaRPr lang="es-ES" sz="1100" dirty="0"/>
        </a:p>
      </dgm:t>
    </dgm:pt>
    <dgm:pt modelId="{808965AE-DD58-4A3A-B72A-A078DBB00785}" type="parTrans" cxnId="{97118FEB-B775-4702-82A7-F7A93ACEC36B}">
      <dgm:prSet/>
      <dgm:spPr/>
      <dgm:t>
        <a:bodyPr/>
        <a:lstStyle/>
        <a:p>
          <a:endParaRPr lang="es-ES"/>
        </a:p>
      </dgm:t>
    </dgm:pt>
    <dgm:pt modelId="{4B976D15-73C9-4D4E-B192-B7E0B60627CE}" type="sibTrans" cxnId="{97118FEB-B775-4702-82A7-F7A93ACEC36B}">
      <dgm:prSet/>
      <dgm:spPr/>
      <dgm:t>
        <a:bodyPr/>
        <a:lstStyle/>
        <a:p>
          <a:endParaRPr lang="es-ES"/>
        </a:p>
      </dgm:t>
    </dgm:pt>
    <dgm:pt modelId="{6C908B13-46ED-4DF3-8C10-9EF6AAC9241F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es-VE" sz="1100" b="0" dirty="0" smtClean="0">
              <a:latin typeface="Gisha" panose="020B0502040204020203" pitchFamily="34" charset="-79"/>
              <a:cs typeface="Gisha" panose="020B0502040204020203" pitchFamily="34" charset="-79"/>
            </a:rPr>
            <a:t>Base para la estructuración de un programa de resiliencia urbana</a:t>
          </a:r>
        </a:p>
      </dgm:t>
    </dgm:pt>
    <dgm:pt modelId="{3C907D52-90DC-4564-B2FD-01DA66DA9878}" type="parTrans" cxnId="{37272EC4-B1C1-4AD1-8121-5FE5B43320E6}">
      <dgm:prSet/>
      <dgm:spPr/>
      <dgm:t>
        <a:bodyPr/>
        <a:lstStyle/>
        <a:p>
          <a:endParaRPr lang="es-ES"/>
        </a:p>
      </dgm:t>
    </dgm:pt>
    <dgm:pt modelId="{25B34392-2888-4D2D-B2BE-1FD965D58F0F}" type="sibTrans" cxnId="{37272EC4-B1C1-4AD1-8121-5FE5B43320E6}">
      <dgm:prSet/>
      <dgm:spPr/>
      <dgm:t>
        <a:bodyPr/>
        <a:lstStyle/>
        <a:p>
          <a:endParaRPr lang="es-ES"/>
        </a:p>
      </dgm:t>
    </dgm:pt>
    <dgm:pt modelId="{B65CB728-54B5-4071-87A8-90DCFC375259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es-VE" sz="1100" b="0" dirty="0" smtClean="0">
              <a:latin typeface="Gisha" panose="020B0502040204020203" pitchFamily="34" charset="-79"/>
              <a:cs typeface="Gisha" panose="020B0502040204020203" pitchFamily="34" charset="-79"/>
            </a:rPr>
            <a:t>Operaciones estimadas: PPF:1,5MM                Crédito: US $ 70MM</a:t>
          </a:r>
        </a:p>
      </dgm:t>
    </dgm:pt>
    <dgm:pt modelId="{4C0F0D5A-473C-4C80-A318-C49D47690535}" type="parTrans" cxnId="{DDEB0CA0-F69A-4EBA-ADB0-BC0AD34F8FF7}">
      <dgm:prSet/>
      <dgm:spPr/>
      <dgm:t>
        <a:bodyPr/>
        <a:lstStyle/>
        <a:p>
          <a:endParaRPr lang="es-ES"/>
        </a:p>
      </dgm:t>
    </dgm:pt>
    <dgm:pt modelId="{09080458-DBA0-4989-BCF7-4CEEA4342DAE}" type="sibTrans" cxnId="{DDEB0CA0-F69A-4EBA-ADB0-BC0AD34F8FF7}">
      <dgm:prSet/>
      <dgm:spPr/>
      <dgm:t>
        <a:bodyPr/>
        <a:lstStyle/>
        <a:p>
          <a:endParaRPr lang="es-ES"/>
        </a:p>
      </dgm:t>
    </dgm:pt>
    <dgm:pt modelId="{86F80D52-F50D-4D79-AD45-2FA358E40741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es-VE" sz="1100" b="0" dirty="0" smtClean="0">
              <a:latin typeface="Gisha" panose="020B0502040204020203" pitchFamily="34" charset="-79"/>
              <a:cs typeface="Gisha" panose="020B0502040204020203" pitchFamily="34" charset="-79"/>
            </a:rPr>
            <a:t>Operaciones estimadas: PPF:1,5MM                Crédito: US $ 113MM</a:t>
          </a:r>
        </a:p>
      </dgm:t>
    </dgm:pt>
    <dgm:pt modelId="{AAC78168-2710-4652-AEF8-78CD83D3CCA6}" type="parTrans" cxnId="{4AB3008A-273C-479B-9ECD-05C7AEE43272}">
      <dgm:prSet/>
      <dgm:spPr/>
      <dgm:t>
        <a:bodyPr/>
        <a:lstStyle/>
        <a:p>
          <a:endParaRPr lang="es-ES"/>
        </a:p>
      </dgm:t>
    </dgm:pt>
    <dgm:pt modelId="{40D3E0AD-47E7-4326-8C3F-7E50D06BD6F1}" type="sibTrans" cxnId="{4AB3008A-273C-479B-9ECD-05C7AEE43272}">
      <dgm:prSet/>
      <dgm:spPr/>
      <dgm:t>
        <a:bodyPr/>
        <a:lstStyle/>
        <a:p>
          <a:endParaRPr lang="es-ES"/>
        </a:p>
      </dgm:t>
    </dgm:pt>
    <dgm:pt modelId="{DE06B8D3-DE14-427F-BA50-E75120BE6633}">
      <dgm:prSet phldrT="[Texto]" custT="1"/>
      <dgm:spPr/>
      <dgm:t>
        <a:bodyPr/>
        <a:lstStyle/>
        <a:p>
          <a:pPr>
            <a:spcAft>
              <a:spcPts val="600"/>
            </a:spcAft>
          </a:pPr>
          <a:r>
            <a:rPr lang="es-VE" sz="1100" b="0" dirty="0" smtClean="0">
              <a:latin typeface="Gisha" panose="020B0502040204020203" pitchFamily="34" charset="-79"/>
              <a:cs typeface="Gisha" panose="020B0502040204020203" pitchFamily="34" charset="-79"/>
            </a:rPr>
            <a:t>Base para la estructuración del Programa “Arequipa Ciudad Sostenible”</a:t>
          </a:r>
          <a:endParaRPr lang="es-ES" sz="1100" b="0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BDB537AC-56EF-4834-ADDD-BEF7ABF57185}" type="parTrans" cxnId="{E72A7351-600B-4AAF-9516-FB81542ADBD1}">
      <dgm:prSet/>
      <dgm:spPr/>
      <dgm:t>
        <a:bodyPr/>
        <a:lstStyle/>
        <a:p>
          <a:endParaRPr lang="es-ES"/>
        </a:p>
      </dgm:t>
    </dgm:pt>
    <dgm:pt modelId="{8AD31CA2-D434-434E-AE2F-DD2795BEB29E}" type="sibTrans" cxnId="{E72A7351-600B-4AAF-9516-FB81542ADBD1}">
      <dgm:prSet/>
      <dgm:spPr/>
      <dgm:t>
        <a:bodyPr/>
        <a:lstStyle/>
        <a:p>
          <a:endParaRPr lang="es-ES"/>
        </a:p>
      </dgm:t>
    </dgm:pt>
    <dgm:pt modelId="{8475E481-B480-4952-9587-92B8E811640B}">
      <dgm:prSet custT="1"/>
      <dgm:spPr/>
      <dgm:t>
        <a:bodyPr/>
        <a:lstStyle/>
        <a:p>
          <a:r>
            <a:rPr lang="es-VE" sz="1100" b="0" dirty="0" smtClean="0">
              <a:latin typeface="Gisha" panose="020B0502040204020203" pitchFamily="34" charset="-79"/>
              <a:cs typeface="Gisha" panose="020B0502040204020203" pitchFamily="34" charset="-79"/>
            </a:rPr>
            <a:t>Base para la estructuración de un programa de resiliencia urbana</a:t>
          </a:r>
        </a:p>
      </dgm:t>
    </dgm:pt>
    <dgm:pt modelId="{02E2F44E-A588-41F8-AE4D-67DF5088E61F}" type="parTrans" cxnId="{0211A0B1-6733-4C5A-8744-9FAA15BD1B64}">
      <dgm:prSet/>
      <dgm:spPr/>
      <dgm:t>
        <a:bodyPr/>
        <a:lstStyle/>
        <a:p>
          <a:endParaRPr lang="es-ES"/>
        </a:p>
      </dgm:t>
    </dgm:pt>
    <dgm:pt modelId="{9FC985F5-6CDF-42C4-A8C8-CBC0B18B0B52}" type="sibTrans" cxnId="{0211A0B1-6733-4C5A-8744-9FAA15BD1B64}">
      <dgm:prSet/>
      <dgm:spPr/>
      <dgm:t>
        <a:bodyPr/>
        <a:lstStyle/>
        <a:p>
          <a:endParaRPr lang="es-ES"/>
        </a:p>
      </dgm:t>
    </dgm:pt>
    <dgm:pt modelId="{8EB6A3BD-D4D9-4319-809A-64609024759D}">
      <dgm:prSet custT="1"/>
      <dgm:spPr/>
      <dgm:t>
        <a:bodyPr/>
        <a:lstStyle/>
        <a:p>
          <a:r>
            <a:rPr lang="es-VE" sz="1100" b="0" dirty="0" smtClean="0">
              <a:latin typeface="Gisha" panose="020B0502040204020203" pitchFamily="34" charset="-79"/>
              <a:cs typeface="Gisha" panose="020B0502040204020203" pitchFamily="34" charset="-79"/>
            </a:rPr>
            <a:t>Operaciones estimadas: PPF:1,5MM                Crédito: US $ 500MM</a:t>
          </a:r>
        </a:p>
      </dgm:t>
    </dgm:pt>
    <dgm:pt modelId="{6786A0CB-C373-4998-99FC-58D3408BC503}" type="parTrans" cxnId="{7C343CF4-5633-4670-ADBA-1F31F8B06E84}">
      <dgm:prSet/>
      <dgm:spPr/>
      <dgm:t>
        <a:bodyPr/>
        <a:lstStyle/>
        <a:p>
          <a:endParaRPr lang="es-ES"/>
        </a:p>
      </dgm:t>
    </dgm:pt>
    <dgm:pt modelId="{F4072758-8EDC-4FB5-8B6C-3D7C7464BC8F}" type="sibTrans" cxnId="{7C343CF4-5633-4670-ADBA-1F31F8B06E84}">
      <dgm:prSet/>
      <dgm:spPr/>
      <dgm:t>
        <a:bodyPr/>
        <a:lstStyle/>
        <a:p>
          <a:endParaRPr lang="es-ES"/>
        </a:p>
      </dgm:t>
    </dgm:pt>
    <dgm:pt modelId="{0319420D-73E4-4263-ADA4-AE11966457E1}" type="pres">
      <dgm:prSet presAssocID="{BBD40244-27AC-4716-970D-874558ED5B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A092D4D-90E0-4F1F-AFE8-07CB1042745C}" type="pres">
      <dgm:prSet presAssocID="{98CEB702-0E3F-4A1E-AA05-F4FA62296227}" presName="composite" presStyleCnt="0"/>
      <dgm:spPr/>
    </dgm:pt>
    <dgm:pt modelId="{A205A0D8-5CE0-4E00-8681-B5CB9E81932D}" type="pres">
      <dgm:prSet presAssocID="{98CEB702-0E3F-4A1E-AA05-F4FA62296227}" presName="parTx" presStyleLbl="alignNode1" presStyleIdx="0" presStyleCnt="3" custLinFactNeighborX="917" custLinFactNeighborY="-22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84D043-5129-4D08-AB1F-2442119FA16C}" type="pres">
      <dgm:prSet presAssocID="{98CEB702-0E3F-4A1E-AA05-F4FA6229622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054EAB-23E4-4BCA-BA8E-468ED829E9B2}" type="pres">
      <dgm:prSet presAssocID="{436C76C8-1F98-4C7F-8DCF-F474358BF5C8}" presName="space" presStyleCnt="0"/>
      <dgm:spPr/>
    </dgm:pt>
    <dgm:pt modelId="{9F875CAA-8C5B-446C-B17E-502CD4AE0D7A}" type="pres">
      <dgm:prSet presAssocID="{D111F70B-F406-4C24-9F21-B2A6BDA08C55}" presName="composite" presStyleCnt="0"/>
      <dgm:spPr/>
    </dgm:pt>
    <dgm:pt modelId="{418DE804-9232-44DB-9C20-55B4E42FE571}" type="pres">
      <dgm:prSet presAssocID="{D111F70B-F406-4C24-9F21-B2A6BDA08C55}" presName="parTx" presStyleLbl="alignNode1" presStyleIdx="1" presStyleCnt="3" custLinFactNeighborX="-728" custLinFactNeighborY="-25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FBAD1E-8338-4959-9420-96741F352B69}" type="pres">
      <dgm:prSet presAssocID="{D111F70B-F406-4C24-9F21-B2A6BDA08C5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A07C39-A775-47B4-80A1-179198DACE46}" type="pres">
      <dgm:prSet presAssocID="{37EB41E5-28CA-4575-B93C-12931A657D2B}" presName="space" presStyleCnt="0"/>
      <dgm:spPr/>
    </dgm:pt>
    <dgm:pt modelId="{11131A8F-CDCA-4073-BB6C-2B7567F02A04}" type="pres">
      <dgm:prSet presAssocID="{777FD93E-C382-438E-959F-96503422FE14}" presName="composite" presStyleCnt="0"/>
      <dgm:spPr/>
    </dgm:pt>
    <dgm:pt modelId="{CFB93656-682D-4789-94F0-9C6DBEF64D8F}" type="pres">
      <dgm:prSet presAssocID="{777FD93E-C382-438E-959F-96503422FE14}" presName="parTx" presStyleLbl="alignNode1" presStyleIdx="2" presStyleCnt="3" custLinFactNeighborY="-84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53DB18-407B-454C-AE7D-FC66A0547415}" type="pres">
      <dgm:prSet presAssocID="{777FD93E-C382-438E-959F-96503422FE1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C7B0EFC-03C5-4408-8476-88569747B2CB}" type="presOf" srcId="{BBD40244-27AC-4716-970D-874558ED5BED}" destId="{0319420D-73E4-4263-ADA4-AE11966457E1}" srcOrd="0" destOrd="0" presId="urn:microsoft.com/office/officeart/2005/8/layout/hList1"/>
    <dgm:cxn modelId="{97118FEB-B775-4702-82A7-F7A93ACEC36B}" srcId="{777FD93E-C382-438E-959F-96503422FE14}" destId="{53399E91-7191-4F97-B2BE-4811D8C67E2A}" srcOrd="0" destOrd="0" parTransId="{808965AE-DD58-4A3A-B72A-A078DBB00785}" sibTransId="{4B976D15-73C9-4D4E-B192-B7E0B60627CE}"/>
    <dgm:cxn modelId="{A6F30F8D-4E03-45AB-A803-4CDAB8B53A88}" type="presOf" srcId="{D98B9073-D6D5-4CAB-A852-4EBED839B81B}" destId="{BDFBAD1E-8338-4959-9420-96741F352B69}" srcOrd="0" destOrd="0" presId="urn:microsoft.com/office/officeart/2005/8/layout/hList1"/>
    <dgm:cxn modelId="{E0AA10DE-6617-4F2B-A112-5939BE12A34A}" type="presOf" srcId="{98CEB702-0E3F-4A1E-AA05-F4FA62296227}" destId="{A205A0D8-5CE0-4E00-8681-B5CB9E81932D}" srcOrd="0" destOrd="0" presId="urn:microsoft.com/office/officeart/2005/8/layout/hList1"/>
    <dgm:cxn modelId="{C3CA43D9-5BBB-4D21-8DD0-2314EFB1559A}" type="presOf" srcId="{8EB6A3BD-D4D9-4319-809A-64609024759D}" destId="{1D53DB18-407B-454C-AE7D-FC66A0547415}" srcOrd="0" destOrd="2" presId="urn:microsoft.com/office/officeart/2005/8/layout/hList1"/>
    <dgm:cxn modelId="{131B166F-1E9B-495F-A210-2386209B956D}" type="presOf" srcId="{B65CB728-54B5-4071-87A8-90DCFC375259}" destId="{2384D043-5129-4D08-AB1F-2442119FA16C}" srcOrd="0" destOrd="2" presId="urn:microsoft.com/office/officeart/2005/8/layout/hList1"/>
    <dgm:cxn modelId="{894CDFB4-D8AA-4412-A13C-5A83D5DFCAD8}" type="presOf" srcId="{8475E481-B480-4952-9587-92B8E811640B}" destId="{1D53DB18-407B-454C-AE7D-FC66A0547415}" srcOrd="0" destOrd="1" presId="urn:microsoft.com/office/officeart/2005/8/layout/hList1"/>
    <dgm:cxn modelId="{7C343CF4-5633-4670-ADBA-1F31F8B06E84}" srcId="{777FD93E-C382-438E-959F-96503422FE14}" destId="{8EB6A3BD-D4D9-4319-809A-64609024759D}" srcOrd="2" destOrd="0" parTransId="{6786A0CB-C373-4998-99FC-58D3408BC503}" sibTransId="{F4072758-8EDC-4FB5-8B6C-3D7C7464BC8F}"/>
    <dgm:cxn modelId="{4AB3008A-273C-479B-9ECD-05C7AEE43272}" srcId="{D111F70B-F406-4C24-9F21-B2A6BDA08C55}" destId="{86F80D52-F50D-4D79-AD45-2FA358E40741}" srcOrd="2" destOrd="0" parTransId="{AAC78168-2710-4652-AEF8-78CD83D3CCA6}" sibTransId="{40D3E0AD-47E7-4326-8C3F-7E50D06BD6F1}"/>
    <dgm:cxn modelId="{DDEB0CA0-F69A-4EBA-ADB0-BC0AD34F8FF7}" srcId="{98CEB702-0E3F-4A1E-AA05-F4FA62296227}" destId="{B65CB728-54B5-4071-87A8-90DCFC375259}" srcOrd="2" destOrd="0" parTransId="{4C0F0D5A-473C-4C80-A318-C49D47690535}" sibTransId="{09080458-DBA0-4989-BCF7-4CEEA4342DAE}"/>
    <dgm:cxn modelId="{2E992F76-23E4-46CC-81E0-303510E273F0}" type="presOf" srcId="{6C908B13-46ED-4DF3-8C10-9EF6AAC9241F}" destId="{BDFBAD1E-8338-4959-9420-96741F352B69}" srcOrd="0" destOrd="1" presId="urn:microsoft.com/office/officeart/2005/8/layout/hList1"/>
    <dgm:cxn modelId="{E86EFE4E-FEA2-43B3-B59B-F6007D45A22A}" type="presOf" srcId="{DE06B8D3-DE14-427F-BA50-E75120BE6633}" destId="{2384D043-5129-4D08-AB1F-2442119FA16C}" srcOrd="0" destOrd="1" presId="urn:microsoft.com/office/officeart/2005/8/layout/hList1"/>
    <dgm:cxn modelId="{A635F50E-9149-40EE-BE1D-709E8D691F20}" srcId="{98CEB702-0E3F-4A1E-AA05-F4FA62296227}" destId="{C24151E3-A26E-44FC-A1AE-5BA3DA2C2A54}" srcOrd="0" destOrd="0" parTransId="{A5811151-3291-4AC1-8FF5-4E34B2E6D320}" sibTransId="{D4163444-A2D7-437B-A3E5-3AAAD4D75C73}"/>
    <dgm:cxn modelId="{F29520C6-003F-42D4-BB3E-EDA1111832A8}" srcId="{D111F70B-F406-4C24-9F21-B2A6BDA08C55}" destId="{D98B9073-D6D5-4CAB-A852-4EBED839B81B}" srcOrd="0" destOrd="0" parTransId="{711A8C3C-0AAE-4421-8E2A-C4F5E24E23FE}" sibTransId="{1B4720DF-1F43-4C12-BE51-507693522B00}"/>
    <dgm:cxn modelId="{6A52EB01-4AEB-4B8A-8C16-2A79B1DBDB59}" type="presOf" srcId="{D111F70B-F406-4C24-9F21-B2A6BDA08C55}" destId="{418DE804-9232-44DB-9C20-55B4E42FE571}" srcOrd="0" destOrd="0" presId="urn:microsoft.com/office/officeart/2005/8/layout/hList1"/>
    <dgm:cxn modelId="{D09831B6-0726-48A1-83A2-613302919CBD}" type="presOf" srcId="{C24151E3-A26E-44FC-A1AE-5BA3DA2C2A54}" destId="{2384D043-5129-4D08-AB1F-2442119FA16C}" srcOrd="0" destOrd="0" presId="urn:microsoft.com/office/officeart/2005/8/layout/hList1"/>
    <dgm:cxn modelId="{55B7F2A0-C099-4452-97B1-7BBA123BE27F}" srcId="{BBD40244-27AC-4716-970D-874558ED5BED}" destId="{98CEB702-0E3F-4A1E-AA05-F4FA62296227}" srcOrd="0" destOrd="0" parTransId="{3496566F-D766-4A41-A8C6-781D42C6885A}" sibTransId="{436C76C8-1F98-4C7F-8DCF-F474358BF5C8}"/>
    <dgm:cxn modelId="{0CFC3202-8E84-4762-944E-7B1B2AC1E8DC}" srcId="{BBD40244-27AC-4716-970D-874558ED5BED}" destId="{777FD93E-C382-438E-959F-96503422FE14}" srcOrd="2" destOrd="0" parTransId="{FD3199A0-B8E2-4EDD-B3B6-9DEBE81ACA18}" sibTransId="{F3B25639-356B-4763-A974-9D7A6B83EDC4}"/>
    <dgm:cxn modelId="{E87F2605-53C9-4A72-BD6A-6269397ED619}" type="presOf" srcId="{86F80D52-F50D-4D79-AD45-2FA358E40741}" destId="{BDFBAD1E-8338-4959-9420-96741F352B69}" srcOrd="0" destOrd="2" presId="urn:microsoft.com/office/officeart/2005/8/layout/hList1"/>
    <dgm:cxn modelId="{0211A0B1-6733-4C5A-8744-9FAA15BD1B64}" srcId="{777FD93E-C382-438E-959F-96503422FE14}" destId="{8475E481-B480-4952-9587-92B8E811640B}" srcOrd="1" destOrd="0" parTransId="{02E2F44E-A588-41F8-AE4D-67DF5088E61F}" sibTransId="{9FC985F5-6CDF-42C4-A8C8-CBC0B18B0B52}"/>
    <dgm:cxn modelId="{199738E2-FE83-4B91-B409-75E315A64866}" type="presOf" srcId="{777FD93E-C382-438E-959F-96503422FE14}" destId="{CFB93656-682D-4789-94F0-9C6DBEF64D8F}" srcOrd="0" destOrd="0" presId="urn:microsoft.com/office/officeart/2005/8/layout/hList1"/>
    <dgm:cxn modelId="{76FBDDC5-59C8-4006-B501-1D2AED868F1D}" srcId="{BBD40244-27AC-4716-970D-874558ED5BED}" destId="{D111F70B-F406-4C24-9F21-B2A6BDA08C55}" srcOrd="1" destOrd="0" parTransId="{F7E6357D-6E37-48B8-AAAC-9EAD28987391}" sibTransId="{37EB41E5-28CA-4575-B93C-12931A657D2B}"/>
    <dgm:cxn modelId="{11AEFC18-E957-40D5-A76B-7214540D96E6}" type="presOf" srcId="{53399E91-7191-4F97-B2BE-4811D8C67E2A}" destId="{1D53DB18-407B-454C-AE7D-FC66A0547415}" srcOrd="0" destOrd="0" presId="urn:microsoft.com/office/officeart/2005/8/layout/hList1"/>
    <dgm:cxn modelId="{E72A7351-600B-4AAF-9516-FB81542ADBD1}" srcId="{98CEB702-0E3F-4A1E-AA05-F4FA62296227}" destId="{DE06B8D3-DE14-427F-BA50-E75120BE6633}" srcOrd="1" destOrd="0" parTransId="{BDB537AC-56EF-4834-ADDD-BEF7ABF57185}" sibTransId="{8AD31CA2-D434-434E-AE2F-DD2795BEB29E}"/>
    <dgm:cxn modelId="{37272EC4-B1C1-4AD1-8121-5FE5B43320E6}" srcId="{D111F70B-F406-4C24-9F21-B2A6BDA08C55}" destId="{6C908B13-46ED-4DF3-8C10-9EF6AAC9241F}" srcOrd="1" destOrd="0" parTransId="{3C907D52-90DC-4564-B2FD-01DA66DA9878}" sibTransId="{25B34392-2888-4D2D-B2BE-1FD965D58F0F}"/>
    <dgm:cxn modelId="{26FF44C1-E087-4AF7-B645-45434888FEE5}" type="presParOf" srcId="{0319420D-73E4-4263-ADA4-AE11966457E1}" destId="{FA092D4D-90E0-4F1F-AFE8-07CB1042745C}" srcOrd="0" destOrd="0" presId="urn:microsoft.com/office/officeart/2005/8/layout/hList1"/>
    <dgm:cxn modelId="{C2B927D1-B161-40B6-88DF-A55AE8A7D95D}" type="presParOf" srcId="{FA092D4D-90E0-4F1F-AFE8-07CB1042745C}" destId="{A205A0D8-5CE0-4E00-8681-B5CB9E81932D}" srcOrd="0" destOrd="0" presId="urn:microsoft.com/office/officeart/2005/8/layout/hList1"/>
    <dgm:cxn modelId="{E1D2B333-E1AB-4C12-A219-F27777585050}" type="presParOf" srcId="{FA092D4D-90E0-4F1F-AFE8-07CB1042745C}" destId="{2384D043-5129-4D08-AB1F-2442119FA16C}" srcOrd="1" destOrd="0" presId="urn:microsoft.com/office/officeart/2005/8/layout/hList1"/>
    <dgm:cxn modelId="{EA84187B-E004-425A-B398-146B201FA4D9}" type="presParOf" srcId="{0319420D-73E4-4263-ADA4-AE11966457E1}" destId="{AF054EAB-23E4-4BCA-BA8E-468ED829E9B2}" srcOrd="1" destOrd="0" presId="urn:microsoft.com/office/officeart/2005/8/layout/hList1"/>
    <dgm:cxn modelId="{E541A148-187D-4FDB-A231-48D63A1F0263}" type="presParOf" srcId="{0319420D-73E4-4263-ADA4-AE11966457E1}" destId="{9F875CAA-8C5B-446C-B17E-502CD4AE0D7A}" srcOrd="2" destOrd="0" presId="urn:microsoft.com/office/officeart/2005/8/layout/hList1"/>
    <dgm:cxn modelId="{64A36276-0019-4E63-8369-8D02A0FE442F}" type="presParOf" srcId="{9F875CAA-8C5B-446C-B17E-502CD4AE0D7A}" destId="{418DE804-9232-44DB-9C20-55B4E42FE571}" srcOrd="0" destOrd="0" presId="urn:microsoft.com/office/officeart/2005/8/layout/hList1"/>
    <dgm:cxn modelId="{BEF5D660-2EB6-444A-BDEF-55560070DA0F}" type="presParOf" srcId="{9F875CAA-8C5B-446C-B17E-502CD4AE0D7A}" destId="{BDFBAD1E-8338-4959-9420-96741F352B69}" srcOrd="1" destOrd="0" presId="urn:microsoft.com/office/officeart/2005/8/layout/hList1"/>
    <dgm:cxn modelId="{D8ED139F-B4FD-4E5B-8554-D5EE29E72AB8}" type="presParOf" srcId="{0319420D-73E4-4263-ADA4-AE11966457E1}" destId="{12A07C39-A775-47B4-80A1-179198DACE46}" srcOrd="3" destOrd="0" presId="urn:microsoft.com/office/officeart/2005/8/layout/hList1"/>
    <dgm:cxn modelId="{9007FC12-B4D3-45B0-8221-8D6F4CEECD20}" type="presParOf" srcId="{0319420D-73E4-4263-ADA4-AE11966457E1}" destId="{11131A8F-CDCA-4073-BB6C-2B7567F02A04}" srcOrd="4" destOrd="0" presId="urn:microsoft.com/office/officeart/2005/8/layout/hList1"/>
    <dgm:cxn modelId="{C512EB64-B0F0-42A4-B406-3B170D62D48B}" type="presParOf" srcId="{11131A8F-CDCA-4073-BB6C-2B7567F02A04}" destId="{CFB93656-682D-4789-94F0-9C6DBEF64D8F}" srcOrd="0" destOrd="0" presId="urn:microsoft.com/office/officeart/2005/8/layout/hList1"/>
    <dgm:cxn modelId="{16DCA25A-1CB4-46B0-ABEE-AB1F475C5DE5}" type="presParOf" srcId="{11131A8F-CDCA-4073-BB6C-2B7567F02A04}" destId="{1D53DB18-407B-454C-AE7D-FC66A054741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A23865-4E9A-4A88-95AB-AA27AD5263B0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D9912CA9-5783-4457-860A-DD8E3D04367F}">
      <dgm:prSet phldrT="[Texto]"/>
      <dgm:spPr/>
      <dgm:t>
        <a:bodyPr/>
        <a:lstStyle/>
        <a:p>
          <a:r>
            <a:rPr lang="es-CO" dirty="0" smtClean="0"/>
            <a:t>Refinanciamiento</a:t>
          </a:r>
          <a:endParaRPr lang="es-CO" dirty="0"/>
        </a:p>
      </dgm:t>
    </dgm:pt>
    <dgm:pt modelId="{AC2F1D48-02A6-436E-A115-1464E0FDB2A1}" type="parTrans" cxnId="{75708FDA-2083-498D-B4B1-676F132F48E2}">
      <dgm:prSet/>
      <dgm:spPr/>
      <dgm:t>
        <a:bodyPr/>
        <a:lstStyle/>
        <a:p>
          <a:endParaRPr lang="es-CO"/>
        </a:p>
      </dgm:t>
    </dgm:pt>
    <dgm:pt modelId="{1042E4C5-AA6A-4D4D-8A35-DBA932D6AFC2}" type="sibTrans" cxnId="{75708FDA-2083-498D-B4B1-676F132F48E2}">
      <dgm:prSet/>
      <dgm:spPr/>
      <dgm:t>
        <a:bodyPr/>
        <a:lstStyle/>
        <a:p>
          <a:endParaRPr lang="es-CO"/>
        </a:p>
      </dgm:t>
    </dgm:pt>
    <dgm:pt modelId="{D8D47ABB-D935-4DA8-8EE5-338159C98535}">
      <dgm:prSet phldrT="[Texto]"/>
      <dgm:spPr/>
      <dgm:t>
        <a:bodyPr/>
        <a:lstStyle/>
        <a:p>
          <a:r>
            <a:rPr lang="es-CO" dirty="0" smtClean="0"/>
            <a:t>Co-financiamiento</a:t>
          </a:r>
          <a:endParaRPr lang="es-CO" dirty="0"/>
        </a:p>
      </dgm:t>
    </dgm:pt>
    <dgm:pt modelId="{ECF0384F-8015-429D-ADD6-F9CAF990D481}" type="parTrans" cxnId="{C0A42BB7-7D2C-40D2-99B4-E59742836E4F}">
      <dgm:prSet/>
      <dgm:spPr/>
      <dgm:t>
        <a:bodyPr/>
        <a:lstStyle/>
        <a:p>
          <a:endParaRPr lang="es-CO"/>
        </a:p>
      </dgm:t>
    </dgm:pt>
    <dgm:pt modelId="{9088BFF7-A9E2-459D-8EB2-2F9E9103744A}" type="sibTrans" cxnId="{C0A42BB7-7D2C-40D2-99B4-E59742836E4F}">
      <dgm:prSet/>
      <dgm:spPr/>
      <dgm:t>
        <a:bodyPr/>
        <a:lstStyle/>
        <a:p>
          <a:endParaRPr lang="es-CO"/>
        </a:p>
      </dgm:t>
    </dgm:pt>
    <dgm:pt modelId="{2615861A-3AEA-4F9F-A4BD-C1C7ED090616}">
      <dgm:prSet phldrT="[Texto]"/>
      <dgm:spPr/>
      <dgm:t>
        <a:bodyPr/>
        <a:lstStyle/>
        <a:p>
          <a:r>
            <a:rPr lang="es-CO" dirty="0" smtClean="0"/>
            <a:t>Bonos verdes</a:t>
          </a:r>
          <a:endParaRPr lang="es-CO" dirty="0"/>
        </a:p>
      </dgm:t>
    </dgm:pt>
    <dgm:pt modelId="{90731E2B-96AB-4ACD-A3C4-9A773F9652DC}" type="parTrans" cxnId="{9D8B5F4A-4A21-4B57-BE57-1890D8011F76}">
      <dgm:prSet/>
      <dgm:spPr/>
      <dgm:t>
        <a:bodyPr/>
        <a:lstStyle/>
        <a:p>
          <a:endParaRPr lang="es-CO"/>
        </a:p>
      </dgm:t>
    </dgm:pt>
    <dgm:pt modelId="{CE0ACA3E-ED20-4BF8-96B4-0AFC3F9AC15B}" type="sibTrans" cxnId="{9D8B5F4A-4A21-4B57-BE57-1890D8011F76}">
      <dgm:prSet/>
      <dgm:spPr/>
      <dgm:t>
        <a:bodyPr/>
        <a:lstStyle/>
        <a:p>
          <a:endParaRPr lang="es-CO"/>
        </a:p>
      </dgm:t>
    </dgm:pt>
    <dgm:pt modelId="{A3EBB412-5504-4268-9171-4F868D666AC4}">
      <dgm:prSet phldrT="[Texto]"/>
      <dgm:spPr/>
      <dgm:t>
        <a:bodyPr/>
        <a:lstStyle/>
        <a:p>
          <a:r>
            <a:rPr lang="es-CO" dirty="0" smtClean="0"/>
            <a:t>AFD, </a:t>
          </a:r>
          <a:r>
            <a:rPr lang="es-CO" dirty="0" err="1" smtClean="0"/>
            <a:t>kfW</a:t>
          </a:r>
          <a:r>
            <a:rPr lang="es-CO" dirty="0" smtClean="0"/>
            <a:t>, JBIC, </a:t>
          </a:r>
          <a:r>
            <a:rPr lang="es-CO" dirty="0" err="1" smtClean="0"/>
            <a:t>Nordic</a:t>
          </a:r>
          <a:endParaRPr lang="es-CO" dirty="0"/>
        </a:p>
      </dgm:t>
    </dgm:pt>
    <dgm:pt modelId="{76A4307E-4EA7-4E5A-96F2-E6AFD57A636D}" type="parTrans" cxnId="{68E59ECA-39EE-4200-95DD-AE84C5A6252F}">
      <dgm:prSet/>
      <dgm:spPr/>
      <dgm:t>
        <a:bodyPr/>
        <a:lstStyle/>
        <a:p>
          <a:endParaRPr lang="es-CO"/>
        </a:p>
      </dgm:t>
    </dgm:pt>
    <dgm:pt modelId="{89C6F4D9-FEE9-4980-8934-CD63179C21F9}" type="sibTrans" cxnId="{68E59ECA-39EE-4200-95DD-AE84C5A6252F}">
      <dgm:prSet/>
      <dgm:spPr/>
      <dgm:t>
        <a:bodyPr/>
        <a:lstStyle/>
        <a:p>
          <a:endParaRPr lang="es-CO"/>
        </a:p>
      </dgm:t>
    </dgm:pt>
    <dgm:pt modelId="{6F6DB4EF-3E5F-44F1-B702-3F6A1B0B7C44}">
      <dgm:prSet phldrT="[Texto]"/>
      <dgm:spPr/>
      <dgm:t>
        <a:bodyPr/>
        <a:lstStyle/>
        <a:p>
          <a:r>
            <a:rPr lang="es-CO" dirty="0" smtClean="0"/>
            <a:t>AFD, </a:t>
          </a:r>
          <a:r>
            <a:rPr lang="es-CO" dirty="0" err="1" smtClean="0"/>
            <a:t>KfW</a:t>
          </a:r>
          <a:r>
            <a:rPr lang="es-CO" dirty="0" smtClean="0"/>
            <a:t>, GCF</a:t>
          </a:r>
          <a:endParaRPr lang="es-CO" dirty="0"/>
        </a:p>
      </dgm:t>
    </dgm:pt>
    <dgm:pt modelId="{9A917C87-DCF0-4FA9-B1A5-91D6A0222524}" type="parTrans" cxnId="{6C134132-5890-4A44-A311-2A964E10BB43}">
      <dgm:prSet/>
      <dgm:spPr/>
      <dgm:t>
        <a:bodyPr/>
        <a:lstStyle/>
        <a:p>
          <a:endParaRPr lang="es-CO"/>
        </a:p>
      </dgm:t>
    </dgm:pt>
    <dgm:pt modelId="{C52D23FE-5E4B-42C8-8CE9-68A516FD442E}" type="sibTrans" cxnId="{6C134132-5890-4A44-A311-2A964E10BB43}">
      <dgm:prSet/>
      <dgm:spPr/>
      <dgm:t>
        <a:bodyPr/>
        <a:lstStyle/>
        <a:p>
          <a:endParaRPr lang="es-CO"/>
        </a:p>
      </dgm:t>
    </dgm:pt>
    <dgm:pt modelId="{49DDA28C-B729-4AE8-8AF4-002EB1A01835}" type="pres">
      <dgm:prSet presAssocID="{2AA23865-4E9A-4A88-95AB-AA27AD5263B0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6F67217-5E27-43F6-AC02-866BC5ADA8C4}" type="pres">
      <dgm:prSet presAssocID="{D9912CA9-5783-4457-860A-DD8E3D04367F}" presName="Accent1" presStyleCnt="0"/>
      <dgm:spPr/>
    </dgm:pt>
    <dgm:pt modelId="{E1F058D5-DA0B-4AD6-8583-53617E31B6E5}" type="pres">
      <dgm:prSet presAssocID="{D9912CA9-5783-4457-860A-DD8E3D04367F}" presName="Accent" presStyleLbl="node1" presStyleIdx="0" presStyleCnt="3"/>
      <dgm:spPr/>
    </dgm:pt>
    <dgm:pt modelId="{EF7C57A1-E979-4141-99CB-9046D35809D7}" type="pres">
      <dgm:prSet presAssocID="{D9912CA9-5783-4457-860A-DD8E3D04367F}" presName="Child1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894463B-2845-4157-B93A-FE7B4153AE5B}" type="pres">
      <dgm:prSet presAssocID="{D9912CA9-5783-4457-860A-DD8E3D04367F}" presName="Parent1" presStyleLbl="revTx" presStyleIdx="1" presStyleCnt="5">
        <dgm:presLayoutVars>
          <dgm:chMax val="1"/>
          <dgm:chPref val="1"/>
          <dgm:bulletEnabled val="1"/>
        </dgm:presLayoutVars>
      </dgm:prSet>
      <dgm:spPr/>
    </dgm:pt>
    <dgm:pt modelId="{8C3B8220-C1EE-49BB-A0AA-2F6D5F4B3997}" type="pres">
      <dgm:prSet presAssocID="{D8D47ABB-D935-4DA8-8EE5-338159C98535}" presName="Accent2" presStyleCnt="0"/>
      <dgm:spPr/>
    </dgm:pt>
    <dgm:pt modelId="{4A7BE926-965E-43CA-8674-0190E9D3B6B2}" type="pres">
      <dgm:prSet presAssocID="{D8D47ABB-D935-4DA8-8EE5-338159C98535}" presName="Accent" presStyleLbl="node1" presStyleIdx="1" presStyleCnt="3"/>
      <dgm:spPr/>
    </dgm:pt>
    <dgm:pt modelId="{6A3939F8-F45F-4443-A9F7-85B88325BD62}" type="pres">
      <dgm:prSet presAssocID="{D8D47ABB-D935-4DA8-8EE5-338159C98535}" presName="Child2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F4671AE-EFF6-41E0-AED4-7861065E2208}" type="pres">
      <dgm:prSet presAssocID="{D8D47ABB-D935-4DA8-8EE5-338159C98535}" presName="Parent2" presStyleLbl="revTx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AC94CFB-F8DB-4EFA-82F8-619E2015DF26}" type="pres">
      <dgm:prSet presAssocID="{2615861A-3AEA-4F9F-A4BD-C1C7ED090616}" presName="Accent3" presStyleCnt="0"/>
      <dgm:spPr/>
    </dgm:pt>
    <dgm:pt modelId="{A571E499-3F9C-4DA8-99A6-99EA9F9A6647}" type="pres">
      <dgm:prSet presAssocID="{2615861A-3AEA-4F9F-A4BD-C1C7ED090616}" presName="Accent" presStyleLbl="node1" presStyleIdx="2" presStyleCnt="3"/>
      <dgm:spPr/>
    </dgm:pt>
    <dgm:pt modelId="{636BA554-2B2D-481B-86A0-2E745F2E105C}" type="pres">
      <dgm:prSet presAssocID="{2615861A-3AEA-4F9F-A4BD-C1C7ED090616}" presName="Parent3" presStyleLbl="revTx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5931D5FE-F942-4E79-87B5-6D2618FE000A}" type="presOf" srcId="{2615861A-3AEA-4F9F-A4BD-C1C7ED090616}" destId="{636BA554-2B2D-481B-86A0-2E745F2E105C}" srcOrd="0" destOrd="0" presId="urn:microsoft.com/office/officeart/2009/layout/CircleArrowProcess"/>
    <dgm:cxn modelId="{9D8B5F4A-4A21-4B57-BE57-1890D8011F76}" srcId="{2AA23865-4E9A-4A88-95AB-AA27AD5263B0}" destId="{2615861A-3AEA-4F9F-A4BD-C1C7ED090616}" srcOrd="2" destOrd="0" parTransId="{90731E2B-96AB-4ACD-A3C4-9A773F9652DC}" sibTransId="{CE0ACA3E-ED20-4BF8-96B4-0AFC3F9AC15B}"/>
    <dgm:cxn modelId="{75708FDA-2083-498D-B4B1-676F132F48E2}" srcId="{2AA23865-4E9A-4A88-95AB-AA27AD5263B0}" destId="{D9912CA9-5783-4457-860A-DD8E3D04367F}" srcOrd="0" destOrd="0" parTransId="{AC2F1D48-02A6-436E-A115-1464E0FDB2A1}" sibTransId="{1042E4C5-AA6A-4D4D-8A35-DBA932D6AFC2}"/>
    <dgm:cxn modelId="{68E59ECA-39EE-4200-95DD-AE84C5A6252F}" srcId="{D9912CA9-5783-4457-860A-DD8E3D04367F}" destId="{A3EBB412-5504-4268-9171-4F868D666AC4}" srcOrd="0" destOrd="0" parTransId="{76A4307E-4EA7-4E5A-96F2-E6AFD57A636D}" sibTransId="{89C6F4D9-FEE9-4980-8934-CD63179C21F9}"/>
    <dgm:cxn modelId="{79888715-080D-443B-8CAF-60C71CA4A1C0}" type="presOf" srcId="{2AA23865-4E9A-4A88-95AB-AA27AD5263B0}" destId="{49DDA28C-B729-4AE8-8AF4-002EB1A01835}" srcOrd="0" destOrd="0" presId="urn:microsoft.com/office/officeart/2009/layout/CircleArrowProcess"/>
    <dgm:cxn modelId="{963C41F6-9C79-4CBB-B51E-C4E6EABE2F9F}" type="presOf" srcId="{A3EBB412-5504-4268-9171-4F868D666AC4}" destId="{EF7C57A1-E979-4141-99CB-9046D35809D7}" srcOrd="0" destOrd="0" presId="urn:microsoft.com/office/officeart/2009/layout/CircleArrowProcess"/>
    <dgm:cxn modelId="{7D42E053-1AC7-4ABA-BD4D-776CE93BFFB6}" type="presOf" srcId="{D9912CA9-5783-4457-860A-DD8E3D04367F}" destId="{3894463B-2845-4157-B93A-FE7B4153AE5B}" srcOrd="0" destOrd="0" presId="urn:microsoft.com/office/officeart/2009/layout/CircleArrowProcess"/>
    <dgm:cxn modelId="{ADB63566-3348-4DC5-92ED-AC967EB76657}" type="presOf" srcId="{D8D47ABB-D935-4DA8-8EE5-338159C98535}" destId="{6F4671AE-EFF6-41E0-AED4-7861065E2208}" srcOrd="0" destOrd="0" presId="urn:microsoft.com/office/officeart/2009/layout/CircleArrowProcess"/>
    <dgm:cxn modelId="{C0A42BB7-7D2C-40D2-99B4-E59742836E4F}" srcId="{2AA23865-4E9A-4A88-95AB-AA27AD5263B0}" destId="{D8D47ABB-D935-4DA8-8EE5-338159C98535}" srcOrd="1" destOrd="0" parTransId="{ECF0384F-8015-429D-ADD6-F9CAF990D481}" sibTransId="{9088BFF7-A9E2-459D-8EB2-2F9E9103744A}"/>
    <dgm:cxn modelId="{6C134132-5890-4A44-A311-2A964E10BB43}" srcId="{D8D47ABB-D935-4DA8-8EE5-338159C98535}" destId="{6F6DB4EF-3E5F-44F1-B702-3F6A1B0B7C44}" srcOrd="0" destOrd="0" parTransId="{9A917C87-DCF0-4FA9-B1A5-91D6A0222524}" sibTransId="{C52D23FE-5E4B-42C8-8CE9-68A516FD442E}"/>
    <dgm:cxn modelId="{570E4BB5-C31C-4370-BB54-E700AAB72AFB}" type="presOf" srcId="{6F6DB4EF-3E5F-44F1-B702-3F6A1B0B7C44}" destId="{6A3939F8-F45F-4443-A9F7-85B88325BD62}" srcOrd="0" destOrd="0" presId="urn:microsoft.com/office/officeart/2009/layout/CircleArrowProcess"/>
    <dgm:cxn modelId="{2F1E1B7F-3202-4221-8090-C7BFD1D6799D}" type="presParOf" srcId="{49DDA28C-B729-4AE8-8AF4-002EB1A01835}" destId="{36F67217-5E27-43F6-AC02-866BC5ADA8C4}" srcOrd="0" destOrd="0" presId="urn:microsoft.com/office/officeart/2009/layout/CircleArrowProcess"/>
    <dgm:cxn modelId="{802C539D-AF5B-4E60-A6FD-C8799F26EB33}" type="presParOf" srcId="{36F67217-5E27-43F6-AC02-866BC5ADA8C4}" destId="{E1F058D5-DA0B-4AD6-8583-53617E31B6E5}" srcOrd="0" destOrd="0" presId="urn:microsoft.com/office/officeart/2009/layout/CircleArrowProcess"/>
    <dgm:cxn modelId="{DD539869-65B5-4F80-8110-3811FC8980DC}" type="presParOf" srcId="{49DDA28C-B729-4AE8-8AF4-002EB1A01835}" destId="{EF7C57A1-E979-4141-99CB-9046D35809D7}" srcOrd="1" destOrd="0" presId="urn:microsoft.com/office/officeart/2009/layout/CircleArrowProcess"/>
    <dgm:cxn modelId="{B581E582-D0C7-4481-B68E-12BAB80176A8}" type="presParOf" srcId="{49DDA28C-B729-4AE8-8AF4-002EB1A01835}" destId="{3894463B-2845-4157-B93A-FE7B4153AE5B}" srcOrd="2" destOrd="0" presId="urn:microsoft.com/office/officeart/2009/layout/CircleArrowProcess"/>
    <dgm:cxn modelId="{998C0AC5-C1B7-432E-8571-63E3963A0ECF}" type="presParOf" srcId="{49DDA28C-B729-4AE8-8AF4-002EB1A01835}" destId="{8C3B8220-C1EE-49BB-A0AA-2F6D5F4B3997}" srcOrd="3" destOrd="0" presId="urn:microsoft.com/office/officeart/2009/layout/CircleArrowProcess"/>
    <dgm:cxn modelId="{CE1B868C-73CE-4B6F-8960-287DF2148E61}" type="presParOf" srcId="{8C3B8220-C1EE-49BB-A0AA-2F6D5F4B3997}" destId="{4A7BE926-965E-43CA-8674-0190E9D3B6B2}" srcOrd="0" destOrd="0" presId="urn:microsoft.com/office/officeart/2009/layout/CircleArrowProcess"/>
    <dgm:cxn modelId="{17F8DA05-8E28-4DE4-8884-2F5613E3936F}" type="presParOf" srcId="{49DDA28C-B729-4AE8-8AF4-002EB1A01835}" destId="{6A3939F8-F45F-4443-A9F7-85B88325BD62}" srcOrd="4" destOrd="0" presId="urn:microsoft.com/office/officeart/2009/layout/CircleArrowProcess"/>
    <dgm:cxn modelId="{4B29AFC4-B2BA-4E2E-9E0E-94F5D383550A}" type="presParOf" srcId="{49DDA28C-B729-4AE8-8AF4-002EB1A01835}" destId="{6F4671AE-EFF6-41E0-AED4-7861065E2208}" srcOrd="5" destOrd="0" presId="urn:microsoft.com/office/officeart/2009/layout/CircleArrowProcess"/>
    <dgm:cxn modelId="{A1D9B376-F906-4A64-AC4E-1FE8D86E65DF}" type="presParOf" srcId="{49DDA28C-B729-4AE8-8AF4-002EB1A01835}" destId="{7AC94CFB-F8DB-4EFA-82F8-619E2015DF26}" srcOrd="6" destOrd="0" presId="urn:microsoft.com/office/officeart/2009/layout/CircleArrowProcess"/>
    <dgm:cxn modelId="{CDDB1EDC-120C-4EE4-A640-AA8F7C9F5139}" type="presParOf" srcId="{7AC94CFB-F8DB-4EFA-82F8-619E2015DF26}" destId="{A571E499-3F9C-4DA8-99A6-99EA9F9A6647}" srcOrd="0" destOrd="0" presId="urn:microsoft.com/office/officeart/2009/layout/CircleArrowProcess"/>
    <dgm:cxn modelId="{68FDF1C2-DA3C-42FB-BD05-8CB796D9958A}" type="presParOf" srcId="{49DDA28C-B729-4AE8-8AF4-002EB1A01835}" destId="{636BA554-2B2D-481B-86A0-2E745F2E105C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39775-71F1-485D-8803-976F1D3B2951}">
      <dsp:nvSpPr>
        <dsp:cNvPr id="0" name=""/>
        <dsp:cNvSpPr/>
      </dsp:nvSpPr>
      <dsp:spPr>
        <a:xfrm>
          <a:off x="2029" y="0"/>
          <a:ext cx="2127390" cy="38445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rgbClr val="33CCCC"/>
              </a:solidFill>
            </a:rPr>
            <a:t>Biodiversidad y Bosques</a:t>
          </a:r>
          <a:endParaRPr lang="es-MX" sz="2000" b="1" kern="1200" dirty="0">
            <a:solidFill>
              <a:srgbClr val="33CCCC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Conservación biósfera</a:t>
          </a:r>
          <a:endParaRPr lang="es-MX" sz="14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Gestión sostenible</a:t>
          </a:r>
          <a:endParaRPr lang="es-MX" sz="14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Provecho productivo</a:t>
          </a:r>
          <a:endParaRPr lang="es-MX" sz="14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Biocomercio</a:t>
          </a:r>
          <a:endParaRPr lang="es-MX" sz="14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029" y="1537811"/>
        <a:ext cx="2127390" cy="1537811"/>
      </dsp:txXfrm>
    </dsp:sp>
    <dsp:sp modelId="{DB01C212-1965-48AB-B0DF-B8233E1E715F}">
      <dsp:nvSpPr>
        <dsp:cNvPr id="0" name=""/>
        <dsp:cNvSpPr/>
      </dsp:nvSpPr>
      <dsp:spPr>
        <a:xfrm>
          <a:off x="425611" y="230671"/>
          <a:ext cx="1280227" cy="1280227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4639F-BA95-4CE8-862B-E9C1D5A119A7}">
      <dsp:nvSpPr>
        <dsp:cNvPr id="0" name=""/>
        <dsp:cNvSpPr/>
      </dsp:nvSpPr>
      <dsp:spPr>
        <a:xfrm>
          <a:off x="2180882" y="0"/>
          <a:ext cx="2127390" cy="38445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rgbClr val="33CCCC"/>
              </a:solidFill>
            </a:rPr>
            <a:t>Infraestructura Verde</a:t>
          </a:r>
          <a:endParaRPr lang="es-MX" sz="2000" b="1" kern="1200" dirty="0">
            <a:solidFill>
              <a:srgbClr val="33CCCC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Áreas naturales protegidas</a:t>
          </a:r>
          <a:endParaRPr lang="es-MX" sz="1400" b="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Restauración de ecosistemas</a:t>
          </a:r>
          <a:endParaRPr lang="es-MX" sz="1400" b="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Áreas verdes</a:t>
          </a:r>
          <a:endParaRPr lang="es-MX" sz="1400" b="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700" b="1" kern="1200" dirty="0"/>
        </a:p>
      </dsp:txBody>
      <dsp:txXfrm>
        <a:off x="2180882" y="1537811"/>
        <a:ext cx="2127390" cy="1537811"/>
      </dsp:txXfrm>
    </dsp:sp>
    <dsp:sp modelId="{7161DCFA-D941-462A-870E-82AFFD8B5C29}">
      <dsp:nvSpPr>
        <dsp:cNvPr id="0" name=""/>
        <dsp:cNvSpPr/>
      </dsp:nvSpPr>
      <dsp:spPr>
        <a:xfrm>
          <a:off x="2616823" y="230671"/>
          <a:ext cx="1280227" cy="1280227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70890-B170-4AD6-93C4-1A4B3A8E7A6A}">
      <dsp:nvSpPr>
        <dsp:cNvPr id="0" name=""/>
        <dsp:cNvSpPr/>
      </dsp:nvSpPr>
      <dsp:spPr>
        <a:xfrm>
          <a:off x="4384454" y="0"/>
          <a:ext cx="2127390" cy="38445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rgbClr val="33CCCC"/>
              </a:solidFill>
            </a:rPr>
            <a:t>Oportunidades de Inversión</a:t>
          </a:r>
          <a:endParaRPr lang="es-MX" sz="2000" b="1" kern="1200" dirty="0">
            <a:solidFill>
              <a:srgbClr val="33CCCC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Manejo y restitución</a:t>
          </a:r>
          <a:endParaRPr lang="es-MX" sz="14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Cuerpos de agua</a:t>
          </a:r>
          <a:endParaRPr lang="es-MX" sz="14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Servicios ecosistémicos</a:t>
          </a:r>
          <a:endParaRPr lang="es-MX" sz="14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Compensaciones</a:t>
          </a:r>
          <a:endParaRPr lang="es-MX" sz="14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384454" y="1537811"/>
        <a:ext cx="2127390" cy="1537811"/>
      </dsp:txXfrm>
    </dsp:sp>
    <dsp:sp modelId="{905A1D5F-9525-422C-9B4A-CAE0248D4C18}">
      <dsp:nvSpPr>
        <dsp:cNvPr id="0" name=""/>
        <dsp:cNvSpPr/>
      </dsp:nvSpPr>
      <dsp:spPr>
        <a:xfrm>
          <a:off x="4808036" y="230671"/>
          <a:ext cx="1280227" cy="1280227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076992-E0D6-4039-A9DD-5E33959CBD06}">
      <dsp:nvSpPr>
        <dsp:cNvPr id="0" name=""/>
        <dsp:cNvSpPr/>
      </dsp:nvSpPr>
      <dsp:spPr>
        <a:xfrm>
          <a:off x="6577697" y="0"/>
          <a:ext cx="2127390" cy="38445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rgbClr val="33CCCC"/>
              </a:solidFill>
            </a:rPr>
            <a:t>Temas Transversales</a:t>
          </a:r>
          <a:endParaRPr lang="es-MX" sz="2000" b="1" kern="1200" dirty="0">
            <a:solidFill>
              <a:srgbClr val="33CCCC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Fortalecimiento institucional</a:t>
          </a:r>
          <a:endParaRPr lang="es-MX" sz="1400" b="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Finanzas verdes</a:t>
          </a:r>
          <a:endParaRPr lang="es-MX" sz="1400" b="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Desarrollo de capacidades</a:t>
          </a:r>
          <a:endParaRPr lang="es-MX" sz="1400" b="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2800" b="1" kern="1200" dirty="0"/>
        </a:p>
      </dsp:txBody>
      <dsp:txXfrm>
        <a:off x="6577697" y="1537811"/>
        <a:ext cx="2127390" cy="1537811"/>
      </dsp:txXfrm>
    </dsp:sp>
    <dsp:sp modelId="{B1856758-031D-4BE8-B335-11132C8C904F}">
      <dsp:nvSpPr>
        <dsp:cNvPr id="0" name=""/>
        <dsp:cNvSpPr/>
      </dsp:nvSpPr>
      <dsp:spPr>
        <a:xfrm>
          <a:off x="6999249" y="230671"/>
          <a:ext cx="1280227" cy="1280227"/>
        </a:xfrm>
        <a:prstGeom prst="ellipse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B46A37-9741-4D33-BB2B-DCC73996ACDF}">
      <dsp:nvSpPr>
        <dsp:cNvPr id="0" name=""/>
        <dsp:cNvSpPr/>
      </dsp:nvSpPr>
      <dsp:spPr>
        <a:xfrm>
          <a:off x="696407" y="3267848"/>
          <a:ext cx="8008680" cy="576679"/>
        </a:xfrm>
        <a:prstGeom prst="leftRightArrow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5A0D8-5CE0-4E00-8681-B5CB9E81932D}">
      <dsp:nvSpPr>
        <dsp:cNvPr id="0" name=""/>
        <dsp:cNvSpPr/>
      </dsp:nvSpPr>
      <dsp:spPr>
        <a:xfrm>
          <a:off x="17224" y="0"/>
          <a:ext cx="1689376" cy="6757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b="1" kern="1200" dirty="0" smtClean="0">
              <a:latin typeface="Gisha" panose="020B0502040204020203" pitchFamily="34" charset="-79"/>
              <a:cs typeface="Gisha" panose="020B0502040204020203" pitchFamily="34" charset="-79"/>
            </a:rPr>
            <a:t>Arequipa Metropolitana</a:t>
          </a:r>
          <a:endParaRPr lang="es-ES" sz="1200" kern="1200" dirty="0"/>
        </a:p>
      </dsp:txBody>
      <dsp:txXfrm>
        <a:off x="17224" y="0"/>
        <a:ext cx="1689376" cy="675750"/>
      </dsp:txXfrm>
    </dsp:sp>
    <dsp:sp modelId="{2384D043-5129-4D08-AB1F-2442119FA16C}">
      <dsp:nvSpPr>
        <dsp:cNvPr id="0" name=""/>
        <dsp:cNvSpPr/>
      </dsp:nvSpPr>
      <dsp:spPr>
        <a:xfrm>
          <a:off x="1732" y="689432"/>
          <a:ext cx="1689376" cy="24155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VE" sz="1100" b="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Análisis y priorización de 4 proyectos de adaptación urbana</a:t>
          </a:r>
          <a:endParaRPr lang="es-ES" sz="1100" b="0" kern="1200" dirty="0">
            <a:latin typeface="Gisha" panose="020B0502040204020203" pitchFamily="34" charset="-79"/>
            <a:cs typeface="Gisha" panose="020B0502040204020203" pitchFamily="34" charset="-79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VE" sz="1100" b="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Base para la estructuración del Programa “Arequipa Ciudad Sostenible”</a:t>
          </a:r>
          <a:endParaRPr lang="es-ES" sz="1100" b="0" kern="1200" dirty="0">
            <a:latin typeface="Gisha" panose="020B0502040204020203" pitchFamily="34" charset="-79"/>
            <a:cs typeface="Gisha" panose="020B0502040204020203" pitchFamily="34" charset="-79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VE" sz="1100" b="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Operaciones estimadas: PPF:1,5MM                Crédito: US $ 70MM</a:t>
          </a:r>
        </a:p>
      </dsp:txBody>
      <dsp:txXfrm>
        <a:off x="1732" y="689432"/>
        <a:ext cx="1689376" cy="2415599"/>
      </dsp:txXfrm>
    </dsp:sp>
    <dsp:sp modelId="{418DE804-9232-44DB-9C20-55B4E42FE571}">
      <dsp:nvSpPr>
        <dsp:cNvPr id="0" name=""/>
        <dsp:cNvSpPr/>
      </dsp:nvSpPr>
      <dsp:spPr>
        <a:xfrm>
          <a:off x="1915323" y="0"/>
          <a:ext cx="1689376" cy="6757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b="1" kern="1200" dirty="0" smtClean="0">
              <a:latin typeface="Gisha" panose="020B0502040204020203" pitchFamily="34" charset="-79"/>
              <a:cs typeface="Gisha" panose="020B0502040204020203" pitchFamily="34" charset="-79"/>
            </a:rPr>
            <a:t>Guayaquil</a:t>
          </a:r>
          <a:endParaRPr lang="es-ES" sz="1200" kern="1200" dirty="0"/>
        </a:p>
      </dsp:txBody>
      <dsp:txXfrm>
        <a:off x="1915323" y="0"/>
        <a:ext cx="1689376" cy="675750"/>
      </dsp:txXfrm>
    </dsp:sp>
    <dsp:sp modelId="{BDFBAD1E-8338-4959-9420-96741F352B69}">
      <dsp:nvSpPr>
        <dsp:cNvPr id="0" name=""/>
        <dsp:cNvSpPr/>
      </dsp:nvSpPr>
      <dsp:spPr>
        <a:xfrm>
          <a:off x="1927621" y="689432"/>
          <a:ext cx="1689376" cy="24155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VE" sz="1100" b="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Análisis y priorización de 4 proyectos de adaptación urbana</a:t>
          </a:r>
          <a:endParaRPr lang="es-ES" sz="1100" b="0" kern="1200" dirty="0">
            <a:latin typeface="Gisha" panose="020B0502040204020203" pitchFamily="34" charset="-79"/>
            <a:cs typeface="Gisha" panose="020B0502040204020203" pitchFamily="34" charset="-79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VE" sz="1100" b="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Base para la estructuración de un programa de resiliencia urbana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VE" sz="1100" b="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Operaciones estimadas: PPF:1,5MM                Crédito: US $ 113MM</a:t>
          </a:r>
        </a:p>
      </dsp:txBody>
      <dsp:txXfrm>
        <a:off x="1927621" y="689432"/>
        <a:ext cx="1689376" cy="2415599"/>
      </dsp:txXfrm>
    </dsp:sp>
    <dsp:sp modelId="{CFB93656-682D-4789-94F0-9C6DBEF64D8F}">
      <dsp:nvSpPr>
        <dsp:cNvPr id="0" name=""/>
        <dsp:cNvSpPr/>
      </dsp:nvSpPr>
      <dsp:spPr>
        <a:xfrm>
          <a:off x="3853510" y="0"/>
          <a:ext cx="1689376" cy="6757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b="1" kern="1200" dirty="0" smtClean="0">
              <a:latin typeface="Gisha" panose="020B0502040204020203" pitchFamily="34" charset="-79"/>
              <a:cs typeface="Gisha" panose="020B0502040204020203" pitchFamily="34" charset="-79"/>
            </a:rPr>
            <a:t>CiOeste – Sao Paulo</a:t>
          </a:r>
          <a:endParaRPr lang="es-ES" sz="1200" b="1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3853510" y="0"/>
        <a:ext cx="1689376" cy="675750"/>
      </dsp:txXfrm>
    </dsp:sp>
    <dsp:sp modelId="{1D53DB18-407B-454C-AE7D-FC66A0547415}">
      <dsp:nvSpPr>
        <dsp:cNvPr id="0" name=""/>
        <dsp:cNvSpPr/>
      </dsp:nvSpPr>
      <dsp:spPr>
        <a:xfrm>
          <a:off x="3853510" y="689432"/>
          <a:ext cx="1689376" cy="241559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100" b="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Análisis y priorización de 5 proyectos de adaptación urbana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100" b="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Base para la estructuración de un programa de resiliencia urbana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100" b="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Operaciones estimadas: PPF:1,5MM                Crédito: US $ 500MM</a:t>
          </a:r>
        </a:p>
      </dsp:txBody>
      <dsp:txXfrm>
        <a:off x="3853510" y="689432"/>
        <a:ext cx="1689376" cy="24155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058D5-DA0B-4AD6-8583-53617E31B6E5}">
      <dsp:nvSpPr>
        <dsp:cNvPr id="0" name=""/>
        <dsp:cNvSpPr/>
      </dsp:nvSpPr>
      <dsp:spPr>
        <a:xfrm>
          <a:off x="3069564" y="0"/>
          <a:ext cx="2468693" cy="246906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C57A1-E979-4141-99CB-9046D35809D7}">
      <dsp:nvSpPr>
        <dsp:cNvPr id="0" name=""/>
        <dsp:cNvSpPr/>
      </dsp:nvSpPr>
      <dsp:spPr>
        <a:xfrm>
          <a:off x="5538720" y="736002"/>
          <a:ext cx="1481215" cy="987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 smtClean="0"/>
            <a:t>AFD, </a:t>
          </a:r>
          <a:r>
            <a:rPr lang="es-CO" sz="1100" kern="1200" dirty="0" err="1" smtClean="0"/>
            <a:t>kfW</a:t>
          </a:r>
          <a:r>
            <a:rPr lang="es-CO" sz="1100" kern="1200" dirty="0" smtClean="0"/>
            <a:t>, JBIC, </a:t>
          </a:r>
          <a:r>
            <a:rPr lang="es-CO" sz="1100" kern="1200" dirty="0" err="1" smtClean="0"/>
            <a:t>Nordic</a:t>
          </a:r>
          <a:endParaRPr lang="es-CO" sz="1100" kern="1200" dirty="0"/>
        </a:p>
      </dsp:txBody>
      <dsp:txXfrm>
        <a:off x="5538720" y="736002"/>
        <a:ext cx="1481215" cy="987832"/>
      </dsp:txXfrm>
    </dsp:sp>
    <dsp:sp modelId="{3894463B-2845-4157-B93A-FE7B4153AE5B}">
      <dsp:nvSpPr>
        <dsp:cNvPr id="0" name=""/>
        <dsp:cNvSpPr/>
      </dsp:nvSpPr>
      <dsp:spPr>
        <a:xfrm>
          <a:off x="3615226" y="891408"/>
          <a:ext cx="1371805" cy="685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Refinanciamiento</a:t>
          </a:r>
          <a:endParaRPr lang="es-CO" sz="1400" kern="1200" dirty="0"/>
        </a:p>
      </dsp:txBody>
      <dsp:txXfrm>
        <a:off x="3615226" y="891408"/>
        <a:ext cx="1371805" cy="685738"/>
      </dsp:txXfrm>
    </dsp:sp>
    <dsp:sp modelId="{4A7BE926-965E-43CA-8674-0190E9D3B6B2}">
      <dsp:nvSpPr>
        <dsp:cNvPr id="0" name=""/>
        <dsp:cNvSpPr/>
      </dsp:nvSpPr>
      <dsp:spPr>
        <a:xfrm>
          <a:off x="2383893" y="1418663"/>
          <a:ext cx="2468693" cy="246906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939F8-F45F-4443-A9F7-85B88325BD62}">
      <dsp:nvSpPr>
        <dsp:cNvPr id="0" name=""/>
        <dsp:cNvSpPr/>
      </dsp:nvSpPr>
      <dsp:spPr>
        <a:xfrm>
          <a:off x="4852586" y="2162871"/>
          <a:ext cx="1481215" cy="987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 smtClean="0"/>
            <a:t>AFD, </a:t>
          </a:r>
          <a:r>
            <a:rPr lang="es-CO" sz="1100" kern="1200" dirty="0" err="1" smtClean="0"/>
            <a:t>KfW</a:t>
          </a:r>
          <a:r>
            <a:rPr lang="es-CO" sz="1100" kern="1200" dirty="0" smtClean="0"/>
            <a:t>, GCF</a:t>
          </a:r>
          <a:endParaRPr lang="es-CO" sz="1100" kern="1200" dirty="0"/>
        </a:p>
      </dsp:txBody>
      <dsp:txXfrm>
        <a:off x="4852586" y="2162871"/>
        <a:ext cx="1481215" cy="987832"/>
      </dsp:txXfrm>
    </dsp:sp>
    <dsp:sp modelId="{6F4671AE-EFF6-41E0-AED4-7861065E2208}">
      <dsp:nvSpPr>
        <dsp:cNvPr id="0" name=""/>
        <dsp:cNvSpPr/>
      </dsp:nvSpPr>
      <dsp:spPr>
        <a:xfrm>
          <a:off x="2932337" y="2318278"/>
          <a:ext cx="1371805" cy="685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Co-financiamiento</a:t>
          </a:r>
          <a:endParaRPr lang="es-CO" sz="1400" kern="1200" dirty="0"/>
        </a:p>
      </dsp:txBody>
      <dsp:txXfrm>
        <a:off x="2932337" y="2318278"/>
        <a:ext cx="1371805" cy="685738"/>
      </dsp:txXfrm>
    </dsp:sp>
    <dsp:sp modelId="{A571E499-3F9C-4DA8-99A6-99EA9F9A6647}">
      <dsp:nvSpPr>
        <dsp:cNvPr id="0" name=""/>
        <dsp:cNvSpPr/>
      </dsp:nvSpPr>
      <dsp:spPr>
        <a:xfrm>
          <a:off x="3245270" y="3007094"/>
          <a:ext cx="2120989" cy="212183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BA554-2B2D-481B-86A0-2E745F2E105C}">
      <dsp:nvSpPr>
        <dsp:cNvPr id="0" name=""/>
        <dsp:cNvSpPr/>
      </dsp:nvSpPr>
      <dsp:spPr>
        <a:xfrm>
          <a:off x="3618471" y="3747199"/>
          <a:ext cx="1371805" cy="685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Bonos verdes</a:t>
          </a:r>
          <a:endParaRPr lang="es-CO" sz="1400" kern="1200" dirty="0"/>
        </a:p>
      </dsp:txBody>
      <dsp:txXfrm>
        <a:off x="3618471" y="3747199"/>
        <a:ext cx="1371805" cy="685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115" cy="458145"/>
          </a:xfrm>
          <a:prstGeom prst="rect">
            <a:avLst/>
          </a:prstGeom>
        </p:spPr>
        <p:txBody>
          <a:bodyPr vert="horz" lIns="90571" tIns="45286" rIns="90571" bIns="4528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316" y="1"/>
            <a:ext cx="2972115" cy="458145"/>
          </a:xfrm>
          <a:prstGeom prst="rect">
            <a:avLst/>
          </a:prstGeom>
        </p:spPr>
        <p:txBody>
          <a:bodyPr vert="horz" lIns="90571" tIns="45286" rIns="90571" bIns="45286" rtlCol="0"/>
          <a:lstStyle>
            <a:lvl1pPr algn="r">
              <a:defRPr sz="1200"/>
            </a:lvl1pPr>
          </a:lstStyle>
          <a:p>
            <a:fld id="{DC6769AD-F422-40B4-A4A9-F9E3BD97DDB8}" type="datetimeFigureOut">
              <a:rPr lang="pt-BR" smtClean="0"/>
              <a:t>25/07/2018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856"/>
            <a:ext cx="2972115" cy="458144"/>
          </a:xfrm>
          <a:prstGeom prst="rect">
            <a:avLst/>
          </a:prstGeom>
        </p:spPr>
        <p:txBody>
          <a:bodyPr vert="horz" lIns="90571" tIns="45286" rIns="90571" bIns="4528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316" y="8685856"/>
            <a:ext cx="2972115" cy="458144"/>
          </a:xfrm>
          <a:prstGeom prst="rect">
            <a:avLst/>
          </a:prstGeom>
        </p:spPr>
        <p:txBody>
          <a:bodyPr vert="horz" lIns="90571" tIns="45286" rIns="90571" bIns="45286" rtlCol="0" anchor="b"/>
          <a:lstStyle>
            <a:lvl1pPr algn="r">
              <a:defRPr sz="1200"/>
            </a:lvl1pPr>
          </a:lstStyle>
          <a:p>
            <a:fld id="{69474E1F-2DD9-41EE-B622-2F35BA1734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259992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A3D7DCB5-CFA9-46A0-812F-8D1FA3FF0F3A}" type="datetimeFigureOut">
              <a:rPr lang="es-ES" smtClean="0"/>
              <a:t>25/07/2018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3A607064-DBB3-4106-98CD-43837124B3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21890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607064-DBB3-4106-98CD-43837124B3F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069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CO" dirty="0" smtClean="0"/>
              <a:t>De parte de la gestión medioambiental</a:t>
            </a:r>
            <a:r>
              <a:rPr lang="es-CO" baseline="0" dirty="0" smtClean="0"/>
              <a:t> destaca el desarrollo de diversos planes y programas recomendados.</a:t>
            </a:r>
          </a:p>
          <a:p>
            <a:pPr marL="169821" indent="-169821" algn="just">
              <a:buFont typeface="Arial" panose="020B0604020202020204" pitchFamily="34" charset="0"/>
              <a:buChar char="•"/>
            </a:pPr>
            <a:r>
              <a:rPr lang="es-CO" dirty="0" smtClean="0"/>
              <a:t>En servicios ecosistémicos</a:t>
            </a:r>
            <a:r>
              <a:rPr lang="es-CO" baseline="0" dirty="0" smtClean="0"/>
              <a:t> de biodiversidad y bosques se encuentran:</a:t>
            </a:r>
          </a:p>
          <a:p>
            <a:pPr marL="622678" lvl="1" indent="-169821" algn="just">
              <a:buFont typeface="Wingdings" panose="05000000000000000000" pitchFamily="2" charset="2"/>
              <a:buChar char="Ø"/>
            </a:pPr>
            <a:r>
              <a:rPr lang="es-CO" baseline="0" dirty="0" smtClean="0"/>
              <a:t>Pagos por servicios de los ecosistemas bajo metas de reducción de GEI o cambios medibles en la degradación de los ecosistemas</a:t>
            </a:r>
          </a:p>
          <a:p>
            <a:pPr marL="622678" lvl="1" indent="-169821" algn="just">
              <a:buFont typeface="Wingdings" panose="05000000000000000000" pitchFamily="2" charset="2"/>
              <a:buChar char="Ø"/>
            </a:pPr>
            <a:r>
              <a:rPr lang="es-CO" baseline="0" dirty="0" smtClean="0"/>
              <a:t>Planes y programas de manejo sostenible de la agricultura, la </a:t>
            </a:r>
            <a:r>
              <a:rPr lang="es-CO" baseline="0" dirty="0" err="1" smtClean="0"/>
              <a:t>agroforestería</a:t>
            </a:r>
            <a:r>
              <a:rPr lang="es-CO" baseline="0" dirty="0" smtClean="0"/>
              <a:t> y acuacultura</a:t>
            </a:r>
          </a:p>
          <a:p>
            <a:pPr marL="622678" lvl="1" indent="-169821" algn="just">
              <a:buFont typeface="Wingdings" panose="05000000000000000000" pitchFamily="2" charset="2"/>
              <a:buChar char="Ø"/>
            </a:pPr>
            <a:r>
              <a:rPr lang="es-CO" baseline="0" dirty="0" smtClean="0"/>
              <a:t>Planes y programas de aprovecho productivo del agua y los bosques</a:t>
            </a:r>
          </a:p>
          <a:p>
            <a:pPr marL="622678" lvl="1" indent="-169821" algn="just">
              <a:buFont typeface="Wingdings" panose="05000000000000000000" pitchFamily="2" charset="2"/>
              <a:buChar char="Ø"/>
            </a:pPr>
            <a:r>
              <a:rPr lang="es-CO" baseline="0" dirty="0" smtClean="0"/>
              <a:t>Cumplimiento de los principios y criterios del </a:t>
            </a:r>
            <a:r>
              <a:rPr lang="es-CO" baseline="0" dirty="0" err="1" smtClean="0"/>
              <a:t>biocomercio</a:t>
            </a:r>
            <a:r>
              <a:rPr lang="es-CO" baseline="0" dirty="0" smtClean="0"/>
              <a:t> para cadenas de valor</a:t>
            </a:r>
          </a:p>
          <a:p>
            <a:pPr marL="169821" indent="-169821" algn="just">
              <a:buFont typeface="Arial" panose="020B0604020202020204" pitchFamily="34" charset="0"/>
              <a:buChar char="•"/>
            </a:pPr>
            <a:endParaRPr lang="es-CO" baseline="0" dirty="0" smtClean="0"/>
          </a:p>
          <a:p>
            <a:pPr marL="169821" indent="-169821" algn="just">
              <a:buFont typeface="Arial" panose="020B0604020202020204" pitchFamily="34" charset="0"/>
              <a:buChar char="•"/>
            </a:pPr>
            <a:r>
              <a:rPr lang="es-CO" baseline="0" dirty="0" smtClean="0"/>
              <a:t>En materia de infraestructura verde se resaltan:</a:t>
            </a:r>
          </a:p>
          <a:p>
            <a:pPr marL="679285" lvl="1" indent="-226428" algn="just">
              <a:buFont typeface="Wingdings" panose="05000000000000000000" pitchFamily="2" charset="2"/>
              <a:buChar char="Ø"/>
            </a:pPr>
            <a:r>
              <a:rPr lang="es-CO" baseline="0" dirty="0" smtClean="0"/>
              <a:t>Planes y programas de manejo para la protección y puesta en valor de las áreas naturales protegidas</a:t>
            </a:r>
          </a:p>
          <a:p>
            <a:pPr marL="679285" lvl="1" indent="-226428" algn="just">
              <a:buFont typeface="Wingdings" panose="05000000000000000000" pitchFamily="2" charset="2"/>
              <a:buChar char="Ø"/>
            </a:pPr>
            <a:r>
              <a:rPr lang="es-CO" baseline="0" dirty="0" smtClean="0"/>
              <a:t>Restauración de bosques, cuerpos de agua, paisajes y biomas especiales, así como el desarrollo de infraestructura de conectividad</a:t>
            </a:r>
          </a:p>
          <a:p>
            <a:pPr marL="679285" lvl="1" indent="-226428" algn="just">
              <a:buFont typeface="Wingdings" panose="05000000000000000000" pitchFamily="2" charset="2"/>
              <a:buChar char="Ø"/>
            </a:pPr>
            <a:r>
              <a:rPr lang="es-CO" baseline="0" dirty="0" smtClean="0"/>
              <a:t>Rehabilitación de parques y áreas verdes</a:t>
            </a:r>
          </a:p>
          <a:p>
            <a:pPr marL="679285" lvl="1" indent="-226428" algn="just">
              <a:buFont typeface="Wingdings" panose="05000000000000000000" pitchFamily="2" charset="2"/>
              <a:buChar char="Ø"/>
            </a:pPr>
            <a:endParaRPr lang="es-CO" baseline="0" dirty="0" smtClean="0"/>
          </a:p>
          <a:p>
            <a:pPr marL="169821" indent="-169821" algn="just">
              <a:buFont typeface="Arial" panose="020B0604020202020204" pitchFamily="34" charset="0"/>
              <a:buChar char="•"/>
            </a:pPr>
            <a:r>
              <a:rPr lang="es-CO" baseline="0" dirty="0" smtClean="0"/>
              <a:t>Respecto a oportunidades de inversión en conservación y uso sostenible de la biodiversidad y los bosques asociadas a la mitigación y remediación de impactos ambientales y sociales en operaciones de crédito se enumeran:</a:t>
            </a:r>
          </a:p>
          <a:p>
            <a:pPr marL="679285" lvl="1" indent="-226428" algn="just">
              <a:buFont typeface="Wingdings" panose="05000000000000000000" pitchFamily="2" charset="2"/>
              <a:buChar char="Ø"/>
            </a:pPr>
            <a:r>
              <a:rPr lang="es-CO" baseline="0" dirty="0" smtClean="0"/>
              <a:t>Beneficios de planes y programas de manejo y restitución de la biodiversidad y los bosques</a:t>
            </a:r>
          </a:p>
          <a:p>
            <a:pPr marL="679285" lvl="1" indent="-226428" algn="just">
              <a:buFont typeface="Wingdings" panose="05000000000000000000" pitchFamily="2" charset="2"/>
              <a:buChar char="Ø"/>
            </a:pPr>
            <a:r>
              <a:rPr lang="es-CO" baseline="0" dirty="0" smtClean="0"/>
              <a:t>Virtudes de planes y programas de manejo y monitoreo del equilibrio hidrobiológico</a:t>
            </a:r>
          </a:p>
          <a:p>
            <a:pPr marL="679285" lvl="1" indent="-226428" algn="just">
              <a:buFont typeface="Wingdings" panose="05000000000000000000" pitchFamily="2" charset="2"/>
              <a:buChar char="Ø"/>
            </a:pPr>
            <a:r>
              <a:rPr lang="es-CO" baseline="0" dirty="0" smtClean="0"/>
              <a:t>Servicios ecosistémicos con la adicionalidad de la huella ambiental de la cadena de valor</a:t>
            </a:r>
          </a:p>
          <a:p>
            <a:pPr marL="679285" lvl="1" indent="-226428" algn="just">
              <a:buFont typeface="Wingdings" panose="05000000000000000000" pitchFamily="2" charset="2"/>
              <a:buChar char="Ø"/>
            </a:pPr>
            <a:r>
              <a:rPr lang="es-CO" baseline="0" dirty="0" smtClean="0"/>
              <a:t>Planes y programas de compensación financiados con fuentes verdes</a:t>
            </a:r>
          </a:p>
          <a:p>
            <a:pPr marL="679285" lvl="1" indent="-226428" algn="just">
              <a:buFont typeface="Wingdings" panose="05000000000000000000" pitchFamily="2" charset="2"/>
              <a:buChar char="Ø"/>
            </a:pPr>
            <a:endParaRPr lang="es-CO" baseline="0" dirty="0" smtClean="0"/>
          </a:p>
          <a:p>
            <a:pPr marL="226428" indent="-226428" algn="just">
              <a:buFont typeface="Arial" panose="020B0604020202020204" pitchFamily="34" charset="0"/>
              <a:buChar char="•"/>
            </a:pPr>
            <a:r>
              <a:rPr lang="es-CO" baseline="0" dirty="0" smtClean="0"/>
              <a:t>Finamente como temas transversales en biodiversidad, bosques y servicios ecosistémicos se destacan:</a:t>
            </a:r>
          </a:p>
          <a:p>
            <a:pPr marL="679285" lvl="1" indent="-226428" algn="just">
              <a:buFont typeface="Wingdings" panose="05000000000000000000" pitchFamily="2" charset="2"/>
              <a:buChar char="Ø"/>
            </a:pPr>
            <a:r>
              <a:rPr lang="es-CO" baseline="0" dirty="0" smtClean="0"/>
              <a:t>Planes y programas de fortalecimiento institucional, apoyo a políticas públicas y desarrollo de gobierno corporativo para el sector privado</a:t>
            </a:r>
          </a:p>
          <a:p>
            <a:pPr marL="679285" lvl="1" indent="-226428" algn="just">
              <a:buFont typeface="Wingdings" panose="05000000000000000000" pitchFamily="2" charset="2"/>
              <a:buChar char="Ø"/>
            </a:pPr>
            <a:r>
              <a:rPr lang="es-CO" baseline="0" dirty="0" smtClean="0"/>
              <a:t>Diseño, aplicación y monitoreo de servicios y productos de financiamiento verde</a:t>
            </a:r>
          </a:p>
          <a:p>
            <a:pPr marL="679285" lvl="1" indent="-226428" algn="just">
              <a:buFont typeface="Wingdings" panose="05000000000000000000" pitchFamily="2" charset="2"/>
              <a:buChar char="Ø"/>
            </a:pPr>
            <a:r>
              <a:rPr lang="es-CO" baseline="0" dirty="0" smtClean="0"/>
              <a:t>Desarrollo de capacidades y gestión de conocimiento</a:t>
            </a:r>
          </a:p>
          <a:p>
            <a:pPr marL="622678" lvl="1" indent="-169821" algn="just">
              <a:buFont typeface="Wingdings" panose="05000000000000000000" pitchFamily="2" charset="2"/>
              <a:buChar char="Ø"/>
            </a:pPr>
            <a:endParaRPr lang="es-CO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07064-DBB3-4106-98CD-43837124B3FA}" type="slidenum">
              <a:rPr lang="es-ES" smtClean="0"/>
              <a:t>10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0152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821" indent="-169821">
              <a:buFont typeface="Arial" panose="020B0604020202020204" pitchFamily="34" charset="0"/>
              <a:buChar char="•"/>
            </a:pPr>
            <a:r>
              <a:rPr lang="es-VE" dirty="0"/>
              <a:t>Es en este contexto que se creó en 2015 el programa verde CAF de Negocios Verdes (NV) y Eficiencia Energética (EE) para entidades financieras, por parte de la Vicepresidencia de los Sectores Productivo y Financiero, en colaboración con la Dirección de Ambiente y Cambio Climático, la Vicepresidencia de Finanzas y la Vicepresidencia de Energía.</a:t>
            </a:r>
          </a:p>
          <a:p>
            <a:pPr marL="169821" indent="-169821">
              <a:buFont typeface="Arial" panose="020B0604020202020204" pitchFamily="34" charset="0"/>
              <a:buChar char="•"/>
            </a:pPr>
            <a:r>
              <a:rPr lang="es-VE" dirty="0"/>
              <a:t>A través de la interacción de las diferentes herramientas desarrolladas, se espera generar una plataforma de acompañamiento y generación de capacidades para las entidades financieras, trabajando de la mano con CAF como socios que puedan apalancar un cambio significativo en la economía de la región, a través de la oportuna provisión de crédito en condiciones eficientes y competitivas.</a:t>
            </a:r>
          </a:p>
          <a:p>
            <a:pPr marL="622678" lvl="1" indent="-169821" algn="just">
              <a:buFont typeface="Wingdings" panose="05000000000000000000" pitchFamily="2" charset="2"/>
              <a:buChar char="Ø"/>
            </a:pPr>
            <a:endParaRPr lang="es-CO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07064-DBB3-4106-98CD-43837124B3FA}" type="slidenum">
              <a:rPr lang="es-ES" smtClean="0"/>
              <a:t>11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508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07064-DBB3-4106-98CD-43837124B3FA}" type="slidenum">
              <a:rPr lang="es-ES" smtClean="0"/>
              <a:t>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714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607064-DBB3-4106-98CD-43837124B3FA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2707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713">
              <a:defRPr/>
            </a:pPr>
            <a:r>
              <a:rPr lang="es-ES_tradnl" dirty="0">
                <a:cs typeface="Arial" panose="020B0604020202020204" pitchFamily="34" charset="0"/>
              </a:rPr>
              <a:t>Actualmente CAF colabora con los MDBs en la definición de nuevas métricas de financiamiento para adaptación al cambio climático y sectores específicos de mitigación: </a:t>
            </a:r>
            <a:r>
              <a:rPr lang="es-CO" dirty="0">
                <a:cs typeface="Arial" panose="020B0604020202020204" pitchFamily="34" charset="0"/>
              </a:rPr>
              <a:t>uso de combustibles fósiles “de transición” a economías bajas en emisiones; proyectos de tratamiento de agua y la reducción de emisiones de metano.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07064-DBB3-4106-98CD-43837124B3FA}" type="slidenum">
              <a:rPr lang="es-ES" smtClean="0"/>
              <a:t>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1847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07064-DBB3-4106-98CD-43837124B3FA}" type="slidenum">
              <a:rPr lang="es-ES" smtClean="0"/>
              <a:t>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4462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607064-DBB3-4106-98CD-43837124B3FA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6564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607064-DBB3-4106-98CD-43837124B3FA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218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607064-DBB3-4106-98CD-43837124B3FA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699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07064-DBB3-4106-98CD-43837124B3FA}" type="slidenum">
              <a:rPr lang="es-ES" smtClean="0"/>
              <a:t>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736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07064-DBB3-4106-98CD-43837124B3FA}" type="slidenum">
              <a:rPr lang="es-ES" smtClean="0"/>
              <a:t>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0389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07064-DBB3-4106-98CD-43837124B3FA}" type="slidenum">
              <a:rPr lang="es-ES" smtClean="0"/>
              <a:t>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0472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07064-DBB3-4106-98CD-43837124B3FA}" type="slidenum">
              <a:rPr lang="es-ES" smtClean="0"/>
              <a:t>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12053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07064-DBB3-4106-98CD-43837124B3FA}" type="slidenum">
              <a:rPr lang="es-ES" smtClean="0"/>
              <a:t>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28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07064-DBB3-4106-98CD-43837124B3FA}" type="slidenum">
              <a:rPr lang="es-ES" smtClean="0"/>
              <a:t>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366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607064-DBB3-4106-98CD-43837124B3FA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43276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607064-DBB3-4106-98CD-43837124B3FA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9120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Mitigación</a:t>
            </a:r>
          </a:p>
          <a:p>
            <a:r>
              <a:rPr lang="en-US" b="1" dirty="0"/>
              <a:t>Global Mitigation Finance Flows (2013)</a:t>
            </a:r>
          </a:p>
          <a:p>
            <a:r>
              <a:rPr lang="en-US" dirty="0"/>
              <a:t>Global finance flows for mitigation </a:t>
            </a:r>
            <a:r>
              <a:rPr lang="en-US" dirty="0" err="1"/>
              <a:t>totalled</a:t>
            </a:r>
            <a:r>
              <a:rPr lang="en-US" dirty="0"/>
              <a:t> to USD 302 billion in 2013 and have been mainly directed towards renewable energy projects, with less funding for energy efficiency. </a:t>
            </a:r>
            <a:r>
              <a:rPr lang="en-US" i="1" dirty="0"/>
              <a:t>Source: Buchner et al , The Global Landscape of Climate Finance, Climate Policy Initiative (CPI) Report (San Francisco, CPI, 2014).</a:t>
            </a:r>
            <a:endParaRPr lang="en-US" dirty="0"/>
          </a:p>
          <a:p>
            <a:r>
              <a:rPr lang="en-US" dirty="0" smtClean="0"/>
              <a:t>November 2015</a:t>
            </a:r>
          </a:p>
          <a:p>
            <a:endParaRPr lang="en-US" dirty="0" smtClean="0"/>
          </a:p>
          <a:p>
            <a:r>
              <a:rPr lang="en-US" dirty="0" err="1" smtClean="0"/>
              <a:t>Adaptación</a:t>
            </a:r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Global finance flows for mitigation </a:t>
            </a:r>
            <a:r>
              <a:rPr lang="en-US" dirty="0" err="1"/>
              <a:t>totalled</a:t>
            </a:r>
            <a:r>
              <a:rPr lang="en-US" dirty="0"/>
              <a:t> to USD 302 billion in 2013 and have been mainly directed towards renewable energy projects, with less funding for energy efficiency. </a:t>
            </a:r>
            <a:r>
              <a:rPr lang="en-US" i="1" dirty="0"/>
              <a:t>Source: Buchner et al , The Global Landscape of Climate Finance, Climate Policy Initiative (CPI) Report (San Francisco, CPI, 2014).</a:t>
            </a:r>
            <a:endParaRPr lang="en-US" dirty="0"/>
          </a:p>
          <a:p>
            <a:r>
              <a:rPr lang="en-US" dirty="0"/>
              <a:t>November 2015</a:t>
            </a:r>
          </a:p>
          <a:p>
            <a:r>
              <a:rPr lang="en-US" b="1" dirty="0"/>
              <a:t>Global Adaptation Finance Flows (2013)</a:t>
            </a:r>
          </a:p>
          <a:p>
            <a:r>
              <a:rPr lang="en-US" dirty="0"/>
              <a:t>Global finance flows for adaptation </a:t>
            </a:r>
            <a:r>
              <a:rPr lang="en-US" dirty="0" err="1"/>
              <a:t>totalled</a:t>
            </a:r>
            <a:r>
              <a:rPr lang="en-US" dirty="0"/>
              <a:t> to USD 25 billion in 2013 and have focused on water supply and management. Other areas of high potential have been inadequately funded through current channels. </a:t>
            </a:r>
            <a:r>
              <a:rPr lang="en-US" i="1" dirty="0"/>
              <a:t>Source: Buchner et al, The Global Landscape of Climate Finance, Climate Policy Initiative (CPI) Report (San Francisco, CPI, 2014).</a:t>
            </a:r>
            <a:endParaRPr lang="en-US" dirty="0"/>
          </a:p>
          <a:p>
            <a:r>
              <a:rPr lang="en-US" dirty="0"/>
              <a:t>November 2015</a:t>
            </a:r>
          </a:p>
          <a:p>
            <a:endParaRPr lang="es-CO" dirty="0" smtClean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607064-DBB3-4106-98CD-43837124B3FA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14978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Renewable Energy Investment by Region (2004-2014)</a:t>
            </a:r>
          </a:p>
          <a:p>
            <a:r>
              <a:rPr lang="en-US" dirty="0"/>
              <a:t>Investment in renewable energy has been heavily concentrated in China, India, and Brazil, much of mitigation funding for which, however, has had limited risk tolerance to the detriment of innovation. </a:t>
            </a:r>
            <a:r>
              <a:rPr lang="en-US" i="1" dirty="0"/>
              <a:t>Source: UNEP Bloomberg New Energy Finance Frankfurt School. Global Trends in Renewable Energy Investment 2014 (Frankfurt, 2014).</a:t>
            </a:r>
            <a:endParaRPr lang="en-US" dirty="0"/>
          </a:p>
          <a:p>
            <a:r>
              <a:rPr lang="en-US" dirty="0" smtClean="0"/>
              <a:t>November 2015</a:t>
            </a:r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607064-DBB3-4106-98CD-43837124B3FA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7828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607064-DBB3-4106-98CD-43837124B3FA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311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38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07064-DBB3-4106-98CD-43837124B3FA}" type="slidenum">
              <a:rPr lang="es-ES" smtClean="0"/>
              <a:t>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6022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607064-DBB3-4106-98CD-43837124B3F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5572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VE" dirty="0">
                <a:solidFill>
                  <a:schemeClr val="tx2"/>
                </a:solidFill>
                <a:latin typeface="Book Antiqua" pitchFamily="18" charset="0"/>
              </a:rPr>
              <a:t>La Agencia Internacional de Energía estima que tan solo en el sector energético se necesitarán por lo menos 5 millones de millones de dólares (5 trillones en método sajón) de inversiones adicionales a partir de 2020, para contener el calentamiento en 2°C hacia la segunda mitad del siglo.</a:t>
            </a:r>
            <a:endParaRPr lang="en-US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22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07064-DBB3-4106-98CD-43837124B3FA}" type="slidenum">
              <a:rPr lang="es-ES" smtClean="0"/>
              <a:t>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3058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607064-DBB3-4106-98CD-43837124B3F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659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607064-DBB3-4106-98CD-43837124B3FA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6868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607064-DBB3-4106-98CD-43837124B3F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458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96" y="151008"/>
            <a:ext cx="1899944" cy="34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959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+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96883" y="109009"/>
            <a:ext cx="8123485" cy="5268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0" indent="0" algn="r">
              <a:lnSpc>
                <a:spcPct val="80000"/>
              </a:lnSpc>
              <a:buNone/>
              <a:defRPr sz="2800" b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  <a:lvl2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2pPr>
            <a:lvl3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3pPr>
            <a:lvl4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4pPr>
            <a:lvl5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5" y="5265174"/>
            <a:ext cx="1899944" cy="34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22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 +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40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solidFill>
          <a:schemeClr val="bg1">
            <a:lumMod val="5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1"/>
          <a:stretch/>
        </p:blipFill>
        <p:spPr>
          <a:xfrm>
            <a:off x="0" y="561658"/>
            <a:ext cx="9144000" cy="437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96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725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6128141" y="1616632"/>
            <a:ext cx="2721225" cy="3886874"/>
            <a:chOff x="5089275" y="699163"/>
            <a:chExt cx="2721225" cy="3498187"/>
          </a:xfrm>
        </p:grpSpPr>
        <p:sp>
          <p:nvSpPr>
            <p:cNvPr id="8" name="Rectangle 7"/>
            <p:cNvSpPr/>
            <p:nvPr userDrawn="1"/>
          </p:nvSpPr>
          <p:spPr>
            <a:xfrm>
              <a:off x="6194175" y="955425"/>
              <a:ext cx="540000" cy="540000"/>
            </a:xfrm>
            <a:prstGeom prst="rect">
              <a:avLst/>
            </a:prstGeom>
            <a:solidFill>
              <a:srgbClr val="00436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730500" y="1495425"/>
              <a:ext cx="540000" cy="540000"/>
            </a:xfrm>
            <a:prstGeom prst="rect">
              <a:avLst/>
            </a:prstGeom>
            <a:solidFill>
              <a:srgbClr val="00568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     </a:t>
              </a:r>
              <a:endParaRPr lang="en-US" sz="1800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5942175" y="2284209"/>
              <a:ext cx="540000" cy="540000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145616" y="2997479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6609292" y="955425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270499" y="2866078"/>
              <a:ext cx="245672" cy="245672"/>
            </a:xfrm>
            <a:prstGeom prst="rect">
              <a:avLst/>
            </a:prstGeom>
            <a:solidFill>
              <a:srgbClr val="4AAA42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089275" y="2572209"/>
              <a:ext cx="252000" cy="252000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>
              <a:spLocks/>
            </p:cNvSpPr>
            <p:nvPr userDrawn="1"/>
          </p:nvSpPr>
          <p:spPr>
            <a:xfrm>
              <a:off x="7016913" y="1783425"/>
              <a:ext cx="252000" cy="2520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>
              <a:spLocks/>
            </p:cNvSpPr>
            <p:nvPr userDrawn="1"/>
          </p:nvSpPr>
          <p:spPr>
            <a:xfrm>
              <a:off x="6482175" y="3119415"/>
              <a:ext cx="252000" cy="252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654175" y="1495425"/>
              <a:ext cx="540000" cy="540000"/>
            </a:xfrm>
            <a:prstGeom prst="rect">
              <a:avLst/>
            </a:prstGeom>
            <a:solidFill>
              <a:srgbClr val="0075B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734175" y="2571750"/>
              <a:ext cx="540000" cy="540000"/>
            </a:xfrm>
            <a:prstGeom prst="rect">
              <a:avLst/>
            </a:prstGeom>
            <a:solidFill>
              <a:srgbClr val="367F3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67F31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270500" y="2031750"/>
              <a:ext cx="540000" cy="540000"/>
            </a:xfrm>
            <a:prstGeom prst="rect">
              <a:avLst/>
            </a:prstGeom>
            <a:solidFill>
              <a:srgbClr val="4FBB4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6485391" y="2035425"/>
              <a:ext cx="248784" cy="248784"/>
            </a:xfrm>
            <a:prstGeom prst="rect">
              <a:avLst/>
            </a:prstGeom>
            <a:solidFill>
              <a:srgbClr val="00436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5940629" y="951163"/>
              <a:ext cx="253546" cy="253546"/>
            </a:xfrm>
            <a:prstGeom prst="rect">
              <a:avLst/>
            </a:prstGeom>
            <a:solidFill>
              <a:srgbClr val="367F3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67F3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5405391" y="1253769"/>
              <a:ext cx="248784" cy="248784"/>
            </a:xfrm>
            <a:prstGeom prst="rect">
              <a:avLst/>
            </a:prstGeom>
            <a:solidFill>
              <a:srgbClr val="00568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7685616" y="2446867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5398434" y="3950092"/>
              <a:ext cx="247258" cy="247258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>
              <a:spLocks/>
            </p:cNvSpPr>
            <p:nvPr userDrawn="1"/>
          </p:nvSpPr>
          <p:spPr>
            <a:xfrm>
              <a:off x="5654175" y="1783217"/>
              <a:ext cx="253546" cy="253546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6360508" y="3371415"/>
              <a:ext cx="124883" cy="124883"/>
            </a:xfrm>
            <a:prstGeom prst="rect">
              <a:avLst/>
            </a:prstGeom>
            <a:solidFill>
              <a:srgbClr val="005688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5415416" y="2035425"/>
              <a:ext cx="248784" cy="248784"/>
            </a:xfrm>
            <a:prstGeom prst="rect">
              <a:avLst/>
            </a:prstGeom>
            <a:solidFill>
              <a:srgbClr val="005688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6746913" y="701879"/>
              <a:ext cx="249284" cy="249284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/>
            <p:cNvSpPr>
              <a:spLocks/>
            </p:cNvSpPr>
            <p:nvPr userDrawn="1"/>
          </p:nvSpPr>
          <p:spPr>
            <a:xfrm>
              <a:off x="5688629" y="699163"/>
              <a:ext cx="252000" cy="252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46" y="163032"/>
            <a:ext cx="1619552" cy="72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1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462" y="5250433"/>
            <a:ext cx="759806" cy="339199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7070706" y="2957052"/>
            <a:ext cx="1932373" cy="2462981"/>
            <a:chOff x="5089275" y="699163"/>
            <a:chExt cx="2721225" cy="3498187"/>
          </a:xfrm>
        </p:grpSpPr>
        <p:sp>
          <p:nvSpPr>
            <p:cNvPr id="8" name="Rectangle 7"/>
            <p:cNvSpPr/>
            <p:nvPr userDrawn="1"/>
          </p:nvSpPr>
          <p:spPr>
            <a:xfrm>
              <a:off x="6194175" y="955425"/>
              <a:ext cx="540000" cy="540000"/>
            </a:xfrm>
            <a:prstGeom prst="rect">
              <a:avLst/>
            </a:prstGeom>
            <a:solidFill>
              <a:srgbClr val="00436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730500" y="1495425"/>
              <a:ext cx="540000" cy="540000"/>
            </a:xfrm>
            <a:prstGeom prst="rect">
              <a:avLst/>
            </a:prstGeom>
            <a:solidFill>
              <a:srgbClr val="00568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     </a:t>
              </a:r>
              <a:endParaRPr lang="en-US" sz="1800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5942175" y="2284209"/>
              <a:ext cx="540000" cy="540000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145616" y="2997479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6609292" y="955425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270499" y="2866078"/>
              <a:ext cx="245672" cy="245672"/>
            </a:xfrm>
            <a:prstGeom prst="rect">
              <a:avLst/>
            </a:prstGeom>
            <a:solidFill>
              <a:srgbClr val="4AAA42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089275" y="2572209"/>
              <a:ext cx="252000" cy="252000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>
              <a:spLocks/>
            </p:cNvSpPr>
            <p:nvPr userDrawn="1"/>
          </p:nvSpPr>
          <p:spPr>
            <a:xfrm>
              <a:off x="7016913" y="1783425"/>
              <a:ext cx="252000" cy="2520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>
              <a:spLocks/>
            </p:cNvSpPr>
            <p:nvPr userDrawn="1"/>
          </p:nvSpPr>
          <p:spPr>
            <a:xfrm>
              <a:off x="6482175" y="3119415"/>
              <a:ext cx="252000" cy="252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654175" y="1495425"/>
              <a:ext cx="540000" cy="540000"/>
            </a:xfrm>
            <a:prstGeom prst="rect">
              <a:avLst/>
            </a:prstGeom>
            <a:solidFill>
              <a:srgbClr val="0075B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734175" y="2571750"/>
              <a:ext cx="540000" cy="540000"/>
            </a:xfrm>
            <a:prstGeom prst="rect">
              <a:avLst/>
            </a:prstGeom>
            <a:solidFill>
              <a:srgbClr val="367F3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67F31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270500" y="2031750"/>
              <a:ext cx="540000" cy="540000"/>
            </a:xfrm>
            <a:prstGeom prst="rect">
              <a:avLst/>
            </a:prstGeom>
            <a:solidFill>
              <a:srgbClr val="4FBB4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6485391" y="2035425"/>
              <a:ext cx="248784" cy="248784"/>
            </a:xfrm>
            <a:prstGeom prst="rect">
              <a:avLst/>
            </a:prstGeom>
            <a:solidFill>
              <a:srgbClr val="00436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5940629" y="951163"/>
              <a:ext cx="253546" cy="253546"/>
            </a:xfrm>
            <a:prstGeom prst="rect">
              <a:avLst/>
            </a:prstGeom>
            <a:solidFill>
              <a:srgbClr val="367F3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67F3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5405391" y="1253769"/>
              <a:ext cx="248784" cy="248784"/>
            </a:xfrm>
            <a:prstGeom prst="rect">
              <a:avLst/>
            </a:prstGeom>
            <a:solidFill>
              <a:srgbClr val="00568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7685616" y="2446867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5398434" y="3950092"/>
              <a:ext cx="247258" cy="247258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>
              <a:spLocks/>
            </p:cNvSpPr>
            <p:nvPr userDrawn="1"/>
          </p:nvSpPr>
          <p:spPr>
            <a:xfrm>
              <a:off x="5654175" y="1783217"/>
              <a:ext cx="253546" cy="253546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6360508" y="3371415"/>
              <a:ext cx="124883" cy="124883"/>
            </a:xfrm>
            <a:prstGeom prst="rect">
              <a:avLst/>
            </a:prstGeom>
            <a:solidFill>
              <a:srgbClr val="005688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5415416" y="2035425"/>
              <a:ext cx="248784" cy="248784"/>
            </a:xfrm>
            <a:prstGeom prst="rect">
              <a:avLst/>
            </a:prstGeom>
            <a:solidFill>
              <a:srgbClr val="005688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6746913" y="701879"/>
              <a:ext cx="249284" cy="249284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/>
            <p:cNvSpPr>
              <a:spLocks/>
            </p:cNvSpPr>
            <p:nvPr userDrawn="1"/>
          </p:nvSpPr>
          <p:spPr>
            <a:xfrm>
              <a:off x="5688629" y="699163"/>
              <a:ext cx="252000" cy="252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7" name="Rectangle 6"/>
          <p:cNvSpPr/>
          <p:nvPr userDrawn="1"/>
        </p:nvSpPr>
        <p:spPr>
          <a:xfrm>
            <a:off x="-1" y="0"/>
            <a:ext cx="6935236" cy="5715000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tângulo 2"/>
          <p:cNvSpPr/>
          <p:nvPr userDrawn="1"/>
        </p:nvSpPr>
        <p:spPr>
          <a:xfrm>
            <a:off x="7070706" y="2311518"/>
            <a:ext cx="2109991" cy="3347884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6544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137753"/>
            <a:ext cx="235282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5197760"/>
            <a:ext cx="2457179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06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8038827" y="4069292"/>
            <a:ext cx="550613" cy="611792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5664201" y="4239422"/>
            <a:ext cx="124883" cy="1387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426353" y="3613767"/>
            <a:ext cx="1635894" cy="2024718"/>
            <a:chOff x="5056328" y="699163"/>
            <a:chExt cx="2754172" cy="3403311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194175" y="955425"/>
              <a:ext cx="540000" cy="540000"/>
            </a:xfrm>
            <a:prstGeom prst="rect">
              <a:avLst/>
            </a:prstGeom>
            <a:solidFill>
              <a:srgbClr val="00436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730500" y="1495425"/>
              <a:ext cx="540000" cy="540000"/>
            </a:xfrm>
            <a:prstGeom prst="rect">
              <a:avLst/>
            </a:prstGeom>
            <a:solidFill>
              <a:srgbClr val="00568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     </a:t>
              </a:r>
              <a:endParaRPr lang="en-US" sz="1800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942175" y="2284209"/>
              <a:ext cx="540000" cy="540000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145616" y="2997479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609292" y="955425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270499" y="2866078"/>
              <a:ext cx="245672" cy="245672"/>
            </a:xfrm>
            <a:prstGeom prst="rect">
              <a:avLst/>
            </a:prstGeom>
            <a:solidFill>
              <a:srgbClr val="4AAA42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089275" y="2572209"/>
              <a:ext cx="252000" cy="252000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4" name="Rectangle 23"/>
            <p:cNvSpPr>
              <a:spLocks/>
            </p:cNvSpPr>
            <p:nvPr userDrawn="1"/>
          </p:nvSpPr>
          <p:spPr>
            <a:xfrm>
              <a:off x="7016913" y="1783425"/>
              <a:ext cx="252000" cy="2520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5" name="Rectangle 24"/>
            <p:cNvSpPr>
              <a:spLocks/>
            </p:cNvSpPr>
            <p:nvPr userDrawn="1"/>
          </p:nvSpPr>
          <p:spPr>
            <a:xfrm>
              <a:off x="6482175" y="3119415"/>
              <a:ext cx="252000" cy="252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5654175" y="1495425"/>
              <a:ext cx="540000" cy="540000"/>
            </a:xfrm>
            <a:prstGeom prst="rect">
              <a:avLst/>
            </a:prstGeom>
            <a:solidFill>
              <a:srgbClr val="0075B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6734175" y="2571750"/>
              <a:ext cx="540000" cy="540000"/>
            </a:xfrm>
            <a:prstGeom prst="rect">
              <a:avLst/>
            </a:prstGeom>
            <a:solidFill>
              <a:srgbClr val="367F3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367F31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7270500" y="2031750"/>
              <a:ext cx="540000" cy="540000"/>
            </a:xfrm>
            <a:prstGeom prst="rect">
              <a:avLst/>
            </a:prstGeom>
            <a:solidFill>
              <a:srgbClr val="4FBB4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6485391" y="2035425"/>
              <a:ext cx="248784" cy="248784"/>
            </a:xfrm>
            <a:prstGeom prst="rect">
              <a:avLst/>
            </a:prstGeom>
            <a:solidFill>
              <a:srgbClr val="00436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5940629" y="951163"/>
              <a:ext cx="253546" cy="253546"/>
            </a:xfrm>
            <a:prstGeom prst="rect">
              <a:avLst/>
            </a:prstGeom>
            <a:solidFill>
              <a:srgbClr val="367F3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367F31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5405391" y="1253769"/>
              <a:ext cx="248784" cy="248784"/>
            </a:xfrm>
            <a:prstGeom prst="rect">
              <a:avLst/>
            </a:prstGeom>
            <a:solidFill>
              <a:srgbClr val="00568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685616" y="2446867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5056328" y="3855216"/>
              <a:ext cx="247259" cy="247258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5" name="Rectangle 34"/>
            <p:cNvSpPr>
              <a:spLocks/>
            </p:cNvSpPr>
            <p:nvPr userDrawn="1"/>
          </p:nvSpPr>
          <p:spPr>
            <a:xfrm>
              <a:off x="5654175" y="1783217"/>
              <a:ext cx="253546" cy="253546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6360508" y="3371415"/>
              <a:ext cx="124883" cy="124883"/>
            </a:xfrm>
            <a:prstGeom prst="rect">
              <a:avLst/>
            </a:prstGeom>
            <a:solidFill>
              <a:srgbClr val="005688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5415416" y="2035425"/>
              <a:ext cx="248784" cy="248784"/>
            </a:xfrm>
            <a:prstGeom prst="rect">
              <a:avLst/>
            </a:prstGeom>
            <a:solidFill>
              <a:srgbClr val="005688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6746913" y="701879"/>
              <a:ext cx="249284" cy="249284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9" name="Rectangle 38"/>
            <p:cNvSpPr>
              <a:spLocks/>
            </p:cNvSpPr>
            <p:nvPr userDrawn="1"/>
          </p:nvSpPr>
          <p:spPr>
            <a:xfrm>
              <a:off x="5688629" y="699163"/>
              <a:ext cx="252000" cy="252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41" name="1 Título"/>
          <p:cNvSpPr>
            <a:spLocks noGrp="1"/>
          </p:cNvSpPr>
          <p:nvPr>
            <p:ph type="title" hasCustomPrompt="1"/>
          </p:nvPr>
        </p:nvSpPr>
        <p:spPr>
          <a:xfrm>
            <a:off x="0" y="229306"/>
            <a:ext cx="8988070" cy="563010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 err="1" smtClean="0"/>
              <a:t>Hagalic</a:t>
            </a:r>
            <a:r>
              <a:rPr lang="es-ES" dirty="0" smtClean="0"/>
              <a:t> para modificar el estilo de título del patrón</a:t>
            </a:r>
            <a:endParaRPr lang="es-VE" dirty="0"/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7000" y="946899"/>
            <a:ext cx="8644014" cy="4203851"/>
          </a:xfrm>
          <a:prstGeom prst="rect">
            <a:avLst/>
          </a:prstGeom>
        </p:spPr>
        <p:txBody>
          <a:bodyPr vert="horz"/>
          <a:lstStyle>
            <a:lvl1pPr marL="457200" indent="-457200">
              <a:buClr>
                <a:srgbClr val="367F31"/>
              </a:buClr>
              <a:buFont typeface="Arial" panose="020B0604020202020204" pitchFamily="34" charset="0"/>
              <a:buChar char="‾"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cs typeface="Arial"/>
              </a:defRPr>
            </a:lvl1pPr>
            <a:lvl2pPr marL="914400" indent="-457200">
              <a:buClr>
                <a:srgbClr val="367F31"/>
              </a:buClr>
              <a:buFont typeface="Arial" panose="020B0604020202020204" pitchFamily="34" charset="0"/>
              <a:buChar char="‾"/>
              <a:defRPr sz="2200" b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cs typeface="Arial"/>
              </a:defRPr>
            </a:lvl2pPr>
            <a:lvl3pPr marL="1257300" indent="-342900">
              <a:buClr>
                <a:srgbClr val="367F31"/>
              </a:buClr>
              <a:buFont typeface="Arial" panose="020B0604020202020204" pitchFamily="34" charset="0"/>
              <a:buChar char="‾"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cs typeface="Arial"/>
              </a:defRPr>
            </a:lvl3pPr>
            <a:lvl4pPr marL="1714500" indent="-342900">
              <a:buClr>
                <a:srgbClr val="367F31"/>
              </a:buClr>
              <a:buFont typeface="Arial" panose="020B0604020202020204" pitchFamily="34" charset="0"/>
              <a:buChar char="‾"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cs typeface="Arial"/>
              </a:defRPr>
            </a:lvl4pPr>
            <a:lvl5pPr marL="2171700" indent="-342900">
              <a:buClr>
                <a:srgbClr val="367F31"/>
              </a:buClr>
              <a:buFont typeface="Arial" panose="020B0604020202020204" pitchFamily="34" charset="0"/>
              <a:buChar char="‾"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pic>
        <p:nvPicPr>
          <p:cNvPr id="43" name="Picture 1" descr="CAF logos-0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5" y="5297820"/>
            <a:ext cx="1332365" cy="419341"/>
          </a:xfrm>
          <a:prstGeom prst="rect">
            <a:avLst/>
          </a:prstGeom>
        </p:spPr>
      </p:pic>
      <p:sp>
        <p:nvSpPr>
          <p:cNvPr id="44" name="Rectangle 20"/>
          <p:cNvSpPr/>
          <p:nvPr userDrawn="1"/>
        </p:nvSpPr>
        <p:spPr>
          <a:xfrm>
            <a:off x="7699923" y="4953868"/>
            <a:ext cx="149680" cy="149921"/>
          </a:xfrm>
          <a:prstGeom prst="rect">
            <a:avLst/>
          </a:prstGeom>
          <a:solidFill>
            <a:srgbClr val="4AAA4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22972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18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63" r:id="rId2"/>
    <p:sldLayoutId id="2147483692" r:id="rId3"/>
    <p:sldLayoutId id="2147483690" r:id="rId4"/>
    <p:sldLayoutId id="2147483689" r:id="rId5"/>
    <p:sldLayoutId id="2147483693" r:id="rId6"/>
    <p:sldLayoutId id="2147483694" r:id="rId7"/>
    <p:sldLayoutId id="2147483695" r:id="rId8"/>
    <p:sldLayoutId id="2147483696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37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36.gif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8.emf"/><Relationship Id="rId4" Type="http://schemas.openxmlformats.org/officeDocument/2006/relationships/package" Target="../embeddings/Microsoft_Word_Document1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 txBox="1">
            <a:spLocks/>
          </p:cNvSpPr>
          <p:nvPr/>
        </p:nvSpPr>
        <p:spPr>
          <a:xfrm>
            <a:off x="167935" y="818356"/>
            <a:ext cx="3386298" cy="3994954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138" indent="-719138" algn="ctr"/>
            <a:endParaRPr lang="es-ES" sz="3600" dirty="0" smtClean="0">
              <a:solidFill>
                <a:srgbClr val="0056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marL="719138" indent="-719138" algn="ctr"/>
            <a:endParaRPr lang="es-ES" sz="18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719138" indent="-719138" algn="ctr"/>
            <a:endParaRPr lang="es-ES" sz="36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719138" indent="-719138" algn="ctr"/>
            <a:endParaRPr lang="es-VE" sz="1600" b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719138" indent="-719138" algn="ctr"/>
            <a:endParaRPr lang="es-VE" sz="1600" b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719138" indent="-719138" algn="ctr"/>
            <a:endParaRPr lang="es-ES" sz="1600" b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719138" indent="-719138" algn="ctr">
              <a:spcBef>
                <a:spcPts val="0"/>
              </a:spcBef>
            </a:pPr>
            <a:endParaRPr lang="es-VE" sz="1600" b="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j-lt"/>
              <a:ea typeface="Dotum" panose="020B0600000101010101" pitchFamily="34" charset="-127"/>
              <a:cs typeface="Aparajita" panose="020B0604020202020204" pitchFamily="34" charset="0"/>
            </a:endParaRPr>
          </a:p>
          <a:p>
            <a:pPr marL="719138" indent="-719138" algn="ctr">
              <a:spcBef>
                <a:spcPts val="0"/>
              </a:spcBef>
            </a:pPr>
            <a:endParaRPr lang="es-VE" sz="1600" b="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j-lt"/>
              <a:ea typeface="Dotum" panose="020B0600000101010101" pitchFamily="34" charset="-127"/>
              <a:cs typeface="Aparajita" panose="020B0604020202020204" pitchFamily="34" charset="0"/>
            </a:endParaRPr>
          </a:p>
          <a:p>
            <a:pPr marL="719138" indent="-719138" algn="ctr">
              <a:spcBef>
                <a:spcPts val="0"/>
              </a:spcBef>
            </a:pPr>
            <a:r>
              <a:rPr lang="es-VE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ea typeface="Dotum" panose="020B0600000101010101" pitchFamily="34" charset="-127"/>
                <a:cs typeface="Aparajita" panose="020B0604020202020204" pitchFamily="34" charset="0"/>
              </a:rPr>
              <a:t>Martha Castillo</a:t>
            </a:r>
            <a:endParaRPr lang="es-VE" sz="1400" b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j-lt"/>
              <a:ea typeface="Dotum" panose="020B0600000101010101" pitchFamily="34" charset="-127"/>
              <a:cs typeface="Aparajita" panose="020B0604020202020204" pitchFamily="34" charset="0"/>
            </a:endParaRPr>
          </a:p>
          <a:p>
            <a:pPr marL="719138" indent="-719138" algn="ctr">
              <a:spcBef>
                <a:spcPts val="0"/>
              </a:spcBef>
            </a:pPr>
            <a:r>
              <a:rPr lang="es-VE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ea typeface="Dotum" panose="020B0600000101010101" pitchFamily="34" charset="-127"/>
                <a:cs typeface="Aparajita" panose="020B0604020202020204" pitchFamily="34" charset="0"/>
              </a:rPr>
              <a:t>Dirección de Ambiente y Cambio Climático</a:t>
            </a:r>
          </a:p>
          <a:p>
            <a:pPr marL="719138" indent="-719138" algn="ctr">
              <a:spcBef>
                <a:spcPts val="0"/>
              </a:spcBef>
            </a:pPr>
            <a:endParaRPr lang="es-VE" sz="1400" b="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j-lt"/>
              <a:ea typeface="Dotum" panose="020B0600000101010101" pitchFamily="34" charset="-127"/>
              <a:cs typeface="Aparajita" panose="020B0604020202020204" pitchFamily="34" charset="0"/>
            </a:endParaRPr>
          </a:p>
          <a:p>
            <a:pPr marL="719138" indent="-719138" algn="ctr">
              <a:spcBef>
                <a:spcPts val="0"/>
              </a:spcBef>
            </a:pPr>
            <a:endParaRPr lang="es-VE" sz="1400" b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j-lt"/>
              <a:ea typeface="Dotum" panose="020B0600000101010101" pitchFamily="34" charset="-127"/>
              <a:cs typeface="Aparajita" panose="020B0604020202020204" pitchFamily="34" charset="0"/>
            </a:endParaRPr>
          </a:p>
          <a:p>
            <a:pPr marL="719138" indent="-719138" algn="ctr">
              <a:spcBef>
                <a:spcPts val="0"/>
              </a:spcBef>
            </a:pPr>
            <a:r>
              <a:rPr lang="es-VE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ea typeface="Dotum" panose="020B0600000101010101" pitchFamily="34" charset="-127"/>
                <a:cs typeface="Aparajita" panose="020B0604020202020204" pitchFamily="34" charset="0"/>
              </a:rPr>
              <a:t>Julio, 2018</a:t>
            </a:r>
            <a:endParaRPr lang="es-ES" sz="1400" b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j-lt"/>
              <a:ea typeface="Dotum" panose="020B0600000101010101" pitchFamily="34" charset="-127"/>
              <a:cs typeface="Aparajita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507" y="524546"/>
            <a:ext cx="5411350" cy="455278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5" t="27817" r="31386" b="29229"/>
          <a:stretch/>
        </p:blipFill>
        <p:spPr>
          <a:xfrm>
            <a:off x="1143000" y="2236396"/>
            <a:ext cx="1311442" cy="85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5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>
          <a:xfrm>
            <a:off x="144957" y="0"/>
            <a:ext cx="8999043" cy="678704"/>
          </a:xfrm>
        </p:spPr>
        <p:txBody>
          <a:bodyPr anchor="ctr">
            <a:noAutofit/>
          </a:bodyPr>
          <a:lstStyle/>
          <a:p>
            <a:r>
              <a:rPr lang="es-VE" sz="2400" dirty="0" smtClean="0">
                <a:latin typeface="+mj-lt"/>
              </a:rPr>
              <a:t>Planes y programas</a:t>
            </a:r>
            <a:endParaRPr lang="es-ES" sz="2400" dirty="0">
              <a:latin typeface="+mj-lt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13678205"/>
              </p:ext>
            </p:extLst>
          </p:nvPr>
        </p:nvGraphicFramePr>
        <p:xfrm>
          <a:off x="291934" y="1210045"/>
          <a:ext cx="8705088" cy="3844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499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>
          <a:xfrm>
            <a:off x="37407" y="60565"/>
            <a:ext cx="3460173" cy="678704"/>
          </a:xfrm>
        </p:spPr>
        <p:txBody>
          <a:bodyPr anchor="ctr">
            <a:noAutofit/>
          </a:bodyPr>
          <a:lstStyle/>
          <a:p>
            <a:r>
              <a:rPr lang="es-VE" sz="2400" dirty="0" smtClean="0">
                <a:latin typeface="+mj-lt"/>
              </a:rPr>
              <a:t>Programa </a:t>
            </a:r>
            <a:r>
              <a:rPr lang="es-VE" sz="2400" dirty="0" smtClean="0">
                <a:latin typeface="+mj-lt"/>
              </a:rPr>
              <a:t>Negocios Verdes</a:t>
            </a:r>
            <a:endParaRPr lang="es-ES" sz="2400" dirty="0">
              <a:latin typeface="+mj-lt"/>
            </a:endParaRPr>
          </a:p>
        </p:txBody>
      </p:sp>
      <p:sp>
        <p:nvSpPr>
          <p:cNvPr id="7" name="Rectángulo 10"/>
          <p:cNvSpPr/>
          <p:nvPr/>
        </p:nvSpPr>
        <p:spPr>
          <a:xfrm>
            <a:off x="369353" y="739269"/>
            <a:ext cx="3437877" cy="1631216"/>
          </a:xfrm>
          <a:prstGeom prst="rect">
            <a:avLst/>
          </a:prstGeom>
          <a:solidFill>
            <a:schemeClr val="bg1">
              <a:alpha val="30196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es-VE" sz="1400" dirty="0" smtClean="0">
                <a:solidFill>
                  <a:srgbClr val="33CCCC"/>
                </a:solidFill>
                <a:latin typeface="+mj-lt"/>
                <a:cs typeface="Miriam" panose="020B0502050101010101" pitchFamily="34" charset="-79"/>
              </a:rPr>
              <a:t>Busca fortalecer y brindar capacitación técnica y financiamiento a </a:t>
            </a:r>
            <a:r>
              <a:rPr lang="es-VE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Miriam" panose="020B0502050101010101" pitchFamily="34" charset="-79"/>
              </a:rPr>
              <a:t>Instituciones Financieras de América Latina </a:t>
            </a:r>
            <a:r>
              <a:rPr lang="es-VE" sz="1400" dirty="0" smtClean="0">
                <a:solidFill>
                  <a:srgbClr val="33CCCC"/>
                </a:solidFill>
                <a:latin typeface="+mj-lt"/>
                <a:cs typeface="Miriam" panose="020B0502050101010101" pitchFamily="34" charset="-79"/>
              </a:rPr>
              <a:t>para mejorar su oferta de productos y servicios a empresas que busquen invertir en </a:t>
            </a:r>
            <a:r>
              <a:rPr lang="es-VE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Miriam" panose="020B0502050101010101" pitchFamily="34" charset="-79"/>
              </a:rPr>
              <a:t>Eficiencia Energética y Negocios Verdes</a:t>
            </a:r>
            <a:endParaRPr lang="es-ES_tradnl" sz="1400" dirty="0" smtClean="0">
              <a:solidFill>
                <a:schemeClr val="bg1">
                  <a:lumMod val="50000"/>
                </a:schemeClr>
              </a:solidFill>
              <a:latin typeface="+mj-lt"/>
              <a:cs typeface="Miriam" panose="020B0502050101010101" pitchFamily="34" charset="-79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886858" y="2514124"/>
            <a:ext cx="300380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V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Ofrecer </a:t>
            </a:r>
            <a:r>
              <a:rPr lang="es-V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líneas de crédito </a:t>
            </a:r>
            <a:r>
              <a:rPr lang="es-V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verdes para Negocios </a:t>
            </a:r>
            <a:r>
              <a:rPr lang="es-V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</a:t>
            </a:r>
            <a:r>
              <a:rPr lang="es-V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erdes </a:t>
            </a:r>
            <a:r>
              <a:rPr lang="es-V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 Eficiencia </a:t>
            </a:r>
            <a:r>
              <a:rPr lang="es-V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energética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V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Promover </a:t>
            </a:r>
            <a:r>
              <a:rPr lang="es-V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reducción de las emisiones de </a:t>
            </a:r>
            <a:r>
              <a:rPr lang="es-V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V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Promover </a:t>
            </a:r>
            <a:r>
              <a:rPr lang="es-V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valoración del capital natural y la mitigación de impactos sobre </a:t>
            </a:r>
            <a:r>
              <a:rPr lang="es-V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ecosistemas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V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Fomentar </a:t>
            </a:r>
            <a:r>
              <a:rPr lang="es-V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sector financiero comprometido con la sostenibilidad y la transformación productiva en la región</a:t>
            </a:r>
          </a:p>
          <a:p>
            <a:pPr>
              <a:spcAft>
                <a:spcPts val="600"/>
              </a:spcAft>
            </a:pP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124250" y="2302737"/>
            <a:ext cx="85472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riam" panose="020B0502050101010101" pitchFamily="34" charset="-79"/>
                <a:cs typeface="Miriam" panose="020B0502050101010101" pitchFamily="34" charset="-79"/>
              </a:rPr>
              <a:t>Objetivos</a:t>
            </a:r>
            <a:endParaRPr lang="es-ES" sz="14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riam" panose="020B0502050101010101" pitchFamily="34" charset="-79"/>
              <a:cs typeface="Miriam" panose="020B0502050101010101" pitchFamily="34" charset="-79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60510" t="37549" r="11928" b="23988"/>
          <a:stretch/>
        </p:blipFill>
        <p:spPr>
          <a:xfrm>
            <a:off x="352208" y="2666353"/>
            <a:ext cx="1534650" cy="2568587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1886858" y="5321081"/>
            <a:ext cx="37729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V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http://www.programaverdecaf.com/programa/</a:t>
            </a:r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94099" y="3153"/>
            <a:ext cx="1979293" cy="90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2"/>
          <p:cNvSpPr txBox="1">
            <a:spLocks/>
          </p:cNvSpPr>
          <p:nvPr/>
        </p:nvSpPr>
        <p:spPr>
          <a:xfrm>
            <a:off x="5341880" y="1055657"/>
            <a:ext cx="3761733" cy="2409040"/>
          </a:xfrm>
          <a:prstGeom prst="rect">
            <a:avLst/>
          </a:prstGeom>
        </p:spPr>
        <p:txBody>
          <a:bodyPr vert="horz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97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97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97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97D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VE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yriad Pro Light" pitchFamily="34" charset="0"/>
                <a:cs typeface="Myriad Pro Light" pitchFamily="34" charset="0"/>
              </a:rPr>
              <a:t>Promover la </a:t>
            </a:r>
            <a:r>
              <a:rPr lang="es-VE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yriad Pro Light" pitchFamily="34" charset="0"/>
                <a:cs typeface="Myriad Pro Light" pitchFamily="34" charset="0"/>
              </a:rPr>
              <a:t>internalización de los principios y prácticas de gestión ambiental y social en los sectores financieros de la Región, como una estrategia para que los principios y Salvaguardas Ambientales y Sociales que CAF </a:t>
            </a:r>
            <a:r>
              <a:rPr lang="es-VE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yriad Pro Light" pitchFamily="34" charset="0"/>
                <a:cs typeface="Myriad Pro Light" pitchFamily="34" charset="0"/>
              </a:rPr>
              <a:t>sean </a:t>
            </a:r>
            <a:r>
              <a:rPr lang="es-VE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yriad Pro Light" pitchFamily="34" charset="0"/>
                <a:cs typeface="Myriad Pro Light" pitchFamily="34" charset="0"/>
              </a:rPr>
              <a:t>consideradas por el sector financiero </a:t>
            </a:r>
            <a:endParaRPr lang="es-VE" sz="14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285750" indent="-28575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Transferir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conocimientos y buenas prácticas que redunden en el fortalecimiento de la banca desde principios de sostenibilidad social y </a:t>
            </a:r>
            <a:r>
              <a:rPr lang="es-CO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ambiental</a:t>
            </a:r>
          </a:p>
          <a:p>
            <a:pPr marL="285750" indent="-28575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Apoyar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la gestión del Grupo de Trabajo de UNEP-FI (Iniciativa Financiera del Programa de Naciones Unidas para el Medio Ambiente) para América Latina. </a:t>
            </a:r>
            <a:endParaRPr lang="es-CO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285750" indent="-28575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Apoyo a proceso de acreditación de instituciones financieras (Nacionales-</a:t>
            </a:r>
            <a:r>
              <a:rPr lang="es-C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Subnacionales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) como Agencia Implementación GCF</a:t>
            </a:r>
            <a:endParaRPr lang="es-VE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lnSpc>
                <a:spcPts val="1600"/>
              </a:lnSpc>
            </a:pPr>
            <a:endParaRPr lang="es-VE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endParaRPr lang="es-VE" sz="14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Myriad Pro Light" pitchFamily="34" charset="0"/>
              <a:cs typeface="Myriad Pro Light" pitchFamily="34" charset="0"/>
            </a:endParaRPr>
          </a:p>
          <a:p>
            <a:r>
              <a:rPr lang="es-VE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yriad Pro Light" pitchFamily="34" charset="0"/>
                <a:cs typeface="Myriad Pro Light" pitchFamily="34" charset="0"/>
              </a:rPr>
              <a:t/>
            </a:r>
            <a:br>
              <a:rPr lang="es-VE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yriad Pro Light" pitchFamily="34" charset="0"/>
                <a:cs typeface="Myriad Pro Light" pitchFamily="34" charset="0"/>
              </a:rPr>
            </a:br>
            <a:endParaRPr lang="es-VE" sz="14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Myriad Pro Light" pitchFamily="34" charset="0"/>
              <a:cs typeface="Myriad Pro Light" pitchFamily="34" charset="0"/>
            </a:endParaRPr>
          </a:p>
          <a:p>
            <a:endParaRPr lang="es-VE" sz="14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s-ES" sz="14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Myriad Pro Light" pitchFamily="34" charset="0"/>
              <a:cs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49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texto 1"/>
          <p:cNvSpPr txBox="1">
            <a:spLocks/>
          </p:cNvSpPr>
          <p:nvPr/>
        </p:nvSpPr>
        <p:spPr>
          <a:xfrm>
            <a:off x="2532117" y="154050"/>
            <a:ext cx="6611883" cy="360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>
            <a:lvl1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b="1" kern="1200">
                <a:solidFill>
                  <a:srgbClr val="005688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b="1" kern="1200">
                <a:solidFill>
                  <a:srgbClr val="005688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b="1" kern="1200">
                <a:solidFill>
                  <a:srgbClr val="005688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500" b="1" kern="1200">
                <a:solidFill>
                  <a:srgbClr val="00568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Estudios para ciudades resilientes</a:t>
            </a:r>
            <a:endParaRPr lang="es-ES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22405" y="1078797"/>
            <a:ext cx="273736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solidFill>
                  <a:srgbClr val="33CCC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Series </a:t>
            </a:r>
            <a:r>
              <a:rPr lang="es-VE" b="1" dirty="0">
                <a:solidFill>
                  <a:srgbClr val="33CCC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 Análisis de Vulnerabilidad Urbana y Adaptación al Cambio Climático</a:t>
            </a:r>
            <a:endParaRPr lang="es-ES_tradnl" b="1" dirty="0">
              <a:solidFill>
                <a:srgbClr val="33CCCC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Objetivo: </a:t>
            </a:r>
            <a:r>
              <a:rPr lang="es-ES_tradnl" sz="1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Identificar </a:t>
            </a:r>
            <a:r>
              <a:rPr lang="es-ES_tradnl" sz="1400" dirty="0">
                <a:solidFill>
                  <a:schemeClr val="tx1">
                    <a:lumMod val="95000"/>
                    <a:lumOff val="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y priorizar </a:t>
            </a:r>
            <a:r>
              <a:rPr lang="es-ES_tradnl" sz="1400" b="1" dirty="0">
                <a:solidFill>
                  <a:srgbClr val="00B0F0"/>
                </a:solidFill>
                <a:ea typeface="Ebrima" panose="02000000000000000000" pitchFamily="2" charset="0"/>
                <a:cs typeface="Ebrima" panose="02000000000000000000" pitchFamily="2" charset="0"/>
              </a:rPr>
              <a:t>medidas concretas de adaptación </a:t>
            </a:r>
            <a:r>
              <a:rPr lang="es-ES_tradnl" sz="1400" b="1" dirty="0" smtClean="0">
                <a:solidFill>
                  <a:srgbClr val="00B0F0"/>
                </a:solidFill>
                <a:ea typeface="Ebrima" panose="02000000000000000000" pitchFamily="2" charset="0"/>
                <a:cs typeface="Ebrima" panose="02000000000000000000" pitchFamily="2" charset="0"/>
              </a:rPr>
              <a:t>al cambio climático </a:t>
            </a:r>
            <a:r>
              <a:rPr lang="es-ES_tradnl" sz="1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en </a:t>
            </a:r>
            <a:r>
              <a:rPr lang="es-ES_tradnl" sz="1400" dirty="0">
                <a:solidFill>
                  <a:schemeClr val="tx1">
                    <a:lumMod val="95000"/>
                    <a:lumOff val="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las </a:t>
            </a:r>
            <a:r>
              <a:rPr lang="es-ES_tradnl" sz="1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ciudades que incidan en su resiliencia </a:t>
            </a:r>
            <a:r>
              <a:rPr lang="es-ES_tradnl" sz="1400" dirty="0">
                <a:solidFill>
                  <a:schemeClr val="tx1">
                    <a:lumMod val="95000"/>
                    <a:lumOff val="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ante eventos extremos del cambio </a:t>
            </a:r>
            <a:r>
              <a:rPr lang="es-ES_tradnl" sz="1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climático </a:t>
            </a:r>
            <a:r>
              <a:rPr lang="es-ES_tradnl" sz="1400" dirty="0">
                <a:solidFill>
                  <a:schemeClr val="tx1">
                    <a:lumMod val="95000"/>
                    <a:lumOff val="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y/o variabilidad </a:t>
            </a:r>
            <a:r>
              <a:rPr lang="es-ES_tradnl" sz="1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climática y que sean susceptibles de </a:t>
            </a:r>
            <a:r>
              <a:rPr lang="es-ES_tradn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financiamiento climático.</a:t>
            </a:r>
            <a:endParaRPr lang="es-ES_tradnl" sz="1400" b="1" dirty="0">
              <a:solidFill>
                <a:schemeClr val="tx1">
                  <a:lumMod val="50000"/>
                  <a:lumOff val="50000"/>
                </a:schemeClr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s-ES_tradnl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57765643"/>
              </p:ext>
            </p:extLst>
          </p:nvPr>
        </p:nvGraphicFramePr>
        <p:xfrm>
          <a:off x="3314487" y="1078797"/>
          <a:ext cx="5544620" cy="3118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285640" y="4417017"/>
            <a:ext cx="5532895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En curso: Fortaleza y Recife (Br), Piura y Trujillo (Pe), Loja y Santa Cruz </a:t>
            </a:r>
            <a:r>
              <a:rPr lang="es-CO" dirty="0" err="1" smtClean="0">
                <a:solidFill>
                  <a:schemeClr val="bg1"/>
                </a:solidFill>
              </a:rPr>
              <a:t>Ec</a:t>
            </a:r>
            <a:r>
              <a:rPr lang="es-CO" dirty="0" smtClean="0">
                <a:solidFill>
                  <a:schemeClr val="bg1"/>
                </a:solidFill>
              </a:rPr>
              <a:t>)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4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9317" y="278120"/>
            <a:ext cx="5679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400" b="1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Gestión Climática de CAF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12377" y="1617973"/>
            <a:ext cx="8761104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s-CO" sz="2400" dirty="0" smtClean="0">
                <a:solidFill>
                  <a:schemeClr val="bg1">
                    <a:lumMod val="65000"/>
                  </a:schemeClr>
                </a:solidFill>
              </a:rPr>
              <a:t>Financiamiento Verde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s-CO" sz="2400" dirty="0" smtClean="0">
                <a:solidFill>
                  <a:schemeClr val="bg1">
                    <a:lumMod val="65000"/>
                  </a:schemeClr>
                </a:solidFill>
              </a:rPr>
              <a:t>Cumplimiento de compromisos climáticos</a:t>
            </a:r>
            <a:endParaRPr lang="es-CO" sz="24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s-CO" sz="2400" dirty="0" smtClean="0">
                <a:solidFill>
                  <a:schemeClr val="bg1">
                    <a:lumMod val="65000"/>
                  </a:schemeClr>
                </a:solidFill>
              </a:rPr>
              <a:t>Programas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s-CO" sz="2400" dirty="0" smtClean="0">
                <a:solidFill>
                  <a:schemeClr val="tx2">
                    <a:lumMod val="75000"/>
                  </a:schemeClr>
                </a:solidFill>
              </a:rPr>
              <a:t>Alianzas estratégicas</a:t>
            </a:r>
          </a:p>
          <a:p>
            <a:pPr marL="457200" indent="-457200" algn="just">
              <a:lnSpc>
                <a:spcPct val="150000"/>
              </a:lnSpc>
              <a:buFontTx/>
              <a:buAutoNum type="arabicPeriod"/>
            </a:pPr>
            <a:r>
              <a:rPr lang="es-CO" sz="2400" dirty="0" smtClean="0">
                <a:solidFill>
                  <a:schemeClr val="bg1">
                    <a:lumMod val="65000"/>
                  </a:schemeClr>
                </a:solidFill>
              </a:rPr>
              <a:t>Movilización </a:t>
            </a:r>
            <a:r>
              <a:rPr lang="es-CO" sz="2400" dirty="0">
                <a:solidFill>
                  <a:schemeClr val="bg1">
                    <a:lumMod val="65000"/>
                  </a:schemeClr>
                </a:solidFill>
              </a:rPr>
              <a:t>de </a:t>
            </a:r>
            <a:r>
              <a:rPr lang="es-CO" sz="2400" dirty="0" smtClean="0">
                <a:solidFill>
                  <a:schemeClr val="bg1">
                    <a:lumMod val="65000"/>
                  </a:schemeClr>
                </a:solidFill>
              </a:rPr>
              <a:t>recursos</a:t>
            </a:r>
            <a:endParaRPr lang="es-CO" sz="24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endParaRPr lang="es-CO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1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>
          <a:xfrm>
            <a:off x="144957" y="0"/>
            <a:ext cx="8999043" cy="678704"/>
          </a:xfrm>
        </p:spPr>
        <p:txBody>
          <a:bodyPr anchor="ctr">
            <a:noAutofit/>
          </a:bodyPr>
          <a:lstStyle/>
          <a:p>
            <a:r>
              <a:rPr lang="es-ES" sz="2400" b="0" dirty="0" smtClean="0">
                <a:latin typeface="+mj-lt"/>
              </a:rPr>
              <a:t>Miembro del Club de Bancos </a:t>
            </a:r>
            <a:r>
              <a:rPr lang="es-ES" sz="2400" dirty="0" smtClean="0">
                <a:latin typeface="+mj-lt"/>
              </a:rPr>
              <a:t>IDFC</a:t>
            </a:r>
            <a:endParaRPr lang="es-ES" sz="2400" dirty="0">
              <a:latin typeface="+mj-lt"/>
            </a:endParaRPr>
          </a:p>
        </p:txBody>
      </p:sp>
      <p:pic>
        <p:nvPicPr>
          <p:cNvPr id="7" name="Picture 2" descr="Image result for international development finance clu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9477" y="2399766"/>
            <a:ext cx="2400194" cy="101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10"/>
          <p:cNvSpPr/>
          <p:nvPr/>
        </p:nvSpPr>
        <p:spPr>
          <a:xfrm>
            <a:off x="763993" y="1421261"/>
            <a:ext cx="4310927" cy="2862322"/>
          </a:xfrm>
          <a:prstGeom prst="rect">
            <a:avLst/>
          </a:prstGeom>
          <a:solidFill>
            <a:srgbClr val="93CDDD">
              <a:alpha val="30196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El IDFC reúne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 23 bancos de desarrollo internacionales, nacionales y regionales líderes de todo el mundo en un entorno único de </a:t>
            </a: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cooperación. NAFIN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es miembro de esta </a:t>
            </a: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alianza.</a:t>
            </a: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CAF lidera el grupo </a:t>
            </a: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de trabajo de E</a:t>
            </a:r>
            <a:r>
              <a:rPr lang="es-ES_tradn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xpertos de Financiamiento </a:t>
            </a: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</a:t>
            </a:r>
            <a:r>
              <a:rPr lang="es-ES_tradn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limático</a:t>
            </a: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Reporte </a:t>
            </a: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de Mapeo de Financiamiento </a:t>
            </a:r>
            <a:r>
              <a:rPr lang="es-ES_tradn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Verde</a:t>
            </a:r>
            <a:endParaRPr lang="es-ES_tradnl" sz="16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Metodologías comunes e intercambio con </a:t>
            </a:r>
            <a:r>
              <a:rPr lang="es-ES_tradnl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MDBs</a:t>
            </a:r>
            <a:r>
              <a:rPr lang="es-ES_tradn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, UN, OECD, GCF</a:t>
            </a:r>
          </a:p>
        </p:txBody>
      </p:sp>
    </p:spTree>
    <p:extLst>
      <p:ext uri="{BB962C8B-B14F-4D97-AF65-F5344CB8AC3E}">
        <p14:creationId xmlns:p14="http://schemas.microsoft.com/office/powerpoint/2010/main" val="183008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>
          <a:xfrm>
            <a:off x="1" y="0"/>
            <a:ext cx="9144000" cy="678704"/>
          </a:xfrm>
        </p:spPr>
        <p:txBody>
          <a:bodyPr anchor="ctr">
            <a:noAutofit/>
          </a:bodyPr>
          <a:lstStyle/>
          <a:p>
            <a:pPr>
              <a:tabLst>
                <a:tab pos="3143250" algn="l"/>
              </a:tabLst>
            </a:pPr>
            <a:r>
              <a:rPr lang="es-ES" sz="2600" dirty="0" smtClean="0">
                <a:latin typeface="+mj-lt"/>
              </a:rPr>
              <a:t>ONU </a:t>
            </a:r>
            <a:r>
              <a:rPr lang="es-ES" sz="2600" b="0" dirty="0" smtClean="0">
                <a:latin typeface="+mj-lt"/>
              </a:rPr>
              <a:t>Centro Regional de Colaboración</a:t>
            </a:r>
            <a:endParaRPr lang="es-ES" sz="2600" b="0" dirty="0">
              <a:latin typeface="+mj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75297" y="1366112"/>
            <a:ext cx="819340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A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CRC es una </a:t>
            </a:r>
            <a:r>
              <a:rPr lang="es-PA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Iniciativa </a:t>
            </a:r>
            <a:r>
              <a:rPr lang="es-PA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Global </a:t>
            </a:r>
            <a:r>
              <a:rPr lang="es-PA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la CMNUCC implementada en África, Asia y Latinoamérica y el </a:t>
            </a:r>
            <a:r>
              <a:rPr lang="es-PA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Caribe</a:t>
            </a:r>
            <a:endParaRPr lang="es-PA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PA" sz="1700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A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Objetivo General:   </a:t>
            </a:r>
            <a:r>
              <a:rPr lang="es-PA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Apoyo técnico a la implementación del Acuerdo de Paris y en particular a los NDC y a los mecanismos conexos como el precio al </a:t>
            </a:r>
            <a:r>
              <a:rPr lang="es-PA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carbono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PA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A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La oficina de CAF en Panamá es sede del Centro </a:t>
            </a:r>
            <a:r>
              <a:rPr lang="es-PA" sz="17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Regional de Colaboración </a:t>
            </a:r>
            <a:r>
              <a:rPr lang="es-PA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para LAC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PA" sz="17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A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Brinda </a:t>
            </a:r>
            <a:r>
              <a:rPr lang="es-PA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asistencia </a:t>
            </a:r>
            <a:r>
              <a:rPr lang="es-PA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técnica y creación de capacidades </a:t>
            </a:r>
            <a:r>
              <a:rPr lang="es-PA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</a:t>
            </a:r>
            <a:r>
              <a:rPr lang="es-PA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mitigación de cambio </a:t>
            </a:r>
            <a:r>
              <a:rPr lang="es-PA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climático</a:t>
            </a:r>
            <a:endParaRPr lang="es-CO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2" descr="Image result for unfcc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783" y="4105862"/>
            <a:ext cx="1417321" cy="141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22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9317" y="278120"/>
            <a:ext cx="5679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400" b="1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Gestión Climática de CAF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12377" y="1617973"/>
            <a:ext cx="8761104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s-CO" sz="2400" dirty="0" smtClean="0">
                <a:solidFill>
                  <a:schemeClr val="bg1">
                    <a:lumMod val="65000"/>
                  </a:schemeClr>
                </a:solidFill>
              </a:rPr>
              <a:t>Financiamiento Verde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s-CO" sz="2400" dirty="0" smtClean="0">
                <a:solidFill>
                  <a:schemeClr val="bg1">
                    <a:lumMod val="65000"/>
                  </a:schemeClr>
                </a:solidFill>
              </a:rPr>
              <a:t>Cumplimiento de compromisos climáticos</a:t>
            </a:r>
            <a:endParaRPr lang="es-CO" sz="24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s-CO" sz="2400" dirty="0" smtClean="0">
                <a:solidFill>
                  <a:schemeClr val="bg1">
                    <a:lumMod val="65000"/>
                  </a:schemeClr>
                </a:solidFill>
              </a:rPr>
              <a:t>Programas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s-CO" sz="2400" dirty="0" smtClean="0">
                <a:solidFill>
                  <a:schemeClr val="bg1">
                    <a:lumMod val="65000"/>
                  </a:schemeClr>
                </a:solidFill>
              </a:rPr>
              <a:t>Alianzas estratégicas</a:t>
            </a:r>
          </a:p>
          <a:p>
            <a:pPr marL="457200" indent="-457200" algn="just">
              <a:lnSpc>
                <a:spcPct val="150000"/>
              </a:lnSpc>
              <a:buFontTx/>
              <a:buAutoNum type="arabicPeriod"/>
            </a:pPr>
            <a:r>
              <a:rPr lang="es-CO" sz="2400" dirty="0" smtClean="0">
                <a:solidFill>
                  <a:schemeClr val="tx2">
                    <a:lumMod val="75000"/>
                  </a:schemeClr>
                </a:solidFill>
              </a:rPr>
              <a:t>Movilización </a:t>
            </a:r>
            <a:r>
              <a:rPr lang="es-CO" sz="2400" dirty="0">
                <a:solidFill>
                  <a:schemeClr val="tx2">
                    <a:lumMod val="75000"/>
                  </a:schemeClr>
                </a:solidFill>
              </a:rPr>
              <a:t>de </a:t>
            </a:r>
            <a:r>
              <a:rPr lang="es-CO" sz="2400" dirty="0" smtClean="0">
                <a:solidFill>
                  <a:schemeClr val="tx2">
                    <a:lumMod val="75000"/>
                  </a:schemeClr>
                </a:solidFill>
              </a:rPr>
              <a:t>recursos</a:t>
            </a:r>
            <a:endParaRPr lang="es-CO" sz="24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endParaRPr lang="es-CO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0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CO" dirty="0" smtClean="0"/>
              <a:t>Líneas verdes y bonos verdes</a:t>
            </a:r>
            <a:endParaRPr lang="es-CO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77178762"/>
              </p:ext>
            </p:extLst>
          </p:nvPr>
        </p:nvGraphicFramePr>
        <p:xfrm>
          <a:off x="-2304202" y="372457"/>
          <a:ext cx="9403830" cy="5128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8"/>
          <a:srcRect l="4590" t="9288" r="30000" b="20440"/>
          <a:stretch/>
        </p:blipFill>
        <p:spPr>
          <a:xfrm>
            <a:off x="4599367" y="899354"/>
            <a:ext cx="4094927" cy="247337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074711" y="3470065"/>
            <a:ext cx="50692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primer ‘Bono Verde’ de CAF se colocó por un monto de COP 150.000 millones (USD 52,2 millones) a un plazo de 10 años y un cupón de 6,75%. JP Morgan fue el banco encargado de la colocación. Esta transacción se enmarca en el Programa de Emisiones de Bonos Verdes de CAF –banco de desarrollo de América Latina-, por un monto total de USD 600 millones, y financiará a diversos proyectos en Ecuador, Panamá y Perú.</a:t>
            </a:r>
          </a:p>
        </p:txBody>
      </p:sp>
    </p:spTree>
    <p:extLst>
      <p:ext uri="{BB962C8B-B14F-4D97-AF65-F5344CB8AC3E}">
        <p14:creationId xmlns:p14="http://schemas.microsoft.com/office/powerpoint/2010/main" val="38502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CO" dirty="0" smtClean="0"/>
              <a:t>Movilización mecanismos internacionales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60317" t="74251" r="33334" b="15585"/>
          <a:stretch/>
        </p:blipFill>
        <p:spPr>
          <a:xfrm>
            <a:off x="3926509" y="2151017"/>
            <a:ext cx="2358177" cy="212235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80715" t="21040" r="6468" b="61399"/>
          <a:stretch/>
        </p:blipFill>
        <p:spPr>
          <a:xfrm>
            <a:off x="841829" y="1465943"/>
            <a:ext cx="2641600" cy="203490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12698" t="15034" r="58889" b="71132"/>
          <a:stretch/>
        </p:blipFill>
        <p:spPr>
          <a:xfrm>
            <a:off x="6522311" y="1531257"/>
            <a:ext cx="2598057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texto 1"/>
          <p:cNvSpPr txBox="1">
            <a:spLocks/>
          </p:cNvSpPr>
          <p:nvPr/>
        </p:nvSpPr>
        <p:spPr>
          <a:xfrm>
            <a:off x="2532117" y="129987"/>
            <a:ext cx="6611883" cy="360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>
            <a:lvl1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b="1" kern="1200">
                <a:solidFill>
                  <a:srgbClr val="005688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b="1" kern="1200">
                <a:solidFill>
                  <a:srgbClr val="005688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b="1" kern="1200">
                <a:solidFill>
                  <a:srgbClr val="005688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500" b="1" kern="1200">
                <a:solidFill>
                  <a:srgbClr val="00568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Pipeline Colombia al GCF</a:t>
            </a:r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09891" y="697185"/>
            <a:ext cx="4044451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Programa de Transporte Sostenible en Ciudades intermedias: Pereira, </a:t>
            </a:r>
            <a:r>
              <a:rPr lang="es-CO" sz="17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paswto</a:t>
            </a:r>
            <a:r>
              <a:rPr lang="es-CO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s-CO" sz="17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Monteria</a:t>
            </a:r>
            <a:r>
              <a:rPr lang="es-CO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y Valledupar</a:t>
            </a:r>
          </a:p>
          <a:p>
            <a:pPr marL="628650" lvl="1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PPF en desarrollo</a:t>
            </a:r>
          </a:p>
          <a:p>
            <a:pPr marL="628650" lvl="1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Inversión USD 50 MM</a:t>
            </a:r>
          </a:p>
          <a:p>
            <a:pPr marL="628650" lvl="1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Instrumentos: crédito soberano/ crédito GCF y donación GCF</a:t>
            </a:r>
            <a:endParaRPr lang="es-ES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53" y="3293865"/>
            <a:ext cx="3521555" cy="2022054"/>
          </a:xfrm>
          <a:prstGeom prst="rect">
            <a:avLst/>
          </a:prstGeom>
        </p:spPr>
      </p:pic>
      <p:pic>
        <p:nvPicPr>
          <p:cNvPr id="12" name="Picture 7" descr="divided_c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655" y="657081"/>
            <a:ext cx="2745389" cy="252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5099549" y="3345380"/>
            <a:ext cx="40444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Agricultura baja en emisiones y resiliente al cambio climático</a:t>
            </a:r>
          </a:p>
          <a:p>
            <a:pPr marL="628650" lvl="1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PPF en aprobación</a:t>
            </a:r>
          </a:p>
          <a:p>
            <a:pPr marL="628650" lvl="1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Inversión USD 80 MM</a:t>
            </a:r>
          </a:p>
          <a:p>
            <a:pPr marL="628650" lvl="1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7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Instrumentos: crédito soberano/ crédito GCF y donación </a:t>
            </a:r>
            <a:r>
              <a:rPr lang="es-CO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GCF</a:t>
            </a:r>
            <a:endParaRPr lang="es-ES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33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>
          <a:xfrm>
            <a:off x="144957" y="0"/>
            <a:ext cx="8999043" cy="678704"/>
          </a:xfrm>
        </p:spPr>
        <p:txBody>
          <a:bodyPr anchor="ctr">
            <a:noAutofit/>
          </a:bodyPr>
          <a:lstStyle/>
          <a:p>
            <a:r>
              <a:rPr lang="es-ES" sz="2400" dirty="0" smtClean="0">
                <a:latin typeface="+mj-lt"/>
              </a:rPr>
              <a:t>Conociendo a CAF</a:t>
            </a:r>
            <a:endParaRPr lang="es-ES" sz="2400" dirty="0">
              <a:latin typeface="+mj-l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53084" y="1234351"/>
            <a:ext cx="4143735" cy="242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  <a:spcAft>
                <a:spcPts val="1200"/>
              </a:spcAft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parajita" panose="020B0604020202020204" pitchFamily="34" charset="0"/>
              </a:rPr>
              <a:t>CAF es una institución </a:t>
            </a:r>
            <a:r>
              <a:rPr lang="es-CO" sz="1400" i="1" dirty="0">
                <a:solidFill>
                  <a:schemeClr val="tx1">
                    <a:lumMod val="65000"/>
                    <a:lumOff val="35000"/>
                  </a:schemeClr>
                </a:solidFill>
                <a:cs typeface="Aparajita" panose="020B0604020202020204" pitchFamily="34" charset="0"/>
              </a:rPr>
              <a:t>financiera multilateral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parajita" panose="020B0604020202020204" pitchFamily="34" charset="0"/>
              </a:rPr>
              <a:t>que apoya el desarrollo sostenible de sus países accionistas y la integración regional. </a:t>
            </a:r>
            <a:endParaRPr lang="es-CO" sz="1400" dirty="0" smtClean="0">
              <a:solidFill>
                <a:schemeClr val="tx1">
                  <a:lumMod val="65000"/>
                  <a:lumOff val="35000"/>
                </a:schemeClr>
              </a:solidFill>
              <a:cs typeface="Aparajita" panose="020B0604020202020204" pitchFamily="34" charset="0"/>
            </a:endParaRPr>
          </a:p>
          <a:p>
            <a:pPr>
              <a:lnSpc>
                <a:spcPts val="1900"/>
              </a:lnSpc>
              <a:spcAft>
                <a:spcPts val="1200"/>
              </a:spcAft>
            </a:pPr>
            <a:r>
              <a:rPr lang="es-CO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parajita" panose="020B0604020202020204" pitchFamily="34" charset="0"/>
              </a:rPr>
              <a:t>Atiende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parajita" panose="020B0604020202020204" pitchFamily="34" charset="0"/>
              </a:rPr>
              <a:t>a los sectores público y privado, suministrando productos y servicios financieros múltiples a una amplia cartera de clientes, constituida por los gobiernos de los Estados accionistas, instituciones financieras y empresas públicas y </a:t>
            </a:r>
            <a:r>
              <a:rPr lang="es-CO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parajita" panose="020B0604020202020204" pitchFamily="34" charset="0"/>
              </a:rPr>
              <a:t>privadas. </a:t>
            </a: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cs typeface="Aparajita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3" y="1234351"/>
            <a:ext cx="3786696" cy="25244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3330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texto 1"/>
          <p:cNvSpPr txBox="1">
            <a:spLocks/>
          </p:cNvSpPr>
          <p:nvPr/>
        </p:nvSpPr>
        <p:spPr>
          <a:xfrm>
            <a:off x="2532117" y="156310"/>
            <a:ext cx="6611883" cy="360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>
            <a:lvl1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b="1" kern="1200">
                <a:solidFill>
                  <a:srgbClr val="005688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b="1" kern="1200">
                <a:solidFill>
                  <a:srgbClr val="005688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b="1" kern="1200">
                <a:solidFill>
                  <a:srgbClr val="005688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500" b="1" kern="1200">
                <a:solidFill>
                  <a:srgbClr val="00568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VE" sz="2400" b="0" dirty="0">
                <a:solidFill>
                  <a:schemeClr val="tx2"/>
                </a:solidFill>
                <a:latin typeface="+mj-lt"/>
              </a:rPr>
              <a:t>Fondo para el Medio Ambiente Mundial </a:t>
            </a:r>
            <a:r>
              <a:rPr lang="es-ES" sz="2400" dirty="0" smtClean="0">
                <a:solidFill>
                  <a:schemeClr val="tx2"/>
                </a:solidFill>
                <a:latin typeface="+mj-lt"/>
              </a:rPr>
              <a:t>GEF</a:t>
            </a:r>
            <a:endParaRPr lang="es-E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3837" y="3138311"/>
            <a:ext cx="8146710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es-ES" altLang="es-VE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CAF cuenta con 3 programas orientados que son: </a:t>
            </a:r>
            <a:endParaRPr kumimoji="0" lang="es-VE" altLang="es-VE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SzTx/>
              <a:buFontTx/>
              <a:buChar char="•"/>
              <a:tabLst>
                <a:tab pos="914400" algn="l"/>
              </a:tabLst>
            </a:pPr>
            <a:r>
              <a:rPr kumimoji="0" lang="es-ES" altLang="es-VE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Programa de Biodiversidad</a:t>
            </a:r>
            <a:r>
              <a:rPr kumimoji="0" lang="es-ES" altLang="es-VE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(</a:t>
            </a:r>
            <a:r>
              <a:rPr kumimoji="0" lang="es-BO" altLang="es-VE" sz="16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Biocomercio</a:t>
            </a:r>
            <a:r>
              <a:rPr kumimoji="0" lang="es-BO" altLang="es-VE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Latinoamericano / Ecoturismo, Iniciativa Latinoamericana del Cacao, Servicios </a:t>
            </a:r>
            <a:r>
              <a:rPr kumimoji="0" lang="es-BO" altLang="es-VE" sz="16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Ecosistémicos</a:t>
            </a:r>
            <a:r>
              <a:rPr kumimoji="0" lang="es-BO" altLang="es-VE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Marino Costeros y Economía Circular)</a:t>
            </a:r>
            <a:endParaRPr kumimoji="0" lang="es-VE" altLang="es-VE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SzTx/>
              <a:buFontTx/>
              <a:buChar char="•"/>
              <a:tabLst>
                <a:tab pos="914400" algn="l"/>
              </a:tabLst>
            </a:pPr>
            <a:r>
              <a:rPr kumimoji="0" lang="es-ES" altLang="es-VE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Programa de Bosques</a:t>
            </a:r>
            <a:r>
              <a:rPr kumimoji="0" lang="es-ES" altLang="es-VE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(</a:t>
            </a:r>
            <a:r>
              <a:rPr kumimoji="0" lang="es-BO" altLang="es-VE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Visión CAF Amazonia y Ecosistemas  Vulnerables, Iniciativa Bosques Urbanos, RED++, Eco Eficiencia en Industria forestal)</a:t>
            </a:r>
            <a:endParaRPr kumimoji="0" lang="es-VE" altLang="es-VE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SzTx/>
              <a:buFontTx/>
              <a:buChar char="•"/>
              <a:tabLst>
                <a:tab pos="914400" algn="l"/>
              </a:tabLst>
            </a:pPr>
            <a:r>
              <a:rPr kumimoji="0" lang="es-ES" altLang="es-VE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BO" altLang="es-VE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Gestión para movilización de fondos ambientales </a:t>
            </a:r>
            <a:r>
              <a:rPr kumimoji="0" lang="es-BO" altLang="es-VE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(Punto Focal CAF GEF, Implementación de Proyectos, Apoyo en el Diseño de Productos  Financieros de NV y EE-D, Rating Verde para usuarios de Productos  Financieros de NV)</a:t>
            </a:r>
            <a:endParaRPr kumimoji="0" lang="es-VE" altLang="es-VE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1175" y="811416"/>
            <a:ext cx="8567814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kumimoji="0" lang="es-CO" altLang="es-VE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CAF es Agencia Implementadora GEF desde Julio 2015, lo cual le permite implementar proyectos tanto del sector público, privado o mixto y tanto con fondos de donación como de no-donación.</a:t>
            </a:r>
            <a:endParaRPr lang="es-VE" altLang="es-VE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kumimoji="0" lang="es-CO" altLang="es-VE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 cuenta con un pipeline de </a:t>
            </a:r>
            <a:r>
              <a:rPr kumimoji="0" lang="es-CO" altLang="es-VE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18 proyectos</a:t>
            </a:r>
            <a:r>
              <a:rPr kumimoji="0" lang="es-CO" altLang="es-VE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en la región, de los cuales al 2017 se tiene aprobados 4 proyectos que corresponden a una donación de fondos GEF de </a:t>
            </a:r>
            <a:r>
              <a:rPr lang="es-CO" altLang="es-V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18.1 MM USD </a:t>
            </a:r>
            <a:r>
              <a:rPr kumimoji="0" lang="es-CO" altLang="es-VE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 adicionalmente han permitido catalizar un total </a:t>
            </a:r>
            <a:r>
              <a:rPr lang="es-CO" altLang="es-V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111.2 MM USD</a:t>
            </a:r>
            <a:r>
              <a:rPr kumimoji="0" lang="es-CO" altLang="es-VE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33CCCC"/>
                </a:solidFill>
                <a:latin typeface="+mn-lt"/>
              </a:rPr>
              <a:t>Líneas de trabajo </a:t>
            </a:r>
            <a:r>
              <a:rPr lang="es-ES" sz="1600" b="1" dirty="0" smtClean="0">
                <a:solidFill>
                  <a:srgbClr val="33CCCC"/>
                </a:solidFill>
                <a:latin typeface="+mn-lt"/>
              </a:rPr>
              <a:t>GEF: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Biodiversidad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Cambio Climático, Degradación de Tierras, Aguas Internacionales y  Químicos y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Residuos.</a:t>
            </a:r>
            <a:endParaRPr kumimoji="0" lang="es-VE" altLang="es-VE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990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02563" y="1728349"/>
            <a:ext cx="2455284" cy="2261617"/>
            <a:chOff x="76833" y="499702"/>
            <a:chExt cx="2455284" cy="2261617"/>
          </a:xfrm>
        </p:grpSpPr>
        <p:pic>
          <p:nvPicPr>
            <p:cNvPr id="12" name="Picture 6" descr="Image result for kfw bankengrupp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77" y="1351510"/>
              <a:ext cx="1358538" cy="742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ángulo 12"/>
            <p:cNvSpPr/>
            <p:nvPr/>
          </p:nvSpPr>
          <p:spPr>
            <a:xfrm>
              <a:off x="76833" y="499702"/>
              <a:ext cx="245528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1400" b="1" dirty="0" smtClean="0">
                  <a:solidFill>
                    <a:schemeClr val="tx2"/>
                  </a:solidFill>
                  <a:latin typeface="+mj-lt"/>
                </a:rPr>
                <a:t>Iniciativa LAIF - </a:t>
              </a:r>
              <a:r>
                <a:rPr lang="es-ES" sz="1400" b="1" dirty="0" smtClean="0">
                  <a:solidFill>
                    <a:schemeClr val="tx2"/>
                  </a:solidFill>
                  <a:latin typeface="+mj-lt"/>
                </a:rPr>
                <a:t>Financiamiento Climático basado en desempeño - PBC</a:t>
              </a:r>
              <a:endParaRPr lang="es-ES" sz="14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4" name="Rectángulo 12"/>
            <p:cNvSpPr/>
            <p:nvPr/>
          </p:nvSpPr>
          <p:spPr>
            <a:xfrm>
              <a:off x="436000" y="2207321"/>
              <a:ext cx="209611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3000" b="1" dirty="0" smtClean="0">
                  <a:solidFill>
                    <a:schemeClr val="tx2"/>
                  </a:solidFill>
                  <a:latin typeface="+mj-lt"/>
                </a:rPr>
                <a:t>€ 10 MM</a:t>
              </a:r>
              <a:endParaRPr lang="es-CO" sz="3000" b="1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10" name="Marcador de texto 1"/>
          <p:cNvSpPr txBox="1">
            <a:spLocks/>
          </p:cNvSpPr>
          <p:nvPr/>
        </p:nvSpPr>
        <p:spPr>
          <a:xfrm>
            <a:off x="2532117" y="166081"/>
            <a:ext cx="6611883" cy="360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>
            <a:lvl1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b="1" kern="1200">
                <a:solidFill>
                  <a:srgbClr val="005688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b="1" kern="1200">
                <a:solidFill>
                  <a:srgbClr val="005688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b="1" kern="1200">
                <a:solidFill>
                  <a:srgbClr val="005688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500" b="1" kern="1200">
                <a:solidFill>
                  <a:srgbClr val="00568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LAIF-KFW  PBC</a:t>
            </a:r>
            <a:endParaRPr lang="es-ES" sz="2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812151" y="1629495"/>
            <a:ext cx="6051813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sz="17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</a:t>
            </a:r>
            <a:r>
              <a:rPr lang="es-CO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iseño </a:t>
            </a:r>
            <a:r>
              <a:rPr lang="es-CO" sz="17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 implementación de mecanismos innovadores de mitigación del cambio climático.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endParaRPr lang="es-CO" sz="17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es-CO" sz="17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Identificación y estructuración de un portafolio de proyectos susceptible de financiamiento de las áreas de negocio de CAF (sector energía en Colombia y residuos sólidos en Ecuador</a:t>
            </a:r>
            <a:r>
              <a:rPr lang="es-CO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).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endParaRPr lang="es-CO" sz="17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es-CO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Apalancamiento </a:t>
            </a:r>
            <a:r>
              <a:rPr lang="es-CO" sz="17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de recursos de cooperación técnica no </a:t>
            </a:r>
            <a:r>
              <a:rPr lang="es-CO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reembolsable.</a:t>
            </a:r>
            <a:endParaRPr lang="es-CO" sz="17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CO" sz="17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5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1729236"/>
            <a:ext cx="2460381" cy="1924793"/>
            <a:chOff x="-33838" y="759590"/>
            <a:chExt cx="2460381" cy="1924793"/>
          </a:xfrm>
        </p:grpSpPr>
        <p:sp>
          <p:nvSpPr>
            <p:cNvPr id="13" name="Rectángulo 12"/>
            <p:cNvSpPr/>
            <p:nvPr/>
          </p:nvSpPr>
          <p:spPr>
            <a:xfrm>
              <a:off x="-33838" y="759590"/>
              <a:ext cx="246038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b="1" dirty="0">
                  <a:solidFill>
                    <a:schemeClr val="tx2"/>
                  </a:solidFill>
                  <a:latin typeface="+mj-lt"/>
                </a:rPr>
                <a:t>Iniciativa LAIF </a:t>
              </a:r>
              <a:endParaRPr lang="es-CO" b="1" dirty="0" smtClean="0">
                <a:solidFill>
                  <a:schemeClr val="tx2"/>
                </a:solidFill>
                <a:latin typeface="+mj-lt"/>
              </a:endParaRPr>
            </a:p>
            <a:p>
              <a:pPr algn="ctr"/>
              <a:r>
                <a:rPr lang="es-ES" sz="1400" b="1" dirty="0" smtClean="0">
                  <a:solidFill>
                    <a:schemeClr val="tx2"/>
                  </a:solidFill>
                  <a:latin typeface="+mj-lt"/>
                </a:rPr>
                <a:t>Ciudades </a:t>
              </a:r>
              <a:r>
                <a:rPr lang="es-ES" sz="1400" b="1" dirty="0">
                  <a:solidFill>
                    <a:schemeClr val="tx2"/>
                  </a:solidFill>
                  <a:latin typeface="+mj-lt"/>
                </a:rPr>
                <a:t>y Cambio Climático</a:t>
              </a:r>
            </a:p>
          </p:txBody>
        </p:sp>
        <p:sp>
          <p:nvSpPr>
            <p:cNvPr id="14" name="Rectángulo 12"/>
            <p:cNvSpPr/>
            <p:nvPr/>
          </p:nvSpPr>
          <p:spPr>
            <a:xfrm>
              <a:off x="374423" y="2176552"/>
              <a:ext cx="1619715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2700" b="1" dirty="0" smtClean="0">
                  <a:solidFill>
                    <a:schemeClr val="tx2"/>
                  </a:solidFill>
                  <a:latin typeface="+mj-lt"/>
                </a:rPr>
                <a:t>€ 4,2 </a:t>
              </a:r>
              <a:r>
                <a:rPr lang="es-CO" sz="2700" b="1" dirty="0">
                  <a:solidFill>
                    <a:schemeClr val="tx2"/>
                  </a:solidFill>
                  <a:latin typeface="+mj-lt"/>
                </a:rPr>
                <a:t>MM</a:t>
              </a: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892" y="1440137"/>
              <a:ext cx="1514246" cy="640643"/>
            </a:xfrm>
            <a:prstGeom prst="rect">
              <a:avLst/>
            </a:prstGeom>
          </p:spPr>
        </p:pic>
      </p:grpSp>
      <p:sp>
        <p:nvSpPr>
          <p:cNvPr id="19" name="Marcador de texto 1"/>
          <p:cNvSpPr txBox="1">
            <a:spLocks/>
          </p:cNvSpPr>
          <p:nvPr/>
        </p:nvSpPr>
        <p:spPr>
          <a:xfrm>
            <a:off x="2532117" y="154050"/>
            <a:ext cx="6611883" cy="360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>
            <a:lvl1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b="1" kern="1200">
                <a:solidFill>
                  <a:srgbClr val="005688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b="1" kern="1200">
                <a:solidFill>
                  <a:srgbClr val="005688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b="1" kern="1200">
                <a:solidFill>
                  <a:srgbClr val="005688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500" b="1" kern="1200">
                <a:solidFill>
                  <a:srgbClr val="00568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LAIF-AFD  Ciudades y cambio climático</a:t>
            </a:r>
            <a:endParaRPr lang="es-ES" sz="2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60381" y="1486541"/>
            <a:ext cx="6474723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Diagnósticos climáticos para las ciudades: evaluación </a:t>
            </a:r>
            <a:r>
              <a:rPr lang="es-CO" sz="17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de </a:t>
            </a:r>
            <a:r>
              <a:rPr lang="es-CO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vulnerabilidades; huella </a:t>
            </a:r>
            <a:r>
              <a:rPr lang="es-CO" sz="17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de carbono y huella de expansión </a:t>
            </a:r>
            <a:r>
              <a:rPr lang="es-CO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urbana; estudios </a:t>
            </a:r>
            <a:r>
              <a:rPr lang="es-CO" sz="17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de pre-inversión para proyectos con </a:t>
            </a:r>
            <a:r>
              <a:rPr lang="es-CO" sz="17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</a:t>
            </a:r>
            <a:r>
              <a:rPr lang="es-CO" sz="17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-beneficios climáticos.</a:t>
            </a: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CO" sz="17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Identificación y estructuración de un portafolio de proyectos susceptible de </a:t>
            </a:r>
            <a:r>
              <a:rPr lang="es-CO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financiamiento: sectores </a:t>
            </a:r>
            <a:r>
              <a:rPr lang="es-CO" sz="17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de transporte, energía, desarrollo urbano, residuos sólidos, reforestación urbana, entre </a:t>
            </a:r>
            <a:r>
              <a:rPr lang="es-CO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otros.</a:t>
            </a:r>
            <a:endParaRPr lang="es-CO" sz="17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171450" lvl="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7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Apalancamiento de recursos de cooperación técnica no </a:t>
            </a:r>
            <a:r>
              <a:rPr lang="es-CO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reembolsable.</a:t>
            </a:r>
            <a:endParaRPr lang="es-CO" sz="17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s-ES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8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Marcador de texto 1"/>
          <p:cNvSpPr txBox="1">
            <a:spLocks/>
          </p:cNvSpPr>
          <p:nvPr/>
        </p:nvSpPr>
        <p:spPr>
          <a:xfrm>
            <a:off x="6388369" y="717826"/>
            <a:ext cx="2631607" cy="2971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b="1" kern="1200">
                <a:solidFill>
                  <a:srgbClr val="005688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b="1" kern="1200">
                <a:solidFill>
                  <a:srgbClr val="005688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b="1" kern="1200">
                <a:solidFill>
                  <a:srgbClr val="005688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500" b="1" kern="1200">
                <a:solidFill>
                  <a:srgbClr val="00568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2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78" name="Grupo 77"/>
          <p:cNvGrpSpPr/>
          <p:nvPr/>
        </p:nvGrpSpPr>
        <p:grpSpPr>
          <a:xfrm>
            <a:off x="2404701" y="2789736"/>
            <a:ext cx="3368399" cy="2778336"/>
            <a:chOff x="-787292" y="599498"/>
            <a:chExt cx="3368399" cy="2778336"/>
          </a:xfrm>
        </p:grpSpPr>
        <p:grpSp>
          <p:nvGrpSpPr>
            <p:cNvPr id="65" name="Grupo 64"/>
            <p:cNvGrpSpPr/>
            <p:nvPr/>
          </p:nvGrpSpPr>
          <p:grpSpPr>
            <a:xfrm>
              <a:off x="141149" y="937876"/>
              <a:ext cx="2439958" cy="2439958"/>
              <a:chOff x="227862" y="937876"/>
              <a:chExt cx="2439958" cy="2439958"/>
            </a:xfrm>
          </p:grpSpPr>
          <p:sp>
            <p:nvSpPr>
              <p:cNvPr id="13" name="Elipse 12"/>
              <p:cNvSpPr/>
              <p:nvPr/>
            </p:nvSpPr>
            <p:spPr>
              <a:xfrm>
                <a:off x="227862" y="937876"/>
                <a:ext cx="2439958" cy="243995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2" name="Elipse 51"/>
              <p:cNvSpPr/>
              <p:nvPr/>
            </p:nvSpPr>
            <p:spPr>
              <a:xfrm>
                <a:off x="874991" y="2240378"/>
                <a:ext cx="1128860" cy="112886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3" name="Elipse 52"/>
              <p:cNvSpPr/>
              <p:nvPr/>
            </p:nvSpPr>
            <p:spPr>
              <a:xfrm>
                <a:off x="1057094" y="2571980"/>
                <a:ext cx="781492" cy="78149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" name="CuadroTexto 31"/>
              <p:cNvSpPr txBox="1"/>
              <p:nvPr/>
            </p:nvSpPr>
            <p:spPr>
              <a:xfrm>
                <a:off x="1001727" y="2813839"/>
                <a:ext cx="9108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360363" algn="l"/>
                  </a:tabLst>
                </a:pPr>
                <a:r>
                  <a:rPr lang="es-CO" sz="1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 Narrow" panose="020B0606020202030204" pitchFamily="34" charset="0"/>
                  </a:rPr>
                  <a:t>USD 5,7 MM</a:t>
                </a:r>
              </a:p>
            </p:txBody>
          </p:sp>
          <p:sp>
            <p:nvSpPr>
              <p:cNvPr id="62" name="CuadroTexto 31"/>
              <p:cNvSpPr txBox="1"/>
              <p:nvPr/>
            </p:nvSpPr>
            <p:spPr>
              <a:xfrm>
                <a:off x="1001726" y="2344724"/>
                <a:ext cx="9108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360363" algn="l"/>
                  </a:tabLst>
                </a:pPr>
                <a:r>
                  <a:rPr lang="es-CO" sz="1200" b="1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USD 7,5 MM</a:t>
                </a:r>
              </a:p>
            </p:txBody>
          </p:sp>
          <p:sp>
            <p:nvSpPr>
              <p:cNvPr id="63" name="CuadroTexto 31"/>
              <p:cNvSpPr txBox="1"/>
              <p:nvPr/>
            </p:nvSpPr>
            <p:spPr>
              <a:xfrm>
                <a:off x="992426" y="1069882"/>
                <a:ext cx="94609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360363" algn="l"/>
                  </a:tabLst>
                </a:pPr>
                <a:r>
                  <a:rPr lang="es-CO" sz="1200" b="1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USD 105 MM</a:t>
                </a:r>
              </a:p>
            </p:txBody>
          </p:sp>
        </p:grpSp>
        <p:sp>
          <p:nvSpPr>
            <p:cNvPr id="64" name="CuadroTexto 24">
              <a:hlinkClick r:id="" action="ppaction://noaction"/>
            </p:cNvPr>
            <p:cNvSpPr txBox="1"/>
            <p:nvPr/>
          </p:nvSpPr>
          <p:spPr>
            <a:xfrm>
              <a:off x="616769" y="599498"/>
              <a:ext cx="13580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tabLst>
                  <a:tab pos="360363" algn="l"/>
                </a:tabLst>
              </a:pPr>
              <a:r>
                <a:rPr lang="es-CO" sz="13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Narrow" panose="020B0606020202030204" pitchFamily="34" charset="0"/>
                </a:rPr>
                <a:t>Aprobados a 2017</a:t>
              </a:r>
            </a:p>
          </p:txBody>
        </p:sp>
        <p:sp>
          <p:nvSpPr>
            <p:cNvPr id="66" name="CuadroTexto 24"/>
            <p:cNvSpPr txBox="1"/>
            <p:nvPr/>
          </p:nvSpPr>
          <p:spPr>
            <a:xfrm>
              <a:off x="652961" y="1299402"/>
              <a:ext cx="15039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tabLst>
                  <a:tab pos="360363" algn="l"/>
                </a:tabLst>
              </a:pPr>
              <a:r>
                <a:rPr lang="es-CO" sz="12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Co-financiamiento GCF</a:t>
              </a:r>
            </a:p>
          </p:txBody>
        </p:sp>
        <p:sp>
          <p:nvSpPr>
            <p:cNvPr id="67" name="CuadroTexto 24"/>
            <p:cNvSpPr txBox="1"/>
            <p:nvPr/>
          </p:nvSpPr>
          <p:spPr>
            <a:xfrm>
              <a:off x="-787292" y="2344724"/>
              <a:ext cx="9968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tabLst>
                  <a:tab pos="360363" algn="l"/>
                </a:tabLst>
              </a:pPr>
              <a:r>
                <a:rPr lang="es-CO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Narrow" panose="020B0606020202030204" pitchFamily="34" charset="0"/>
                </a:rPr>
                <a:t>Coop. Técnica</a:t>
              </a:r>
            </a:p>
          </p:txBody>
        </p:sp>
        <p:sp>
          <p:nvSpPr>
            <p:cNvPr id="68" name="CuadroTexto 24"/>
            <p:cNvSpPr txBox="1"/>
            <p:nvPr/>
          </p:nvSpPr>
          <p:spPr>
            <a:xfrm>
              <a:off x="-541967" y="2813838"/>
              <a:ext cx="998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tabLst>
                  <a:tab pos="360363" algn="l"/>
                </a:tabLst>
              </a:pPr>
              <a:r>
                <a:rPr lang="es-CO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Narrow" panose="020B0606020202030204" pitchFamily="34" charset="0"/>
                </a:rPr>
                <a:t>Comisión CAF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213856" y="747477"/>
            <a:ext cx="3159934" cy="2543336"/>
            <a:chOff x="2497816" y="2972605"/>
            <a:chExt cx="3159934" cy="2543336"/>
          </a:xfrm>
        </p:grpSpPr>
        <p:grpSp>
          <p:nvGrpSpPr>
            <p:cNvPr id="3" name="Grupo 2"/>
            <p:cNvGrpSpPr/>
            <p:nvPr/>
          </p:nvGrpSpPr>
          <p:grpSpPr>
            <a:xfrm rot="10800000">
              <a:off x="2497816" y="3300488"/>
              <a:ext cx="2215453" cy="2215453"/>
              <a:chOff x="2539703" y="3352193"/>
              <a:chExt cx="2215453" cy="2215453"/>
            </a:xfrm>
          </p:grpSpPr>
          <p:sp>
            <p:nvSpPr>
              <p:cNvPr id="57" name="Elipse 56"/>
              <p:cNvSpPr/>
              <p:nvPr/>
            </p:nvSpPr>
            <p:spPr>
              <a:xfrm rot="10800000">
                <a:off x="2539703" y="3352193"/>
                <a:ext cx="2215453" cy="2215453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8" name="Elipse 57"/>
              <p:cNvSpPr/>
              <p:nvPr/>
            </p:nvSpPr>
            <p:spPr>
              <a:xfrm rot="10800000">
                <a:off x="3019118" y="3388689"/>
                <a:ext cx="1256624" cy="125662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9" name="Elipse 58"/>
              <p:cNvSpPr/>
              <p:nvPr/>
            </p:nvSpPr>
            <p:spPr>
              <a:xfrm rot="10800000">
                <a:off x="3333687" y="3417076"/>
                <a:ext cx="688188" cy="68818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69" name="CuadroTexto 24">
              <a:hlinkClick r:id="" action="ppaction://noaction"/>
            </p:cNvPr>
            <p:cNvSpPr txBox="1"/>
            <p:nvPr/>
          </p:nvSpPr>
          <p:spPr>
            <a:xfrm>
              <a:off x="3048038" y="2972605"/>
              <a:ext cx="104868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tabLst>
                  <a:tab pos="360363" algn="l"/>
                </a:tabLst>
              </a:pPr>
              <a:r>
                <a:rPr lang="es-CO" sz="13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Pipeline 2018</a:t>
              </a:r>
            </a:p>
          </p:txBody>
        </p:sp>
        <p:sp>
          <p:nvSpPr>
            <p:cNvPr id="70" name="CuadroTexto 24"/>
            <p:cNvSpPr txBox="1"/>
            <p:nvPr/>
          </p:nvSpPr>
          <p:spPr>
            <a:xfrm>
              <a:off x="3007622" y="3525625"/>
              <a:ext cx="11876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tabLst>
                  <a:tab pos="360363" algn="l"/>
                </a:tabLst>
              </a:pPr>
              <a:r>
                <a:rPr lang="es-CO" sz="12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Inversión GCF/FA</a:t>
              </a:r>
            </a:p>
          </p:txBody>
        </p:sp>
        <p:sp>
          <p:nvSpPr>
            <p:cNvPr id="71" name="CuadroTexto 24"/>
            <p:cNvSpPr txBox="1"/>
            <p:nvPr/>
          </p:nvSpPr>
          <p:spPr>
            <a:xfrm>
              <a:off x="4660939" y="4423554"/>
              <a:ext cx="9968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tabLst>
                  <a:tab pos="360363" algn="l"/>
                </a:tabLst>
              </a:pPr>
              <a:r>
                <a:rPr lang="es-CO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Coop. Técnica</a:t>
              </a:r>
            </a:p>
          </p:txBody>
        </p:sp>
        <p:sp>
          <p:nvSpPr>
            <p:cNvPr id="72" name="CuadroTexto 24"/>
            <p:cNvSpPr txBox="1"/>
            <p:nvPr/>
          </p:nvSpPr>
          <p:spPr>
            <a:xfrm>
              <a:off x="4454475" y="4968465"/>
              <a:ext cx="998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tabLst>
                  <a:tab pos="360363" algn="l"/>
                </a:tabLst>
              </a:pPr>
              <a:r>
                <a:rPr lang="es-CO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Comisión CAF</a:t>
              </a:r>
            </a:p>
          </p:txBody>
        </p:sp>
        <p:sp>
          <p:nvSpPr>
            <p:cNvPr id="73" name="CuadroTexto 31"/>
            <p:cNvSpPr txBox="1"/>
            <p:nvPr/>
          </p:nvSpPr>
          <p:spPr>
            <a:xfrm>
              <a:off x="3154159" y="4986113"/>
              <a:ext cx="77777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360363" algn="l"/>
                </a:tabLst>
              </a:pPr>
              <a:r>
                <a:rPr lang="es-CO" sz="9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USD 3,95 MM</a:t>
              </a:r>
            </a:p>
          </p:txBody>
        </p:sp>
        <p:sp>
          <p:nvSpPr>
            <p:cNvPr id="74" name="CuadroTexto 31"/>
            <p:cNvSpPr txBox="1"/>
            <p:nvPr/>
          </p:nvSpPr>
          <p:spPr>
            <a:xfrm>
              <a:off x="3086101" y="4403135"/>
              <a:ext cx="9813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360363" algn="l"/>
                </a:tabLst>
              </a:pPr>
              <a:r>
                <a:rPr lang="es-CO" sz="12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USD 9,95 MM</a:t>
              </a:r>
            </a:p>
          </p:txBody>
        </p:sp>
        <p:sp>
          <p:nvSpPr>
            <p:cNvPr id="75" name="CuadroTexto 31"/>
            <p:cNvSpPr txBox="1"/>
            <p:nvPr/>
          </p:nvSpPr>
          <p:spPr>
            <a:xfrm>
              <a:off x="3076238" y="3786781"/>
              <a:ext cx="9813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360363" algn="l"/>
                </a:tabLst>
              </a:pPr>
              <a:r>
                <a:rPr lang="es-CO" sz="12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USD 47,2 MM</a:t>
              </a:r>
            </a:p>
          </p:txBody>
        </p:sp>
      </p:grpSp>
      <p:grpSp>
        <p:nvGrpSpPr>
          <p:cNvPr id="91" name="Grupo 90"/>
          <p:cNvGrpSpPr/>
          <p:nvPr/>
        </p:nvGrpSpPr>
        <p:grpSpPr>
          <a:xfrm>
            <a:off x="4042892" y="304801"/>
            <a:ext cx="5094734" cy="5329646"/>
            <a:chOff x="3914302" y="304801"/>
            <a:chExt cx="5094734" cy="5329646"/>
          </a:xfrm>
        </p:grpSpPr>
        <p:grpSp>
          <p:nvGrpSpPr>
            <p:cNvPr id="21" name="Grupo 20"/>
            <p:cNvGrpSpPr/>
            <p:nvPr/>
          </p:nvGrpSpPr>
          <p:grpSpPr>
            <a:xfrm>
              <a:off x="3914302" y="304801"/>
              <a:ext cx="4920793" cy="5329646"/>
              <a:chOff x="3172344" y="368834"/>
              <a:chExt cx="5153230" cy="5913386"/>
            </a:xfrm>
          </p:grpSpPr>
          <p:sp>
            <p:nvSpPr>
              <p:cNvPr id="27" name="Freeform 44"/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3172344" y="368834"/>
                <a:ext cx="1946762" cy="1389076"/>
              </a:xfrm>
              <a:custGeom>
                <a:avLst/>
                <a:gdLst>
                  <a:gd name="T0" fmla="*/ 19 w 502"/>
                  <a:gd name="T1" fmla="*/ 42 h 318"/>
                  <a:gd name="T2" fmla="*/ 37 w 502"/>
                  <a:gd name="T3" fmla="*/ 60 h 318"/>
                  <a:gd name="T4" fmla="*/ 44 w 502"/>
                  <a:gd name="T5" fmla="*/ 72 h 318"/>
                  <a:gd name="T6" fmla="*/ 31 w 502"/>
                  <a:gd name="T7" fmla="*/ 90 h 318"/>
                  <a:gd name="T8" fmla="*/ 62 w 502"/>
                  <a:gd name="T9" fmla="*/ 102 h 318"/>
                  <a:gd name="T10" fmla="*/ 81 w 502"/>
                  <a:gd name="T11" fmla="*/ 132 h 318"/>
                  <a:gd name="T12" fmla="*/ 87 w 502"/>
                  <a:gd name="T13" fmla="*/ 144 h 318"/>
                  <a:gd name="T14" fmla="*/ 105 w 502"/>
                  <a:gd name="T15" fmla="*/ 156 h 318"/>
                  <a:gd name="T16" fmla="*/ 124 w 502"/>
                  <a:gd name="T17" fmla="*/ 168 h 318"/>
                  <a:gd name="T18" fmla="*/ 112 w 502"/>
                  <a:gd name="T19" fmla="*/ 156 h 318"/>
                  <a:gd name="T20" fmla="*/ 99 w 502"/>
                  <a:gd name="T21" fmla="*/ 132 h 318"/>
                  <a:gd name="T22" fmla="*/ 93 w 502"/>
                  <a:gd name="T23" fmla="*/ 120 h 318"/>
                  <a:gd name="T24" fmla="*/ 87 w 502"/>
                  <a:gd name="T25" fmla="*/ 96 h 318"/>
                  <a:gd name="T26" fmla="*/ 44 w 502"/>
                  <a:gd name="T27" fmla="*/ 54 h 318"/>
                  <a:gd name="T28" fmla="*/ 37 w 502"/>
                  <a:gd name="T29" fmla="*/ 36 h 318"/>
                  <a:gd name="T30" fmla="*/ 62 w 502"/>
                  <a:gd name="T31" fmla="*/ 30 h 318"/>
                  <a:gd name="T32" fmla="*/ 81 w 502"/>
                  <a:gd name="T33" fmla="*/ 60 h 318"/>
                  <a:gd name="T34" fmla="*/ 124 w 502"/>
                  <a:gd name="T35" fmla="*/ 114 h 318"/>
                  <a:gd name="T36" fmla="*/ 124 w 502"/>
                  <a:gd name="T37" fmla="*/ 126 h 318"/>
                  <a:gd name="T38" fmla="*/ 136 w 502"/>
                  <a:gd name="T39" fmla="*/ 132 h 318"/>
                  <a:gd name="T40" fmla="*/ 161 w 502"/>
                  <a:gd name="T41" fmla="*/ 150 h 318"/>
                  <a:gd name="T42" fmla="*/ 192 w 502"/>
                  <a:gd name="T43" fmla="*/ 203 h 318"/>
                  <a:gd name="T44" fmla="*/ 192 w 502"/>
                  <a:gd name="T45" fmla="*/ 227 h 318"/>
                  <a:gd name="T46" fmla="*/ 217 w 502"/>
                  <a:gd name="T47" fmla="*/ 245 h 318"/>
                  <a:gd name="T48" fmla="*/ 235 w 502"/>
                  <a:gd name="T49" fmla="*/ 257 h 318"/>
                  <a:gd name="T50" fmla="*/ 334 w 502"/>
                  <a:gd name="T51" fmla="*/ 293 h 318"/>
                  <a:gd name="T52" fmla="*/ 353 w 502"/>
                  <a:gd name="T53" fmla="*/ 293 h 318"/>
                  <a:gd name="T54" fmla="*/ 378 w 502"/>
                  <a:gd name="T55" fmla="*/ 287 h 318"/>
                  <a:gd name="T56" fmla="*/ 409 w 502"/>
                  <a:gd name="T57" fmla="*/ 311 h 318"/>
                  <a:gd name="T58" fmla="*/ 415 w 502"/>
                  <a:gd name="T59" fmla="*/ 293 h 318"/>
                  <a:gd name="T60" fmla="*/ 446 w 502"/>
                  <a:gd name="T61" fmla="*/ 281 h 318"/>
                  <a:gd name="T62" fmla="*/ 433 w 502"/>
                  <a:gd name="T63" fmla="*/ 275 h 318"/>
                  <a:gd name="T64" fmla="*/ 439 w 502"/>
                  <a:gd name="T65" fmla="*/ 269 h 318"/>
                  <a:gd name="T66" fmla="*/ 464 w 502"/>
                  <a:gd name="T67" fmla="*/ 257 h 318"/>
                  <a:gd name="T68" fmla="*/ 489 w 502"/>
                  <a:gd name="T69" fmla="*/ 251 h 318"/>
                  <a:gd name="T70" fmla="*/ 489 w 502"/>
                  <a:gd name="T71" fmla="*/ 245 h 318"/>
                  <a:gd name="T72" fmla="*/ 501 w 502"/>
                  <a:gd name="T73" fmla="*/ 215 h 318"/>
                  <a:gd name="T74" fmla="*/ 501 w 502"/>
                  <a:gd name="T75" fmla="*/ 197 h 318"/>
                  <a:gd name="T76" fmla="*/ 489 w 502"/>
                  <a:gd name="T77" fmla="*/ 191 h 318"/>
                  <a:gd name="T78" fmla="*/ 477 w 502"/>
                  <a:gd name="T79" fmla="*/ 197 h 318"/>
                  <a:gd name="T80" fmla="*/ 452 w 502"/>
                  <a:gd name="T81" fmla="*/ 203 h 318"/>
                  <a:gd name="T82" fmla="*/ 446 w 502"/>
                  <a:gd name="T83" fmla="*/ 227 h 318"/>
                  <a:gd name="T84" fmla="*/ 427 w 502"/>
                  <a:gd name="T85" fmla="*/ 239 h 318"/>
                  <a:gd name="T86" fmla="*/ 427 w 502"/>
                  <a:gd name="T87" fmla="*/ 251 h 318"/>
                  <a:gd name="T88" fmla="*/ 415 w 502"/>
                  <a:gd name="T89" fmla="*/ 245 h 318"/>
                  <a:gd name="T90" fmla="*/ 378 w 502"/>
                  <a:gd name="T91" fmla="*/ 251 h 318"/>
                  <a:gd name="T92" fmla="*/ 353 w 502"/>
                  <a:gd name="T93" fmla="*/ 233 h 318"/>
                  <a:gd name="T94" fmla="*/ 334 w 502"/>
                  <a:gd name="T95" fmla="*/ 221 h 318"/>
                  <a:gd name="T96" fmla="*/ 328 w 502"/>
                  <a:gd name="T97" fmla="*/ 197 h 318"/>
                  <a:gd name="T98" fmla="*/ 316 w 502"/>
                  <a:gd name="T99" fmla="*/ 168 h 318"/>
                  <a:gd name="T100" fmla="*/ 328 w 502"/>
                  <a:gd name="T101" fmla="*/ 144 h 318"/>
                  <a:gd name="T102" fmla="*/ 316 w 502"/>
                  <a:gd name="T103" fmla="*/ 120 h 318"/>
                  <a:gd name="T104" fmla="*/ 297 w 502"/>
                  <a:gd name="T105" fmla="*/ 102 h 318"/>
                  <a:gd name="T106" fmla="*/ 272 w 502"/>
                  <a:gd name="T107" fmla="*/ 54 h 318"/>
                  <a:gd name="T108" fmla="*/ 254 w 502"/>
                  <a:gd name="T109" fmla="*/ 48 h 318"/>
                  <a:gd name="T110" fmla="*/ 235 w 502"/>
                  <a:gd name="T111" fmla="*/ 60 h 318"/>
                  <a:gd name="T112" fmla="*/ 229 w 502"/>
                  <a:gd name="T113" fmla="*/ 66 h 318"/>
                  <a:gd name="T114" fmla="*/ 217 w 502"/>
                  <a:gd name="T115" fmla="*/ 60 h 318"/>
                  <a:gd name="T116" fmla="*/ 211 w 502"/>
                  <a:gd name="T117" fmla="*/ 54 h 318"/>
                  <a:gd name="T118" fmla="*/ 186 w 502"/>
                  <a:gd name="T119" fmla="*/ 18 h 318"/>
                  <a:gd name="T120" fmla="*/ 149 w 502"/>
                  <a:gd name="T121" fmla="*/ 24 h 318"/>
                  <a:gd name="T122" fmla="*/ 37 w 502"/>
                  <a:gd name="T123" fmla="*/ 0 h 318"/>
                  <a:gd name="T124" fmla="*/ 6 w 502"/>
                  <a:gd name="T125" fmla="*/ 18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02" h="318">
                    <a:moveTo>
                      <a:pt x="6" y="18"/>
                    </a:moveTo>
                    <a:lnTo>
                      <a:pt x="19" y="42"/>
                    </a:lnTo>
                    <a:lnTo>
                      <a:pt x="25" y="54"/>
                    </a:lnTo>
                    <a:lnTo>
                      <a:pt x="37" y="60"/>
                    </a:lnTo>
                    <a:lnTo>
                      <a:pt x="44" y="66"/>
                    </a:lnTo>
                    <a:lnTo>
                      <a:pt x="44" y="72"/>
                    </a:lnTo>
                    <a:lnTo>
                      <a:pt x="50" y="90"/>
                    </a:lnTo>
                    <a:lnTo>
                      <a:pt x="31" y="90"/>
                    </a:lnTo>
                    <a:lnTo>
                      <a:pt x="62" y="108"/>
                    </a:lnTo>
                    <a:lnTo>
                      <a:pt x="62" y="102"/>
                    </a:lnTo>
                    <a:lnTo>
                      <a:pt x="81" y="132"/>
                    </a:lnTo>
                    <a:lnTo>
                      <a:pt x="81" y="144"/>
                    </a:lnTo>
                    <a:lnTo>
                      <a:pt x="87" y="144"/>
                    </a:lnTo>
                    <a:lnTo>
                      <a:pt x="99" y="156"/>
                    </a:lnTo>
                    <a:lnTo>
                      <a:pt x="105" y="156"/>
                    </a:lnTo>
                    <a:lnTo>
                      <a:pt x="118" y="173"/>
                    </a:lnTo>
                    <a:lnTo>
                      <a:pt x="124" y="168"/>
                    </a:lnTo>
                    <a:lnTo>
                      <a:pt x="124" y="150"/>
                    </a:lnTo>
                    <a:lnTo>
                      <a:pt x="112" y="156"/>
                    </a:lnTo>
                    <a:lnTo>
                      <a:pt x="99" y="138"/>
                    </a:lnTo>
                    <a:lnTo>
                      <a:pt x="99" y="132"/>
                    </a:lnTo>
                    <a:lnTo>
                      <a:pt x="99" y="126"/>
                    </a:lnTo>
                    <a:lnTo>
                      <a:pt x="93" y="120"/>
                    </a:lnTo>
                    <a:lnTo>
                      <a:pt x="93" y="114"/>
                    </a:lnTo>
                    <a:lnTo>
                      <a:pt x="87" y="96"/>
                    </a:lnTo>
                    <a:lnTo>
                      <a:pt x="81" y="90"/>
                    </a:lnTo>
                    <a:lnTo>
                      <a:pt x="44" y="54"/>
                    </a:lnTo>
                    <a:lnTo>
                      <a:pt x="37" y="42"/>
                    </a:lnTo>
                    <a:lnTo>
                      <a:pt x="37" y="36"/>
                    </a:lnTo>
                    <a:lnTo>
                      <a:pt x="37" y="18"/>
                    </a:lnTo>
                    <a:lnTo>
                      <a:pt x="62" y="30"/>
                    </a:lnTo>
                    <a:lnTo>
                      <a:pt x="74" y="48"/>
                    </a:lnTo>
                    <a:lnTo>
                      <a:pt x="81" y="60"/>
                    </a:lnTo>
                    <a:lnTo>
                      <a:pt x="87" y="72"/>
                    </a:lnTo>
                    <a:lnTo>
                      <a:pt x="124" y="114"/>
                    </a:lnTo>
                    <a:lnTo>
                      <a:pt x="124" y="120"/>
                    </a:lnTo>
                    <a:lnTo>
                      <a:pt x="124" y="126"/>
                    </a:lnTo>
                    <a:lnTo>
                      <a:pt x="130" y="132"/>
                    </a:lnTo>
                    <a:lnTo>
                      <a:pt x="136" y="132"/>
                    </a:lnTo>
                    <a:lnTo>
                      <a:pt x="143" y="132"/>
                    </a:lnTo>
                    <a:lnTo>
                      <a:pt x="161" y="150"/>
                    </a:lnTo>
                    <a:lnTo>
                      <a:pt x="186" y="179"/>
                    </a:lnTo>
                    <a:lnTo>
                      <a:pt x="192" y="203"/>
                    </a:lnTo>
                    <a:lnTo>
                      <a:pt x="192" y="209"/>
                    </a:lnTo>
                    <a:lnTo>
                      <a:pt x="192" y="227"/>
                    </a:lnTo>
                    <a:lnTo>
                      <a:pt x="204" y="239"/>
                    </a:lnTo>
                    <a:lnTo>
                      <a:pt x="217" y="245"/>
                    </a:lnTo>
                    <a:lnTo>
                      <a:pt x="223" y="251"/>
                    </a:lnTo>
                    <a:lnTo>
                      <a:pt x="235" y="257"/>
                    </a:lnTo>
                    <a:lnTo>
                      <a:pt x="334" y="293"/>
                    </a:lnTo>
                    <a:lnTo>
                      <a:pt x="347" y="299"/>
                    </a:lnTo>
                    <a:lnTo>
                      <a:pt x="353" y="293"/>
                    </a:lnTo>
                    <a:lnTo>
                      <a:pt x="371" y="293"/>
                    </a:lnTo>
                    <a:lnTo>
                      <a:pt x="378" y="287"/>
                    </a:lnTo>
                    <a:lnTo>
                      <a:pt x="384" y="293"/>
                    </a:lnTo>
                    <a:lnTo>
                      <a:pt x="409" y="311"/>
                    </a:lnTo>
                    <a:lnTo>
                      <a:pt x="415" y="317"/>
                    </a:lnTo>
                    <a:lnTo>
                      <a:pt x="415" y="293"/>
                    </a:lnTo>
                    <a:lnTo>
                      <a:pt x="427" y="281"/>
                    </a:lnTo>
                    <a:lnTo>
                      <a:pt x="446" y="281"/>
                    </a:lnTo>
                    <a:lnTo>
                      <a:pt x="439" y="281"/>
                    </a:lnTo>
                    <a:lnTo>
                      <a:pt x="433" y="275"/>
                    </a:lnTo>
                    <a:lnTo>
                      <a:pt x="433" y="269"/>
                    </a:lnTo>
                    <a:lnTo>
                      <a:pt x="439" y="269"/>
                    </a:lnTo>
                    <a:lnTo>
                      <a:pt x="439" y="257"/>
                    </a:lnTo>
                    <a:lnTo>
                      <a:pt x="464" y="257"/>
                    </a:lnTo>
                    <a:lnTo>
                      <a:pt x="477" y="257"/>
                    </a:lnTo>
                    <a:lnTo>
                      <a:pt x="489" y="251"/>
                    </a:lnTo>
                    <a:lnTo>
                      <a:pt x="489" y="245"/>
                    </a:lnTo>
                    <a:lnTo>
                      <a:pt x="495" y="221"/>
                    </a:lnTo>
                    <a:lnTo>
                      <a:pt x="501" y="215"/>
                    </a:lnTo>
                    <a:lnTo>
                      <a:pt x="501" y="209"/>
                    </a:lnTo>
                    <a:lnTo>
                      <a:pt x="501" y="197"/>
                    </a:lnTo>
                    <a:lnTo>
                      <a:pt x="495" y="197"/>
                    </a:lnTo>
                    <a:lnTo>
                      <a:pt x="489" y="191"/>
                    </a:lnTo>
                    <a:lnTo>
                      <a:pt x="483" y="191"/>
                    </a:lnTo>
                    <a:lnTo>
                      <a:pt x="477" y="197"/>
                    </a:lnTo>
                    <a:lnTo>
                      <a:pt x="458" y="197"/>
                    </a:lnTo>
                    <a:lnTo>
                      <a:pt x="452" y="203"/>
                    </a:lnTo>
                    <a:lnTo>
                      <a:pt x="446" y="209"/>
                    </a:lnTo>
                    <a:lnTo>
                      <a:pt x="446" y="227"/>
                    </a:lnTo>
                    <a:lnTo>
                      <a:pt x="439" y="233"/>
                    </a:lnTo>
                    <a:lnTo>
                      <a:pt x="427" y="239"/>
                    </a:lnTo>
                    <a:lnTo>
                      <a:pt x="433" y="245"/>
                    </a:lnTo>
                    <a:lnTo>
                      <a:pt x="427" y="251"/>
                    </a:lnTo>
                    <a:lnTo>
                      <a:pt x="421" y="245"/>
                    </a:lnTo>
                    <a:lnTo>
                      <a:pt x="415" y="245"/>
                    </a:lnTo>
                    <a:lnTo>
                      <a:pt x="396" y="251"/>
                    </a:lnTo>
                    <a:lnTo>
                      <a:pt x="378" y="251"/>
                    </a:lnTo>
                    <a:lnTo>
                      <a:pt x="371" y="245"/>
                    </a:lnTo>
                    <a:lnTo>
                      <a:pt x="353" y="233"/>
                    </a:lnTo>
                    <a:lnTo>
                      <a:pt x="340" y="227"/>
                    </a:lnTo>
                    <a:lnTo>
                      <a:pt x="334" y="221"/>
                    </a:lnTo>
                    <a:lnTo>
                      <a:pt x="328" y="209"/>
                    </a:lnTo>
                    <a:lnTo>
                      <a:pt x="328" y="197"/>
                    </a:lnTo>
                    <a:lnTo>
                      <a:pt x="322" y="185"/>
                    </a:lnTo>
                    <a:lnTo>
                      <a:pt x="316" y="168"/>
                    </a:lnTo>
                    <a:lnTo>
                      <a:pt x="316" y="162"/>
                    </a:lnTo>
                    <a:lnTo>
                      <a:pt x="328" y="144"/>
                    </a:lnTo>
                    <a:lnTo>
                      <a:pt x="328" y="120"/>
                    </a:lnTo>
                    <a:lnTo>
                      <a:pt x="316" y="120"/>
                    </a:lnTo>
                    <a:lnTo>
                      <a:pt x="297" y="102"/>
                    </a:lnTo>
                    <a:lnTo>
                      <a:pt x="297" y="96"/>
                    </a:lnTo>
                    <a:lnTo>
                      <a:pt x="272" y="54"/>
                    </a:lnTo>
                    <a:lnTo>
                      <a:pt x="266" y="54"/>
                    </a:lnTo>
                    <a:lnTo>
                      <a:pt x="254" y="48"/>
                    </a:lnTo>
                    <a:lnTo>
                      <a:pt x="248" y="48"/>
                    </a:lnTo>
                    <a:lnTo>
                      <a:pt x="235" y="60"/>
                    </a:lnTo>
                    <a:lnTo>
                      <a:pt x="235" y="66"/>
                    </a:lnTo>
                    <a:lnTo>
                      <a:pt x="229" y="66"/>
                    </a:lnTo>
                    <a:lnTo>
                      <a:pt x="223" y="60"/>
                    </a:lnTo>
                    <a:lnTo>
                      <a:pt x="217" y="60"/>
                    </a:lnTo>
                    <a:lnTo>
                      <a:pt x="211" y="54"/>
                    </a:lnTo>
                    <a:lnTo>
                      <a:pt x="211" y="42"/>
                    </a:lnTo>
                    <a:lnTo>
                      <a:pt x="186" y="18"/>
                    </a:lnTo>
                    <a:lnTo>
                      <a:pt x="149" y="12"/>
                    </a:lnTo>
                    <a:lnTo>
                      <a:pt x="149" y="24"/>
                    </a:lnTo>
                    <a:lnTo>
                      <a:pt x="87" y="2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 wrap="square" anchor="ctr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8" name="Grupo 27"/>
              <p:cNvGrpSpPr/>
              <p:nvPr/>
            </p:nvGrpSpPr>
            <p:grpSpPr>
              <a:xfrm>
                <a:off x="5460060" y="1851906"/>
                <a:ext cx="2865514" cy="4430314"/>
                <a:chOff x="3082492" y="1998863"/>
                <a:chExt cx="1845658" cy="2803101"/>
              </a:xfrm>
            </p:grpSpPr>
            <p:sp>
              <p:nvSpPr>
                <p:cNvPr id="37" name="Freeform 4"/>
                <p:cNvSpPr>
                  <a:spLocks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4001639" y="2271366"/>
                  <a:ext cx="164975" cy="173813"/>
                </a:xfrm>
                <a:custGeom>
                  <a:avLst/>
                  <a:gdLst>
                    <a:gd name="T0" fmla="*/ 43 w 199"/>
                    <a:gd name="T1" fmla="*/ 52 h 228"/>
                    <a:gd name="T2" fmla="*/ 10 w 199"/>
                    <a:gd name="T3" fmla="*/ 61 h 228"/>
                    <a:gd name="T4" fmla="*/ 11 w 199"/>
                    <a:gd name="T5" fmla="*/ 89 h 228"/>
                    <a:gd name="T6" fmla="*/ 1 w 199"/>
                    <a:gd name="T7" fmla="*/ 107 h 228"/>
                    <a:gd name="T8" fmla="*/ 12 w 199"/>
                    <a:gd name="T9" fmla="*/ 122 h 228"/>
                    <a:gd name="T10" fmla="*/ 26 w 199"/>
                    <a:gd name="T11" fmla="*/ 144 h 228"/>
                    <a:gd name="T12" fmla="*/ 40 w 199"/>
                    <a:gd name="T13" fmla="*/ 137 h 228"/>
                    <a:gd name="T14" fmla="*/ 40 w 199"/>
                    <a:gd name="T15" fmla="*/ 173 h 228"/>
                    <a:gd name="T16" fmla="*/ 65 w 199"/>
                    <a:gd name="T17" fmla="*/ 212 h 228"/>
                    <a:gd name="T18" fmla="*/ 103 w 199"/>
                    <a:gd name="T19" fmla="*/ 224 h 228"/>
                    <a:gd name="T20" fmla="*/ 95 w 199"/>
                    <a:gd name="T21" fmla="*/ 204 h 228"/>
                    <a:gd name="T22" fmla="*/ 102 w 199"/>
                    <a:gd name="T23" fmla="*/ 187 h 228"/>
                    <a:gd name="T24" fmla="*/ 107 w 199"/>
                    <a:gd name="T25" fmla="*/ 195 h 228"/>
                    <a:gd name="T26" fmla="*/ 125 w 199"/>
                    <a:gd name="T27" fmla="*/ 195 h 228"/>
                    <a:gd name="T28" fmla="*/ 142 w 199"/>
                    <a:gd name="T29" fmla="*/ 183 h 228"/>
                    <a:gd name="T30" fmla="*/ 154 w 199"/>
                    <a:gd name="T31" fmla="*/ 193 h 228"/>
                    <a:gd name="T32" fmla="*/ 167 w 199"/>
                    <a:gd name="T33" fmla="*/ 199 h 228"/>
                    <a:gd name="T34" fmla="*/ 174 w 199"/>
                    <a:gd name="T35" fmla="*/ 182 h 228"/>
                    <a:gd name="T36" fmla="*/ 186 w 199"/>
                    <a:gd name="T37" fmla="*/ 175 h 228"/>
                    <a:gd name="T38" fmla="*/ 184 w 199"/>
                    <a:gd name="T39" fmla="*/ 147 h 228"/>
                    <a:gd name="T40" fmla="*/ 195 w 199"/>
                    <a:gd name="T41" fmla="*/ 132 h 228"/>
                    <a:gd name="T42" fmla="*/ 174 w 199"/>
                    <a:gd name="T43" fmla="*/ 105 h 228"/>
                    <a:gd name="T44" fmla="*/ 173 w 199"/>
                    <a:gd name="T45" fmla="*/ 55 h 228"/>
                    <a:gd name="T46" fmla="*/ 195 w 199"/>
                    <a:gd name="T47" fmla="*/ 32 h 228"/>
                    <a:gd name="T48" fmla="*/ 199 w 199"/>
                    <a:gd name="T49" fmla="*/ 11 h 228"/>
                    <a:gd name="T50" fmla="*/ 199 w 199"/>
                    <a:gd name="T51" fmla="*/ 11 h 228"/>
                    <a:gd name="T52" fmla="*/ 197 w 199"/>
                    <a:gd name="T53" fmla="*/ 9 h 228"/>
                    <a:gd name="T54" fmla="*/ 143 w 199"/>
                    <a:gd name="T55" fmla="*/ 0 h 228"/>
                    <a:gd name="T56" fmla="*/ 139 w 199"/>
                    <a:gd name="T57" fmla="*/ 9 h 228"/>
                    <a:gd name="T58" fmla="*/ 109 w 199"/>
                    <a:gd name="T59" fmla="*/ 4 h 228"/>
                    <a:gd name="T60" fmla="*/ 108 w 199"/>
                    <a:gd name="T61" fmla="*/ 15 h 228"/>
                    <a:gd name="T62" fmla="*/ 69 w 199"/>
                    <a:gd name="T63" fmla="*/ 1 h 228"/>
                    <a:gd name="T64" fmla="*/ 50 w 199"/>
                    <a:gd name="T65" fmla="*/ 7 h 228"/>
                    <a:gd name="T66" fmla="*/ 39 w 199"/>
                    <a:gd name="T67" fmla="*/ 29 h 228"/>
                    <a:gd name="T68" fmla="*/ 43 w 199"/>
                    <a:gd name="T69" fmla="*/ 52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99" h="228">
                      <a:moveTo>
                        <a:pt x="43" y="52"/>
                      </a:moveTo>
                      <a:cubicBezTo>
                        <a:pt x="31" y="55"/>
                        <a:pt x="13" y="52"/>
                        <a:pt x="10" y="61"/>
                      </a:cubicBezTo>
                      <a:cubicBezTo>
                        <a:pt x="7" y="70"/>
                        <a:pt x="11" y="89"/>
                        <a:pt x="11" y="89"/>
                      </a:cubicBezTo>
                      <a:cubicBezTo>
                        <a:pt x="11" y="89"/>
                        <a:pt x="0" y="96"/>
                        <a:pt x="1" y="107"/>
                      </a:cubicBezTo>
                      <a:cubicBezTo>
                        <a:pt x="2" y="117"/>
                        <a:pt x="12" y="115"/>
                        <a:pt x="12" y="122"/>
                      </a:cubicBezTo>
                      <a:cubicBezTo>
                        <a:pt x="12" y="129"/>
                        <a:pt x="22" y="143"/>
                        <a:pt x="26" y="144"/>
                      </a:cubicBezTo>
                      <a:cubicBezTo>
                        <a:pt x="30" y="145"/>
                        <a:pt x="39" y="130"/>
                        <a:pt x="40" y="137"/>
                      </a:cubicBezTo>
                      <a:cubicBezTo>
                        <a:pt x="41" y="144"/>
                        <a:pt x="31" y="165"/>
                        <a:pt x="40" y="173"/>
                      </a:cubicBezTo>
                      <a:cubicBezTo>
                        <a:pt x="49" y="181"/>
                        <a:pt x="65" y="212"/>
                        <a:pt x="65" y="212"/>
                      </a:cubicBezTo>
                      <a:cubicBezTo>
                        <a:pt x="65" y="212"/>
                        <a:pt x="94" y="228"/>
                        <a:pt x="103" y="224"/>
                      </a:cubicBezTo>
                      <a:cubicBezTo>
                        <a:pt x="112" y="220"/>
                        <a:pt x="98" y="210"/>
                        <a:pt x="95" y="204"/>
                      </a:cubicBezTo>
                      <a:cubicBezTo>
                        <a:pt x="92" y="198"/>
                        <a:pt x="96" y="188"/>
                        <a:pt x="102" y="187"/>
                      </a:cubicBezTo>
                      <a:cubicBezTo>
                        <a:pt x="108" y="186"/>
                        <a:pt x="107" y="195"/>
                        <a:pt x="107" y="195"/>
                      </a:cubicBezTo>
                      <a:cubicBezTo>
                        <a:pt x="125" y="195"/>
                        <a:pt x="125" y="195"/>
                        <a:pt x="125" y="195"/>
                      </a:cubicBezTo>
                      <a:cubicBezTo>
                        <a:pt x="125" y="195"/>
                        <a:pt x="134" y="184"/>
                        <a:pt x="142" y="183"/>
                      </a:cubicBezTo>
                      <a:cubicBezTo>
                        <a:pt x="150" y="182"/>
                        <a:pt x="154" y="193"/>
                        <a:pt x="154" y="193"/>
                      </a:cubicBezTo>
                      <a:cubicBezTo>
                        <a:pt x="167" y="199"/>
                        <a:pt x="167" y="199"/>
                        <a:pt x="167" y="199"/>
                      </a:cubicBezTo>
                      <a:cubicBezTo>
                        <a:pt x="167" y="199"/>
                        <a:pt x="173" y="185"/>
                        <a:pt x="174" y="182"/>
                      </a:cubicBezTo>
                      <a:cubicBezTo>
                        <a:pt x="175" y="179"/>
                        <a:pt x="186" y="175"/>
                        <a:pt x="186" y="175"/>
                      </a:cubicBezTo>
                      <a:cubicBezTo>
                        <a:pt x="184" y="147"/>
                        <a:pt x="184" y="147"/>
                        <a:pt x="184" y="147"/>
                      </a:cubicBezTo>
                      <a:cubicBezTo>
                        <a:pt x="184" y="147"/>
                        <a:pt x="196" y="142"/>
                        <a:pt x="195" y="132"/>
                      </a:cubicBezTo>
                      <a:cubicBezTo>
                        <a:pt x="194" y="122"/>
                        <a:pt x="175" y="117"/>
                        <a:pt x="174" y="105"/>
                      </a:cubicBezTo>
                      <a:cubicBezTo>
                        <a:pt x="173" y="92"/>
                        <a:pt x="163" y="71"/>
                        <a:pt x="173" y="55"/>
                      </a:cubicBezTo>
                      <a:cubicBezTo>
                        <a:pt x="184" y="38"/>
                        <a:pt x="195" y="39"/>
                        <a:pt x="195" y="32"/>
                      </a:cubicBezTo>
                      <a:cubicBezTo>
                        <a:pt x="195" y="27"/>
                        <a:pt x="195" y="18"/>
                        <a:pt x="199" y="11"/>
                      </a:cubicBezTo>
                      <a:cubicBezTo>
                        <a:pt x="199" y="11"/>
                        <a:pt x="199" y="11"/>
                        <a:pt x="199" y="11"/>
                      </a:cubicBezTo>
                      <a:cubicBezTo>
                        <a:pt x="198" y="10"/>
                        <a:pt x="197" y="10"/>
                        <a:pt x="197" y="9"/>
                      </a:cubicBezTo>
                      <a:cubicBezTo>
                        <a:pt x="190" y="0"/>
                        <a:pt x="143" y="0"/>
                        <a:pt x="143" y="0"/>
                      </a:cubicBezTo>
                      <a:cubicBezTo>
                        <a:pt x="139" y="9"/>
                        <a:pt x="139" y="9"/>
                        <a:pt x="139" y="9"/>
                      </a:cubicBezTo>
                      <a:cubicBezTo>
                        <a:pt x="109" y="4"/>
                        <a:pt x="109" y="4"/>
                        <a:pt x="109" y="4"/>
                      </a:cubicBezTo>
                      <a:cubicBezTo>
                        <a:pt x="108" y="15"/>
                        <a:pt x="108" y="15"/>
                        <a:pt x="108" y="15"/>
                      </a:cubicBezTo>
                      <a:cubicBezTo>
                        <a:pt x="69" y="1"/>
                        <a:pt x="69" y="1"/>
                        <a:pt x="69" y="1"/>
                      </a:cubicBezTo>
                      <a:cubicBezTo>
                        <a:pt x="50" y="7"/>
                        <a:pt x="50" y="7"/>
                        <a:pt x="50" y="7"/>
                      </a:cubicBezTo>
                      <a:cubicBezTo>
                        <a:pt x="50" y="7"/>
                        <a:pt x="39" y="21"/>
                        <a:pt x="39" y="29"/>
                      </a:cubicBezTo>
                      <a:cubicBezTo>
                        <a:pt x="39" y="37"/>
                        <a:pt x="55" y="49"/>
                        <a:pt x="43" y="52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" name="Freeform 5"/>
                <p:cNvSpPr>
                  <a:spLocks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3872015" y="2175622"/>
                  <a:ext cx="185597" cy="294599"/>
                </a:xfrm>
                <a:custGeom>
                  <a:avLst/>
                  <a:gdLst>
                    <a:gd name="T0" fmla="*/ 62 w 225"/>
                    <a:gd name="T1" fmla="*/ 28 h 388"/>
                    <a:gd name="T2" fmla="*/ 42 w 225"/>
                    <a:gd name="T3" fmla="*/ 44 h 388"/>
                    <a:gd name="T4" fmla="*/ 46 w 225"/>
                    <a:gd name="T5" fmla="*/ 64 h 388"/>
                    <a:gd name="T6" fmla="*/ 57 w 225"/>
                    <a:gd name="T7" fmla="*/ 67 h 388"/>
                    <a:gd name="T8" fmla="*/ 47 w 225"/>
                    <a:gd name="T9" fmla="*/ 85 h 388"/>
                    <a:gd name="T10" fmla="*/ 11 w 225"/>
                    <a:gd name="T11" fmla="*/ 93 h 388"/>
                    <a:gd name="T12" fmla="*/ 22 w 225"/>
                    <a:gd name="T13" fmla="*/ 116 h 388"/>
                    <a:gd name="T14" fmla="*/ 4 w 225"/>
                    <a:gd name="T15" fmla="*/ 134 h 388"/>
                    <a:gd name="T16" fmla="*/ 35 w 225"/>
                    <a:gd name="T17" fmla="*/ 172 h 388"/>
                    <a:gd name="T18" fmla="*/ 51 w 225"/>
                    <a:gd name="T19" fmla="*/ 174 h 388"/>
                    <a:gd name="T20" fmla="*/ 56 w 225"/>
                    <a:gd name="T21" fmla="*/ 167 h 388"/>
                    <a:gd name="T22" fmla="*/ 68 w 225"/>
                    <a:gd name="T23" fmla="*/ 182 h 388"/>
                    <a:gd name="T24" fmla="*/ 59 w 225"/>
                    <a:gd name="T25" fmla="*/ 208 h 388"/>
                    <a:gd name="T26" fmla="*/ 81 w 225"/>
                    <a:gd name="T27" fmla="*/ 211 h 388"/>
                    <a:gd name="T28" fmla="*/ 80 w 225"/>
                    <a:gd name="T29" fmla="*/ 230 h 388"/>
                    <a:gd name="T30" fmla="*/ 88 w 225"/>
                    <a:gd name="T31" fmla="*/ 240 h 388"/>
                    <a:gd name="T32" fmla="*/ 74 w 225"/>
                    <a:gd name="T33" fmla="*/ 258 h 388"/>
                    <a:gd name="T34" fmla="*/ 69 w 225"/>
                    <a:gd name="T35" fmla="*/ 286 h 388"/>
                    <a:gd name="T36" fmla="*/ 61 w 225"/>
                    <a:gd name="T37" fmla="*/ 312 h 388"/>
                    <a:gd name="T38" fmla="*/ 78 w 225"/>
                    <a:gd name="T39" fmla="*/ 333 h 388"/>
                    <a:gd name="T40" fmla="*/ 78 w 225"/>
                    <a:gd name="T41" fmla="*/ 353 h 388"/>
                    <a:gd name="T42" fmla="*/ 99 w 225"/>
                    <a:gd name="T43" fmla="*/ 377 h 388"/>
                    <a:gd name="T44" fmla="*/ 108 w 225"/>
                    <a:gd name="T45" fmla="*/ 377 h 388"/>
                    <a:gd name="T46" fmla="*/ 112 w 225"/>
                    <a:gd name="T47" fmla="*/ 388 h 388"/>
                    <a:gd name="T48" fmla="*/ 132 w 225"/>
                    <a:gd name="T49" fmla="*/ 387 h 388"/>
                    <a:gd name="T50" fmla="*/ 143 w 225"/>
                    <a:gd name="T51" fmla="*/ 369 h 388"/>
                    <a:gd name="T52" fmla="*/ 161 w 225"/>
                    <a:gd name="T53" fmla="*/ 368 h 388"/>
                    <a:gd name="T54" fmla="*/ 162 w 225"/>
                    <a:gd name="T55" fmla="*/ 360 h 388"/>
                    <a:gd name="T56" fmla="*/ 183 w 225"/>
                    <a:gd name="T57" fmla="*/ 359 h 388"/>
                    <a:gd name="T58" fmla="*/ 197 w 225"/>
                    <a:gd name="T59" fmla="*/ 342 h 388"/>
                    <a:gd name="T60" fmla="*/ 217 w 225"/>
                    <a:gd name="T61" fmla="*/ 350 h 388"/>
                    <a:gd name="T62" fmla="*/ 221 w 225"/>
                    <a:gd name="T63" fmla="*/ 341 h 388"/>
                    <a:gd name="T64" fmla="*/ 196 w 225"/>
                    <a:gd name="T65" fmla="*/ 302 h 388"/>
                    <a:gd name="T66" fmla="*/ 196 w 225"/>
                    <a:gd name="T67" fmla="*/ 266 h 388"/>
                    <a:gd name="T68" fmla="*/ 182 w 225"/>
                    <a:gd name="T69" fmla="*/ 273 h 388"/>
                    <a:gd name="T70" fmla="*/ 168 w 225"/>
                    <a:gd name="T71" fmla="*/ 251 h 388"/>
                    <a:gd name="T72" fmla="*/ 157 w 225"/>
                    <a:gd name="T73" fmla="*/ 236 h 388"/>
                    <a:gd name="T74" fmla="*/ 167 w 225"/>
                    <a:gd name="T75" fmla="*/ 218 h 388"/>
                    <a:gd name="T76" fmla="*/ 166 w 225"/>
                    <a:gd name="T77" fmla="*/ 190 h 388"/>
                    <a:gd name="T78" fmla="*/ 199 w 225"/>
                    <a:gd name="T79" fmla="*/ 181 h 388"/>
                    <a:gd name="T80" fmla="*/ 195 w 225"/>
                    <a:gd name="T81" fmla="*/ 158 h 388"/>
                    <a:gd name="T82" fmla="*/ 206 w 225"/>
                    <a:gd name="T83" fmla="*/ 136 h 388"/>
                    <a:gd name="T84" fmla="*/ 203 w 225"/>
                    <a:gd name="T85" fmla="*/ 117 h 388"/>
                    <a:gd name="T86" fmla="*/ 185 w 225"/>
                    <a:gd name="T87" fmla="*/ 117 h 388"/>
                    <a:gd name="T88" fmla="*/ 183 w 225"/>
                    <a:gd name="T89" fmla="*/ 102 h 388"/>
                    <a:gd name="T90" fmla="*/ 153 w 225"/>
                    <a:gd name="T91" fmla="*/ 85 h 388"/>
                    <a:gd name="T92" fmla="*/ 133 w 225"/>
                    <a:gd name="T93" fmla="*/ 109 h 388"/>
                    <a:gd name="T94" fmla="*/ 144 w 225"/>
                    <a:gd name="T95" fmla="*/ 61 h 388"/>
                    <a:gd name="T96" fmla="*/ 126 w 225"/>
                    <a:gd name="T97" fmla="*/ 22 h 388"/>
                    <a:gd name="T98" fmla="*/ 83 w 225"/>
                    <a:gd name="T99" fmla="*/ 0 h 388"/>
                    <a:gd name="T100" fmla="*/ 76 w 225"/>
                    <a:gd name="T101" fmla="*/ 12 h 388"/>
                    <a:gd name="T102" fmla="*/ 62 w 225"/>
                    <a:gd name="T103" fmla="*/ 28 h 3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25" h="388">
                      <a:moveTo>
                        <a:pt x="62" y="28"/>
                      </a:moveTo>
                      <a:cubicBezTo>
                        <a:pt x="56" y="30"/>
                        <a:pt x="40" y="35"/>
                        <a:pt x="42" y="44"/>
                      </a:cubicBezTo>
                      <a:cubicBezTo>
                        <a:pt x="44" y="53"/>
                        <a:pt x="42" y="64"/>
                        <a:pt x="46" y="64"/>
                      </a:cubicBezTo>
                      <a:cubicBezTo>
                        <a:pt x="50" y="64"/>
                        <a:pt x="57" y="64"/>
                        <a:pt x="57" y="67"/>
                      </a:cubicBezTo>
                      <a:cubicBezTo>
                        <a:pt x="57" y="71"/>
                        <a:pt x="58" y="81"/>
                        <a:pt x="47" y="85"/>
                      </a:cubicBezTo>
                      <a:cubicBezTo>
                        <a:pt x="36" y="89"/>
                        <a:pt x="11" y="88"/>
                        <a:pt x="11" y="93"/>
                      </a:cubicBezTo>
                      <a:cubicBezTo>
                        <a:pt x="11" y="98"/>
                        <a:pt x="31" y="109"/>
                        <a:pt x="22" y="116"/>
                      </a:cubicBezTo>
                      <a:cubicBezTo>
                        <a:pt x="13" y="124"/>
                        <a:pt x="0" y="123"/>
                        <a:pt x="4" y="134"/>
                      </a:cubicBezTo>
                      <a:cubicBezTo>
                        <a:pt x="8" y="145"/>
                        <a:pt x="35" y="172"/>
                        <a:pt x="35" y="172"/>
                      </a:cubicBezTo>
                      <a:cubicBezTo>
                        <a:pt x="51" y="174"/>
                        <a:pt x="51" y="174"/>
                        <a:pt x="51" y="174"/>
                      </a:cubicBezTo>
                      <a:cubicBezTo>
                        <a:pt x="56" y="167"/>
                        <a:pt x="56" y="167"/>
                        <a:pt x="56" y="167"/>
                      </a:cubicBezTo>
                      <a:cubicBezTo>
                        <a:pt x="56" y="167"/>
                        <a:pt x="65" y="168"/>
                        <a:pt x="68" y="182"/>
                      </a:cubicBezTo>
                      <a:cubicBezTo>
                        <a:pt x="71" y="196"/>
                        <a:pt x="59" y="208"/>
                        <a:pt x="59" y="208"/>
                      </a:cubicBezTo>
                      <a:cubicBezTo>
                        <a:pt x="59" y="217"/>
                        <a:pt x="81" y="211"/>
                        <a:pt x="81" y="211"/>
                      </a:cubicBezTo>
                      <a:cubicBezTo>
                        <a:pt x="80" y="230"/>
                        <a:pt x="80" y="230"/>
                        <a:pt x="80" y="230"/>
                      </a:cubicBezTo>
                      <a:cubicBezTo>
                        <a:pt x="80" y="230"/>
                        <a:pt x="89" y="234"/>
                        <a:pt x="88" y="240"/>
                      </a:cubicBezTo>
                      <a:cubicBezTo>
                        <a:pt x="87" y="246"/>
                        <a:pt x="74" y="258"/>
                        <a:pt x="74" y="258"/>
                      </a:cubicBezTo>
                      <a:cubicBezTo>
                        <a:pt x="69" y="286"/>
                        <a:pt x="69" y="286"/>
                        <a:pt x="69" y="286"/>
                      </a:cubicBezTo>
                      <a:cubicBezTo>
                        <a:pt x="69" y="286"/>
                        <a:pt x="61" y="302"/>
                        <a:pt x="61" y="312"/>
                      </a:cubicBezTo>
                      <a:cubicBezTo>
                        <a:pt x="61" y="322"/>
                        <a:pt x="78" y="325"/>
                        <a:pt x="78" y="333"/>
                      </a:cubicBezTo>
                      <a:cubicBezTo>
                        <a:pt x="78" y="341"/>
                        <a:pt x="78" y="353"/>
                        <a:pt x="78" y="353"/>
                      </a:cubicBezTo>
                      <a:cubicBezTo>
                        <a:pt x="99" y="377"/>
                        <a:pt x="99" y="377"/>
                        <a:pt x="99" y="377"/>
                      </a:cubicBezTo>
                      <a:cubicBezTo>
                        <a:pt x="108" y="377"/>
                        <a:pt x="108" y="377"/>
                        <a:pt x="108" y="377"/>
                      </a:cubicBezTo>
                      <a:cubicBezTo>
                        <a:pt x="112" y="388"/>
                        <a:pt x="112" y="388"/>
                        <a:pt x="112" y="388"/>
                      </a:cubicBezTo>
                      <a:cubicBezTo>
                        <a:pt x="112" y="388"/>
                        <a:pt x="122" y="388"/>
                        <a:pt x="132" y="387"/>
                      </a:cubicBezTo>
                      <a:cubicBezTo>
                        <a:pt x="142" y="386"/>
                        <a:pt x="137" y="373"/>
                        <a:pt x="143" y="369"/>
                      </a:cubicBezTo>
                      <a:cubicBezTo>
                        <a:pt x="149" y="365"/>
                        <a:pt x="161" y="368"/>
                        <a:pt x="161" y="368"/>
                      </a:cubicBezTo>
                      <a:cubicBezTo>
                        <a:pt x="162" y="360"/>
                        <a:pt x="162" y="360"/>
                        <a:pt x="162" y="360"/>
                      </a:cubicBezTo>
                      <a:cubicBezTo>
                        <a:pt x="183" y="359"/>
                        <a:pt x="183" y="359"/>
                        <a:pt x="183" y="359"/>
                      </a:cubicBezTo>
                      <a:cubicBezTo>
                        <a:pt x="183" y="359"/>
                        <a:pt x="187" y="343"/>
                        <a:pt x="197" y="342"/>
                      </a:cubicBezTo>
                      <a:cubicBezTo>
                        <a:pt x="207" y="341"/>
                        <a:pt x="209" y="352"/>
                        <a:pt x="217" y="350"/>
                      </a:cubicBezTo>
                      <a:cubicBezTo>
                        <a:pt x="225" y="348"/>
                        <a:pt x="221" y="341"/>
                        <a:pt x="221" y="341"/>
                      </a:cubicBezTo>
                      <a:cubicBezTo>
                        <a:pt x="221" y="341"/>
                        <a:pt x="205" y="310"/>
                        <a:pt x="196" y="302"/>
                      </a:cubicBezTo>
                      <a:cubicBezTo>
                        <a:pt x="187" y="294"/>
                        <a:pt x="197" y="273"/>
                        <a:pt x="196" y="266"/>
                      </a:cubicBezTo>
                      <a:cubicBezTo>
                        <a:pt x="195" y="259"/>
                        <a:pt x="186" y="274"/>
                        <a:pt x="182" y="273"/>
                      </a:cubicBezTo>
                      <a:cubicBezTo>
                        <a:pt x="178" y="272"/>
                        <a:pt x="168" y="258"/>
                        <a:pt x="168" y="251"/>
                      </a:cubicBezTo>
                      <a:cubicBezTo>
                        <a:pt x="168" y="244"/>
                        <a:pt x="158" y="246"/>
                        <a:pt x="157" y="236"/>
                      </a:cubicBezTo>
                      <a:cubicBezTo>
                        <a:pt x="156" y="225"/>
                        <a:pt x="167" y="218"/>
                        <a:pt x="167" y="218"/>
                      </a:cubicBezTo>
                      <a:cubicBezTo>
                        <a:pt x="167" y="218"/>
                        <a:pt x="163" y="199"/>
                        <a:pt x="166" y="190"/>
                      </a:cubicBezTo>
                      <a:cubicBezTo>
                        <a:pt x="169" y="181"/>
                        <a:pt x="187" y="184"/>
                        <a:pt x="199" y="181"/>
                      </a:cubicBezTo>
                      <a:cubicBezTo>
                        <a:pt x="211" y="178"/>
                        <a:pt x="195" y="166"/>
                        <a:pt x="195" y="158"/>
                      </a:cubicBezTo>
                      <a:cubicBezTo>
                        <a:pt x="195" y="150"/>
                        <a:pt x="206" y="136"/>
                        <a:pt x="206" y="136"/>
                      </a:cubicBezTo>
                      <a:cubicBezTo>
                        <a:pt x="206" y="136"/>
                        <a:pt x="206" y="125"/>
                        <a:pt x="203" y="117"/>
                      </a:cubicBezTo>
                      <a:cubicBezTo>
                        <a:pt x="200" y="109"/>
                        <a:pt x="185" y="117"/>
                        <a:pt x="185" y="117"/>
                      </a:cubicBezTo>
                      <a:cubicBezTo>
                        <a:pt x="183" y="102"/>
                        <a:pt x="183" y="102"/>
                        <a:pt x="183" y="102"/>
                      </a:cubicBezTo>
                      <a:cubicBezTo>
                        <a:pt x="183" y="102"/>
                        <a:pt x="166" y="87"/>
                        <a:pt x="153" y="85"/>
                      </a:cubicBezTo>
                      <a:cubicBezTo>
                        <a:pt x="140" y="83"/>
                        <a:pt x="133" y="109"/>
                        <a:pt x="133" y="109"/>
                      </a:cubicBezTo>
                      <a:cubicBezTo>
                        <a:pt x="133" y="109"/>
                        <a:pt x="142" y="69"/>
                        <a:pt x="144" y="61"/>
                      </a:cubicBezTo>
                      <a:cubicBezTo>
                        <a:pt x="146" y="53"/>
                        <a:pt x="132" y="30"/>
                        <a:pt x="126" y="22"/>
                      </a:cubicBezTo>
                      <a:cubicBezTo>
                        <a:pt x="120" y="14"/>
                        <a:pt x="83" y="0"/>
                        <a:pt x="83" y="0"/>
                      </a:cubicBezTo>
                      <a:cubicBezTo>
                        <a:pt x="76" y="12"/>
                        <a:pt x="76" y="12"/>
                        <a:pt x="76" y="12"/>
                      </a:cubicBezTo>
                      <a:cubicBezTo>
                        <a:pt x="76" y="12"/>
                        <a:pt x="69" y="26"/>
                        <a:pt x="62" y="28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Freeform 6"/>
                <p:cNvSpPr>
                  <a:spLocks noEditPoint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3405077" y="2015066"/>
                  <a:ext cx="534695" cy="481668"/>
                </a:xfrm>
                <a:custGeom>
                  <a:avLst/>
                  <a:gdLst>
                    <a:gd name="T0" fmla="*/ 175 w 642"/>
                    <a:gd name="T1" fmla="*/ 3 h 625"/>
                    <a:gd name="T2" fmla="*/ 165 w 642"/>
                    <a:gd name="T3" fmla="*/ 34 h 625"/>
                    <a:gd name="T4" fmla="*/ 630 w 642"/>
                    <a:gd name="T5" fmla="*/ 190 h 625"/>
                    <a:gd name="T6" fmla="*/ 595 w 642"/>
                    <a:gd name="T7" fmla="*/ 194 h 625"/>
                    <a:gd name="T8" fmla="*/ 553 w 642"/>
                    <a:gd name="T9" fmla="*/ 194 h 625"/>
                    <a:gd name="T10" fmla="*/ 586 w 642"/>
                    <a:gd name="T11" fmla="*/ 167 h 625"/>
                    <a:gd name="T12" fmla="*/ 572 w 642"/>
                    <a:gd name="T13" fmla="*/ 143 h 625"/>
                    <a:gd name="T14" fmla="*/ 556 w 642"/>
                    <a:gd name="T15" fmla="*/ 143 h 625"/>
                    <a:gd name="T16" fmla="*/ 536 w 642"/>
                    <a:gd name="T17" fmla="*/ 123 h 625"/>
                    <a:gd name="T18" fmla="*/ 522 w 642"/>
                    <a:gd name="T19" fmla="*/ 129 h 625"/>
                    <a:gd name="T20" fmla="*/ 498 w 642"/>
                    <a:gd name="T21" fmla="*/ 117 h 625"/>
                    <a:gd name="T22" fmla="*/ 501 w 642"/>
                    <a:gd name="T23" fmla="*/ 93 h 625"/>
                    <a:gd name="T24" fmla="*/ 457 w 642"/>
                    <a:gd name="T25" fmla="*/ 84 h 625"/>
                    <a:gd name="T26" fmla="*/ 435 w 642"/>
                    <a:gd name="T27" fmla="*/ 99 h 625"/>
                    <a:gd name="T28" fmla="*/ 346 w 642"/>
                    <a:gd name="T29" fmla="*/ 88 h 625"/>
                    <a:gd name="T30" fmla="*/ 242 w 642"/>
                    <a:gd name="T31" fmla="*/ 68 h 625"/>
                    <a:gd name="T32" fmla="*/ 147 w 642"/>
                    <a:gd name="T33" fmla="*/ 56 h 625"/>
                    <a:gd name="T34" fmla="*/ 113 w 642"/>
                    <a:gd name="T35" fmla="*/ 136 h 625"/>
                    <a:gd name="T36" fmla="*/ 89 w 642"/>
                    <a:gd name="T37" fmla="*/ 154 h 625"/>
                    <a:gd name="T38" fmla="*/ 82 w 642"/>
                    <a:gd name="T39" fmla="*/ 102 h 625"/>
                    <a:gd name="T40" fmla="*/ 77 w 642"/>
                    <a:gd name="T41" fmla="*/ 38 h 625"/>
                    <a:gd name="T42" fmla="*/ 38 w 642"/>
                    <a:gd name="T43" fmla="*/ 77 h 625"/>
                    <a:gd name="T44" fmla="*/ 24 w 642"/>
                    <a:gd name="T45" fmla="*/ 115 h 625"/>
                    <a:gd name="T46" fmla="*/ 5 w 642"/>
                    <a:gd name="T47" fmla="*/ 162 h 625"/>
                    <a:gd name="T48" fmla="*/ 35 w 642"/>
                    <a:gd name="T49" fmla="*/ 180 h 625"/>
                    <a:gd name="T50" fmla="*/ 50 w 642"/>
                    <a:gd name="T51" fmla="*/ 216 h 625"/>
                    <a:gd name="T52" fmla="*/ 41 w 642"/>
                    <a:gd name="T53" fmla="*/ 259 h 625"/>
                    <a:gd name="T54" fmla="*/ 59 w 642"/>
                    <a:gd name="T55" fmla="*/ 280 h 625"/>
                    <a:gd name="T56" fmla="*/ 111 w 642"/>
                    <a:gd name="T57" fmla="*/ 284 h 625"/>
                    <a:gd name="T58" fmla="*/ 136 w 642"/>
                    <a:gd name="T59" fmla="*/ 284 h 625"/>
                    <a:gd name="T60" fmla="*/ 181 w 642"/>
                    <a:gd name="T61" fmla="*/ 330 h 625"/>
                    <a:gd name="T62" fmla="*/ 203 w 642"/>
                    <a:gd name="T63" fmla="*/ 322 h 625"/>
                    <a:gd name="T64" fmla="*/ 232 w 642"/>
                    <a:gd name="T65" fmla="*/ 324 h 625"/>
                    <a:gd name="T66" fmla="*/ 276 w 642"/>
                    <a:gd name="T67" fmla="*/ 323 h 625"/>
                    <a:gd name="T68" fmla="*/ 263 w 642"/>
                    <a:gd name="T69" fmla="*/ 362 h 625"/>
                    <a:gd name="T70" fmla="*/ 254 w 642"/>
                    <a:gd name="T71" fmla="*/ 404 h 625"/>
                    <a:gd name="T72" fmla="*/ 261 w 642"/>
                    <a:gd name="T73" fmla="*/ 440 h 625"/>
                    <a:gd name="T74" fmla="*/ 278 w 642"/>
                    <a:gd name="T75" fmla="*/ 476 h 625"/>
                    <a:gd name="T76" fmla="*/ 259 w 642"/>
                    <a:gd name="T77" fmla="*/ 507 h 625"/>
                    <a:gd name="T78" fmla="*/ 284 w 642"/>
                    <a:gd name="T79" fmla="*/ 549 h 625"/>
                    <a:gd name="T80" fmla="*/ 299 w 642"/>
                    <a:gd name="T81" fmla="*/ 594 h 625"/>
                    <a:gd name="T82" fmla="*/ 326 w 642"/>
                    <a:gd name="T83" fmla="*/ 619 h 625"/>
                    <a:gd name="T84" fmla="*/ 362 w 642"/>
                    <a:gd name="T85" fmla="*/ 624 h 625"/>
                    <a:gd name="T86" fmla="*/ 400 w 642"/>
                    <a:gd name="T87" fmla="*/ 593 h 625"/>
                    <a:gd name="T88" fmla="*/ 420 w 642"/>
                    <a:gd name="T89" fmla="*/ 579 h 625"/>
                    <a:gd name="T90" fmla="*/ 457 w 642"/>
                    <a:gd name="T91" fmla="*/ 547 h 625"/>
                    <a:gd name="T92" fmla="*/ 432 w 642"/>
                    <a:gd name="T93" fmla="*/ 524 h 625"/>
                    <a:gd name="T94" fmla="*/ 419 w 642"/>
                    <a:gd name="T95" fmla="*/ 490 h 625"/>
                    <a:gd name="T96" fmla="*/ 400 w 642"/>
                    <a:gd name="T97" fmla="*/ 425 h 625"/>
                    <a:gd name="T98" fmla="*/ 429 w 642"/>
                    <a:gd name="T99" fmla="*/ 433 h 625"/>
                    <a:gd name="T100" fmla="*/ 450 w 642"/>
                    <a:gd name="T101" fmla="*/ 444 h 625"/>
                    <a:gd name="T102" fmla="*/ 469 w 642"/>
                    <a:gd name="T103" fmla="*/ 446 h 625"/>
                    <a:gd name="T104" fmla="*/ 507 w 642"/>
                    <a:gd name="T105" fmla="*/ 432 h 625"/>
                    <a:gd name="T106" fmla="*/ 551 w 642"/>
                    <a:gd name="T107" fmla="*/ 424 h 625"/>
                    <a:gd name="T108" fmla="*/ 583 w 642"/>
                    <a:gd name="T109" fmla="*/ 414 h 625"/>
                    <a:gd name="T110" fmla="*/ 596 w 642"/>
                    <a:gd name="T111" fmla="*/ 399 h 625"/>
                    <a:gd name="T112" fmla="*/ 563 w 642"/>
                    <a:gd name="T113" fmla="*/ 340 h 625"/>
                    <a:gd name="T114" fmla="*/ 570 w 642"/>
                    <a:gd name="T115" fmla="*/ 299 h 625"/>
                    <a:gd name="T116" fmla="*/ 616 w 642"/>
                    <a:gd name="T117" fmla="*/ 273 h 625"/>
                    <a:gd name="T118" fmla="*/ 601 w 642"/>
                    <a:gd name="T119" fmla="*/ 250 h 625"/>
                    <a:gd name="T120" fmla="*/ 635 w 642"/>
                    <a:gd name="T121" fmla="*/ 218 h 625"/>
                    <a:gd name="T122" fmla="*/ 630 w 642"/>
                    <a:gd name="T123" fmla="*/ 190 h 6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42" h="625">
                      <a:moveTo>
                        <a:pt x="182" y="33"/>
                      </a:moveTo>
                      <a:cubicBezTo>
                        <a:pt x="182" y="33"/>
                        <a:pt x="187" y="6"/>
                        <a:pt x="175" y="3"/>
                      </a:cubicBezTo>
                      <a:cubicBezTo>
                        <a:pt x="164" y="0"/>
                        <a:pt x="158" y="7"/>
                        <a:pt x="158" y="13"/>
                      </a:cubicBezTo>
                      <a:cubicBezTo>
                        <a:pt x="158" y="18"/>
                        <a:pt x="165" y="34"/>
                        <a:pt x="165" y="34"/>
                      </a:cubicBezTo>
                      <a:lnTo>
                        <a:pt x="182" y="33"/>
                      </a:lnTo>
                      <a:close/>
                      <a:moveTo>
                        <a:pt x="630" y="190"/>
                      </a:moveTo>
                      <a:cubicBezTo>
                        <a:pt x="626" y="184"/>
                        <a:pt x="611" y="201"/>
                        <a:pt x="611" y="201"/>
                      </a:cubicBezTo>
                      <a:cubicBezTo>
                        <a:pt x="611" y="201"/>
                        <a:pt x="601" y="197"/>
                        <a:pt x="595" y="194"/>
                      </a:cubicBezTo>
                      <a:cubicBezTo>
                        <a:pt x="589" y="191"/>
                        <a:pt x="575" y="208"/>
                        <a:pt x="575" y="208"/>
                      </a:cubicBezTo>
                      <a:cubicBezTo>
                        <a:pt x="553" y="194"/>
                        <a:pt x="553" y="194"/>
                        <a:pt x="553" y="194"/>
                      </a:cubicBezTo>
                      <a:cubicBezTo>
                        <a:pt x="553" y="194"/>
                        <a:pt x="579" y="194"/>
                        <a:pt x="583" y="187"/>
                      </a:cubicBezTo>
                      <a:cubicBezTo>
                        <a:pt x="587" y="180"/>
                        <a:pt x="586" y="167"/>
                        <a:pt x="586" y="167"/>
                      </a:cubicBezTo>
                      <a:cubicBezTo>
                        <a:pt x="586" y="167"/>
                        <a:pt x="596" y="166"/>
                        <a:pt x="598" y="153"/>
                      </a:cubicBezTo>
                      <a:cubicBezTo>
                        <a:pt x="600" y="140"/>
                        <a:pt x="572" y="143"/>
                        <a:pt x="572" y="143"/>
                      </a:cubicBezTo>
                      <a:cubicBezTo>
                        <a:pt x="572" y="143"/>
                        <a:pt x="568" y="129"/>
                        <a:pt x="561" y="128"/>
                      </a:cubicBezTo>
                      <a:cubicBezTo>
                        <a:pt x="554" y="127"/>
                        <a:pt x="556" y="143"/>
                        <a:pt x="556" y="143"/>
                      </a:cubicBezTo>
                      <a:cubicBezTo>
                        <a:pt x="556" y="143"/>
                        <a:pt x="550" y="134"/>
                        <a:pt x="550" y="128"/>
                      </a:cubicBezTo>
                      <a:cubicBezTo>
                        <a:pt x="550" y="122"/>
                        <a:pt x="536" y="123"/>
                        <a:pt x="536" y="123"/>
                      </a:cubicBezTo>
                      <a:cubicBezTo>
                        <a:pt x="532" y="143"/>
                        <a:pt x="532" y="143"/>
                        <a:pt x="532" y="143"/>
                      </a:cubicBezTo>
                      <a:cubicBezTo>
                        <a:pt x="532" y="143"/>
                        <a:pt x="524" y="135"/>
                        <a:pt x="522" y="129"/>
                      </a:cubicBezTo>
                      <a:cubicBezTo>
                        <a:pt x="520" y="123"/>
                        <a:pt x="519" y="109"/>
                        <a:pt x="519" y="109"/>
                      </a:cubicBezTo>
                      <a:cubicBezTo>
                        <a:pt x="498" y="117"/>
                        <a:pt x="498" y="117"/>
                        <a:pt x="498" y="117"/>
                      </a:cubicBezTo>
                      <a:cubicBezTo>
                        <a:pt x="498" y="117"/>
                        <a:pt x="514" y="108"/>
                        <a:pt x="514" y="103"/>
                      </a:cubicBezTo>
                      <a:cubicBezTo>
                        <a:pt x="514" y="98"/>
                        <a:pt x="501" y="98"/>
                        <a:pt x="501" y="93"/>
                      </a:cubicBezTo>
                      <a:cubicBezTo>
                        <a:pt x="501" y="88"/>
                        <a:pt x="543" y="88"/>
                        <a:pt x="547" y="82"/>
                      </a:cubicBezTo>
                      <a:cubicBezTo>
                        <a:pt x="551" y="76"/>
                        <a:pt x="457" y="84"/>
                        <a:pt x="457" y="84"/>
                      </a:cubicBezTo>
                      <a:cubicBezTo>
                        <a:pt x="466" y="94"/>
                        <a:pt x="466" y="94"/>
                        <a:pt x="466" y="94"/>
                      </a:cubicBezTo>
                      <a:cubicBezTo>
                        <a:pt x="466" y="94"/>
                        <a:pt x="444" y="96"/>
                        <a:pt x="435" y="99"/>
                      </a:cubicBezTo>
                      <a:cubicBezTo>
                        <a:pt x="426" y="102"/>
                        <a:pt x="402" y="119"/>
                        <a:pt x="402" y="119"/>
                      </a:cubicBezTo>
                      <a:cubicBezTo>
                        <a:pt x="378" y="120"/>
                        <a:pt x="346" y="88"/>
                        <a:pt x="346" y="88"/>
                      </a:cubicBezTo>
                      <a:cubicBezTo>
                        <a:pt x="346" y="88"/>
                        <a:pt x="265" y="93"/>
                        <a:pt x="255" y="92"/>
                      </a:cubicBezTo>
                      <a:cubicBezTo>
                        <a:pt x="245" y="91"/>
                        <a:pt x="242" y="82"/>
                        <a:pt x="242" y="68"/>
                      </a:cubicBezTo>
                      <a:cubicBezTo>
                        <a:pt x="242" y="54"/>
                        <a:pt x="236" y="44"/>
                        <a:pt x="210" y="39"/>
                      </a:cubicBezTo>
                      <a:cubicBezTo>
                        <a:pt x="184" y="34"/>
                        <a:pt x="147" y="56"/>
                        <a:pt x="147" y="56"/>
                      </a:cubicBezTo>
                      <a:cubicBezTo>
                        <a:pt x="147" y="56"/>
                        <a:pt x="120" y="62"/>
                        <a:pt x="104" y="76"/>
                      </a:cubicBezTo>
                      <a:cubicBezTo>
                        <a:pt x="88" y="90"/>
                        <a:pt x="111" y="116"/>
                        <a:pt x="113" y="136"/>
                      </a:cubicBezTo>
                      <a:cubicBezTo>
                        <a:pt x="115" y="156"/>
                        <a:pt x="88" y="172"/>
                        <a:pt x="88" y="172"/>
                      </a:cubicBezTo>
                      <a:cubicBezTo>
                        <a:pt x="89" y="154"/>
                        <a:pt x="89" y="154"/>
                        <a:pt x="89" y="154"/>
                      </a:cubicBezTo>
                      <a:cubicBezTo>
                        <a:pt x="89" y="154"/>
                        <a:pt x="71" y="149"/>
                        <a:pt x="65" y="139"/>
                      </a:cubicBezTo>
                      <a:cubicBezTo>
                        <a:pt x="59" y="129"/>
                        <a:pt x="75" y="111"/>
                        <a:pt x="82" y="102"/>
                      </a:cubicBezTo>
                      <a:cubicBezTo>
                        <a:pt x="89" y="93"/>
                        <a:pt x="88" y="77"/>
                        <a:pt x="88" y="65"/>
                      </a:cubicBezTo>
                      <a:cubicBezTo>
                        <a:pt x="88" y="53"/>
                        <a:pt x="77" y="38"/>
                        <a:pt x="77" y="38"/>
                      </a:cubicBezTo>
                      <a:cubicBezTo>
                        <a:pt x="77" y="38"/>
                        <a:pt x="76" y="53"/>
                        <a:pt x="65" y="56"/>
                      </a:cubicBezTo>
                      <a:cubicBezTo>
                        <a:pt x="54" y="60"/>
                        <a:pt x="45" y="64"/>
                        <a:pt x="38" y="77"/>
                      </a:cubicBezTo>
                      <a:cubicBezTo>
                        <a:pt x="30" y="90"/>
                        <a:pt x="30" y="110"/>
                        <a:pt x="30" y="110"/>
                      </a:cubicBezTo>
                      <a:cubicBezTo>
                        <a:pt x="24" y="115"/>
                        <a:pt x="24" y="115"/>
                        <a:pt x="24" y="115"/>
                      </a:cubicBezTo>
                      <a:cubicBezTo>
                        <a:pt x="24" y="133"/>
                        <a:pt x="24" y="133"/>
                        <a:pt x="24" y="133"/>
                      </a:cubicBezTo>
                      <a:cubicBezTo>
                        <a:pt x="24" y="133"/>
                        <a:pt x="0" y="154"/>
                        <a:pt x="5" y="162"/>
                      </a:cubicBezTo>
                      <a:cubicBezTo>
                        <a:pt x="10" y="171"/>
                        <a:pt x="14" y="157"/>
                        <a:pt x="21" y="157"/>
                      </a:cubicBezTo>
                      <a:cubicBezTo>
                        <a:pt x="28" y="157"/>
                        <a:pt x="35" y="171"/>
                        <a:pt x="35" y="180"/>
                      </a:cubicBezTo>
                      <a:cubicBezTo>
                        <a:pt x="35" y="189"/>
                        <a:pt x="36" y="195"/>
                        <a:pt x="36" y="195"/>
                      </a:cubicBezTo>
                      <a:cubicBezTo>
                        <a:pt x="36" y="195"/>
                        <a:pt x="52" y="204"/>
                        <a:pt x="50" y="216"/>
                      </a:cubicBezTo>
                      <a:cubicBezTo>
                        <a:pt x="48" y="229"/>
                        <a:pt x="42" y="232"/>
                        <a:pt x="42" y="232"/>
                      </a:cubicBezTo>
                      <a:cubicBezTo>
                        <a:pt x="41" y="259"/>
                        <a:pt x="41" y="259"/>
                        <a:pt x="41" y="259"/>
                      </a:cubicBezTo>
                      <a:cubicBezTo>
                        <a:pt x="51" y="259"/>
                        <a:pt x="51" y="259"/>
                        <a:pt x="51" y="259"/>
                      </a:cubicBezTo>
                      <a:cubicBezTo>
                        <a:pt x="51" y="259"/>
                        <a:pt x="50" y="277"/>
                        <a:pt x="59" y="280"/>
                      </a:cubicBezTo>
                      <a:cubicBezTo>
                        <a:pt x="68" y="283"/>
                        <a:pt x="79" y="278"/>
                        <a:pt x="83" y="278"/>
                      </a:cubicBezTo>
                      <a:cubicBezTo>
                        <a:pt x="88" y="278"/>
                        <a:pt x="106" y="285"/>
                        <a:pt x="111" y="284"/>
                      </a:cubicBezTo>
                      <a:cubicBezTo>
                        <a:pt x="116" y="283"/>
                        <a:pt x="117" y="277"/>
                        <a:pt x="122" y="277"/>
                      </a:cubicBezTo>
                      <a:cubicBezTo>
                        <a:pt x="127" y="277"/>
                        <a:pt x="136" y="284"/>
                        <a:pt x="136" y="284"/>
                      </a:cubicBezTo>
                      <a:cubicBezTo>
                        <a:pt x="154" y="285"/>
                        <a:pt x="154" y="285"/>
                        <a:pt x="154" y="285"/>
                      </a:cubicBezTo>
                      <a:cubicBezTo>
                        <a:pt x="154" y="285"/>
                        <a:pt x="173" y="327"/>
                        <a:pt x="181" y="330"/>
                      </a:cubicBezTo>
                      <a:cubicBezTo>
                        <a:pt x="189" y="332"/>
                        <a:pt x="197" y="329"/>
                        <a:pt x="197" y="329"/>
                      </a:cubicBezTo>
                      <a:cubicBezTo>
                        <a:pt x="197" y="329"/>
                        <a:pt x="195" y="322"/>
                        <a:pt x="203" y="322"/>
                      </a:cubicBezTo>
                      <a:cubicBezTo>
                        <a:pt x="211" y="322"/>
                        <a:pt x="213" y="329"/>
                        <a:pt x="221" y="330"/>
                      </a:cubicBezTo>
                      <a:cubicBezTo>
                        <a:pt x="229" y="331"/>
                        <a:pt x="232" y="324"/>
                        <a:pt x="232" y="324"/>
                      </a:cubicBezTo>
                      <a:cubicBezTo>
                        <a:pt x="251" y="326"/>
                        <a:pt x="251" y="326"/>
                        <a:pt x="251" y="326"/>
                      </a:cubicBezTo>
                      <a:cubicBezTo>
                        <a:pt x="251" y="326"/>
                        <a:pt x="270" y="311"/>
                        <a:pt x="276" y="323"/>
                      </a:cubicBezTo>
                      <a:cubicBezTo>
                        <a:pt x="282" y="336"/>
                        <a:pt x="265" y="344"/>
                        <a:pt x="265" y="344"/>
                      </a:cubicBezTo>
                      <a:cubicBezTo>
                        <a:pt x="265" y="344"/>
                        <a:pt x="266" y="359"/>
                        <a:pt x="263" y="362"/>
                      </a:cubicBezTo>
                      <a:cubicBezTo>
                        <a:pt x="260" y="365"/>
                        <a:pt x="250" y="370"/>
                        <a:pt x="251" y="375"/>
                      </a:cubicBezTo>
                      <a:cubicBezTo>
                        <a:pt x="252" y="380"/>
                        <a:pt x="254" y="398"/>
                        <a:pt x="254" y="404"/>
                      </a:cubicBezTo>
                      <a:cubicBezTo>
                        <a:pt x="254" y="410"/>
                        <a:pt x="252" y="433"/>
                        <a:pt x="252" y="433"/>
                      </a:cubicBezTo>
                      <a:cubicBezTo>
                        <a:pt x="252" y="433"/>
                        <a:pt x="261" y="437"/>
                        <a:pt x="261" y="440"/>
                      </a:cubicBezTo>
                      <a:cubicBezTo>
                        <a:pt x="261" y="443"/>
                        <a:pt x="262" y="452"/>
                        <a:pt x="262" y="452"/>
                      </a:cubicBezTo>
                      <a:cubicBezTo>
                        <a:pt x="262" y="452"/>
                        <a:pt x="278" y="466"/>
                        <a:pt x="278" y="476"/>
                      </a:cubicBezTo>
                      <a:cubicBezTo>
                        <a:pt x="278" y="486"/>
                        <a:pt x="249" y="504"/>
                        <a:pt x="249" y="504"/>
                      </a:cubicBezTo>
                      <a:cubicBezTo>
                        <a:pt x="259" y="507"/>
                        <a:pt x="259" y="507"/>
                        <a:pt x="259" y="507"/>
                      </a:cubicBezTo>
                      <a:cubicBezTo>
                        <a:pt x="259" y="507"/>
                        <a:pt x="281" y="521"/>
                        <a:pt x="281" y="525"/>
                      </a:cubicBezTo>
                      <a:cubicBezTo>
                        <a:pt x="281" y="529"/>
                        <a:pt x="284" y="549"/>
                        <a:pt x="284" y="549"/>
                      </a:cubicBezTo>
                      <a:cubicBezTo>
                        <a:pt x="284" y="549"/>
                        <a:pt x="295" y="575"/>
                        <a:pt x="294" y="580"/>
                      </a:cubicBezTo>
                      <a:cubicBezTo>
                        <a:pt x="293" y="585"/>
                        <a:pt x="299" y="594"/>
                        <a:pt x="299" y="594"/>
                      </a:cubicBezTo>
                      <a:cubicBezTo>
                        <a:pt x="299" y="594"/>
                        <a:pt x="306" y="607"/>
                        <a:pt x="310" y="612"/>
                      </a:cubicBezTo>
                      <a:cubicBezTo>
                        <a:pt x="314" y="617"/>
                        <a:pt x="326" y="619"/>
                        <a:pt x="326" y="619"/>
                      </a:cubicBezTo>
                      <a:cubicBezTo>
                        <a:pt x="336" y="625"/>
                        <a:pt x="347" y="603"/>
                        <a:pt x="356" y="605"/>
                      </a:cubicBezTo>
                      <a:cubicBezTo>
                        <a:pt x="365" y="607"/>
                        <a:pt x="354" y="624"/>
                        <a:pt x="362" y="624"/>
                      </a:cubicBezTo>
                      <a:cubicBezTo>
                        <a:pt x="370" y="624"/>
                        <a:pt x="376" y="599"/>
                        <a:pt x="382" y="595"/>
                      </a:cubicBezTo>
                      <a:cubicBezTo>
                        <a:pt x="388" y="591"/>
                        <a:pt x="400" y="593"/>
                        <a:pt x="400" y="593"/>
                      </a:cubicBezTo>
                      <a:cubicBezTo>
                        <a:pt x="402" y="587"/>
                        <a:pt x="402" y="587"/>
                        <a:pt x="402" y="587"/>
                      </a:cubicBezTo>
                      <a:cubicBezTo>
                        <a:pt x="402" y="587"/>
                        <a:pt x="407" y="583"/>
                        <a:pt x="420" y="579"/>
                      </a:cubicBezTo>
                      <a:cubicBezTo>
                        <a:pt x="433" y="575"/>
                        <a:pt x="432" y="550"/>
                        <a:pt x="432" y="550"/>
                      </a:cubicBezTo>
                      <a:cubicBezTo>
                        <a:pt x="432" y="550"/>
                        <a:pt x="445" y="553"/>
                        <a:pt x="457" y="547"/>
                      </a:cubicBezTo>
                      <a:cubicBezTo>
                        <a:pt x="469" y="541"/>
                        <a:pt x="462" y="527"/>
                        <a:pt x="462" y="527"/>
                      </a:cubicBezTo>
                      <a:cubicBezTo>
                        <a:pt x="432" y="524"/>
                        <a:pt x="432" y="524"/>
                        <a:pt x="432" y="524"/>
                      </a:cubicBezTo>
                      <a:cubicBezTo>
                        <a:pt x="432" y="524"/>
                        <a:pt x="432" y="515"/>
                        <a:pt x="432" y="508"/>
                      </a:cubicBezTo>
                      <a:cubicBezTo>
                        <a:pt x="432" y="501"/>
                        <a:pt x="419" y="490"/>
                        <a:pt x="419" y="490"/>
                      </a:cubicBezTo>
                      <a:cubicBezTo>
                        <a:pt x="419" y="490"/>
                        <a:pt x="434" y="466"/>
                        <a:pt x="412" y="455"/>
                      </a:cubicBezTo>
                      <a:cubicBezTo>
                        <a:pt x="390" y="444"/>
                        <a:pt x="400" y="425"/>
                        <a:pt x="400" y="425"/>
                      </a:cubicBezTo>
                      <a:cubicBezTo>
                        <a:pt x="400" y="425"/>
                        <a:pt x="403" y="431"/>
                        <a:pt x="406" y="434"/>
                      </a:cubicBezTo>
                      <a:cubicBezTo>
                        <a:pt x="409" y="437"/>
                        <a:pt x="418" y="429"/>
                        <a:pt x="429" y="433"/>
                      </a:cubicBezTo>
                      <a:cubicBezTo>
                        <a:pt x="440" y="437"/>
                        <a:pt x="434" y="446"/>
                        <a:pt x="436" y="449"/>
                      </a:cubicBezTo>
                      <a:cubicBezTo>
                        <a:pt x="438" y="452"/>
                        <a:pt x="450" y="444"/>
                        <a:pt x="450" y="444"/>
                      </a:cubicBezTo>
                      <a:cubicBezTo>
                        <a:pt x="460" y="450"/>
                        <a:pt x="460" y="450"/>
                        <a:pt x="460" y="450"/>
                      </a:cubicBezTo>
                      <a:cubicBezTo>
                        <a:pt x="460" y="450"/>
                        <a:pt x="465" y="442"/>
                        <a:pt x="469" y="446"/>
                      </a:cubicBezTo>
                      <a:cubicBezTo>
                        <a:pt x="473" y="450"/>
                        <a:pt x="484" y="469"/>
                        <a:pt x="493" y="469"/>
                      </a:cubicBezTo>
                      <a:cubicBezTo>
                        <a:pt x="502" y="469"/>
                        <a:pt x="499" y="435"/>
                        <a:pt x="507" y="432"/>
                      </a:cubicBezTo>
                      <a:cubicBezTo>
                        <a:pt x="515" y="429"/>
                        <a:pt x="521" y="437"/>
                        <a:pt x="528" y="437"/>
                      </a:cubicBezTo>
                      <a:cubicBezTo>
                        <a:pt x="535" y="437"/>
                        <a:pt x="549" y="430"/>
                        <a:pt x="551" y="424"/>
                      </a:cubicBezTo>
                      <a:cubicBezTo>
                        <a:pt x="553" y="418"/>
                        <a:pt x="565" y="413"/>
                        <a:pt x="565" y="413"/>
                      </a:cubicBezTo>
                      <a:cubicBezTo>
                        <a:pt x="583" y="414"/>
                        <a:pt x="583" y="414"/>
                        <a:pt x="583" y="414"/>
                      </a:cubicBezTo>
                      <a:cubicBezTo>
                        <a:pt x="581" y="404"/>
                        <a:pt x="581" y="404"/>
                        <a:pt x="581" y="404"/>
                      </a:cubicBezTo>
                      <a:cubicBezTo>
                        <a:pt x="581" y="404"/>
                        <a:pt x="592" y="406"/>
                        <a:pt x="596" y="399"/>
                      </a:cubicBezTo>
                      <a:cubicBezTo>
                        <a:pt x="600" y="392"/>
                        <a:pt x="594" y="378"/>
                        <a:pt x="594" y="378"/>
                      </a:cubicBezTo>
                      <a:cubicBezTo>
                        <a:pt x="594" y="378"/>
                        <a:pt x="567" y="351"/>
                        <a:pt x="563" y="340"/>
                      </a:cubicBezTo>
                      <a:cubicBezTo>
                        <a:pt x="559" y="329"/>
                        <a:pt x="572" y="330"/>
                        <a:pt x="581" y="322"/>
                      </a:cubicBezTo>
                      <a:cubicBezTo>
                        <a:pt x="590" y="315"/>
                        <a:pt x="570" y="304"/>
                        <a:pt x="570" y="299"/>
                      </a:cubicBezTo>
                      <a:cubicBezTo>
                        <a:pt x="570" y="294"/>
                        <a:pt x="595" y="295"/>
                        <a:pt x="606" y="291"/>
                      </a:cubicBezTo>
                      <a:cubicBezTo>
                        <a:pt x="617" y="287"/>
                        <a:pt x="616" y="277"/>
                        <a:pt x="616" y="273"/>
                      </a:cubicBezTo>
                      <a:cubicBezTo>
                        <a:pt x="616" y="270"/>
                        <a:pt x="609" y="270"/>
                        <a:pt x="605" y="270"/>
                      </a:cubicBezTo>
                      <a:cubicBezTo>
                        <a:pt x="601" y="270"/>
                        <a:pt x="603" y="259"/>
                        <a:pt x="601" y="250"/>
                      </a:cubicBezTo>
                      <a:cubicBezTo>
                        <a:pt x="599" y="241"/>
                        <a:pt x="615" y="236"/>
                        <a:pt x="621" y="234"/>
                      </a:cubicBezTo>
                      <a:cubicBezTo>
                        <a:pt x="628" y="232"/>
                        <a:pt x="635" y="218"/>
                        <a:pt x="635" y="218"/>
                      </a:cubicBezTo>
                      <a:cubicBezTo>
                        <a:pt x="642" y="206"/>
                        <a:pt x="642" y="206"/>
                        <a:pt x="642" y="206"/>
                      </a:cubicBezTo>
                      <a:cubicBezTo>
                        <a:pt x="642" y="206"/>
                        <a:pt x="634" y="196"/>
                        <a:pt x="630" y="190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" name="Freeform 7"/>
                <p:cNvSpPr>
                  <a:spLocks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3172344" y="1998863"/>
                  <a:ext cx="481668" cy="693779"/>
                </a:xfrm>
                <a:custGeom>
                  <a:avLst/>
                  <a:gdLst>
                    <a:gd name="T0" fmla="*/ 65 w 581"/>
                    <a:gd name="T1" fmla="*/ 635 h 902"/>
                    <a:gd name="T2" fmla="*/ 120 w 581"/>
                    <a:gd name="T3" fmla="*/ 665 h 902"/>
                    <a:gd name="T4" fmla="*/ 185 w 581"/>
                    <a:gd name="T5" fmla="*/ 680 h 902"/>
                    <a:gd name="T6" fmla="*/ 238 w 581"/>
                    <a:gd name="T7" fmla="*/ 732 h 902"/>
                    <a:gd name="T8" fmla="*/ 264 w 581"/>
                    <a:gd name="T9" fmla="*/ 772 h 902"/>
                    <a:gd name="T10" fmla="*/ 329 w 581"/>
                    <a:gd name="T11" fmla="*/ 813 h 902"/>
                    <a:gd name="T12" fmla="*/ 388 w 581"/>
                    <a:gd name="T13" fmla="*/ 797 h 902"/>
                    <a:gd name="T14" fmla="*/ 415 w 581"/>
                    <a:gd name="T15" fmla="*/ 846 h 902"/>
                    <a:gd name="T16" fmla="*/ 427 w 581"/>
                    <a:gd name="T17" fmla="*/ 898 h 902"/>
                    <a:gd name="T18" fmla="*/ 444 w 581"/>
                    <a:gd name="T19" fmla="*/ 831 h 902"/>
                    <a:gd name="T20" fmla="*/ 464 w 581"/>
                    <a:gd name="T21" fmla="*/ 749 h 902"/>
                    <a:gd name="T22" fmla="*/ 425 w 581"/>
                    <a:gd name="T23" fmla="*/ 688 h 902"/>
                    <a:gd name="T24" fmla="*/ 471 w 581"/>
                    <a:gd name="T25" fmla="*/ 643 h 902"/>
                    <a:gd name="T26" fmla="*/ 442 w 581"/>
                    <a:gd name="T27" fmla="*/ 616 h 902"/>
                    <a:gd name="T28" fmla="*/ 510 w 581"/>
                    <a:gd name="T29" fmla="*/ 586 h 902"/>
                    <a:gd name="T30" fmla="*/ 555 w 581"/>
                    <a:gd name="T31" fmla="*/ 563 h 902"/>
                    <a:gd name="T32" fmla="*/ 564 w 581"/>
                    <a:gd name="T33" fmla="*/ 614 h 902"/>
                    <a:gd name="T34" fmla="*/ 566 w 581"/>
                    <a:gd name="T35" fmla="*/ 569 h 902"/>
                    <a:gd name="T36" fmla="*/ 531 w 581"/>
                    <a:gd name="T37" fmla="*/ 524 h 902"/>
                    <a:gd name="T38" fmla="*/ 543 w 581"/>
                    <a:gd name="T39" fmla="*/ 460 h 902"/>
                    <a:gd name="T40" fmla="*/ 533 w 581"/>
                    <a:gd name="T41" fmla="*/ 395 h 902"/>
                    <a:gd name="T42" fmla="*/ 558 w 581"/>
                    <a:gd name="T43" fmla="*/ 343 h 902"/>
                    <a:gd name="T44" fmla="*/ 503 w 581"/>
                    <a:gd name="T45" fmla="*/ 350 h 902"/>
                    <a:gd name="T46" fmla="*/ 463 w 581"/>
                    <a:gd name="T47" fmla="*/ 350 h 902"/>
                    <a:gd name="T48" fmla="*/ 404 w 581"/>
                    <a:gd name="T49" fmla="*/ 297 h 902"/>
                    <a:gd name="T50" fmla="*/ 341 w 581"/>
                    <a:gd name="T51" fmla="*/ 300 h 902"/>
                    <a:gd name="T52" fmla="*/ 324 w 581"/>
                    <a:gd name="T53" fmla="*/ 252 h 902"/>
                    <a:gd name="T54" fmla="*/ 317 w 581"/>
                    <a:gd name="T55" fmla="*/ 200 h 902"/>
                    <a:gd name="T56" fmla="*/ 306 w 581"/>
                    <a:gd name="T57" fmla="*/ 153 h 902"/>
                    <a:gd name="T58" fmla="*/ 320 w 581"/>
                    <a:gd name="T59" fmla="*/ 97 h 902"/>
                    <a:gd name="T60" fmla="*/ 381 w 581"/>
                    <a:gd name="T61" fmla="*/ 47 h 902"/>
                    <a:gd name="T62" fmla="*/ 342 w 581"/>
                    <a:gd name="T63" fmla="*/ 45 h 902"/>
                    <a:gd name="T64" fmla="*/ 271 w 581"/>
                    <a:gd name="T65" fmla="*/ 74 h 902"/>
                    <a:gd name="T66" fmla="*/ 239 w 581"/>
                    <a:gd name="T67" fmla="*/ 101 h 902"/>
                    <a:gd name="T68" fmla="*/ 207 w 581"/>
                    <a:gd name="T69" fmla="*/ 94 h 902"/>
                    <a:gd name="T70" fmla="*/ 177 w 581"/>
                    <a:gd name="T71" fmla="*/ 155 h 902"/>
                    <a:gd name="T72" fmla="*/ 147 w 581"/>
                    <a:gd name="T73" fmla="*/ 198 h 902"/>
                    <a:gd name="T74" fmla="*/ 123 w 581"/>
                    <a:gd name="T75" fmla="*/ 229 h 902"/>
                    <a:gd name="T76" fmla="*/ 93 w 581"/>
                    <a:gd name="T77" fmla="*/ 215 h 902"/>
                    <a:gd name="T78" fmla="*/ 92 w 581"/>
                    <a:gd name="T79" fmla="*/ 267 h 902"/>
                    <a:gd name="T80" fmla="*/ 74 w 581"/>
                    <a:gd name="T81" fmla="*/ 301 h 902"/>
                    <a:gd name="T82" fmla="*/ 77 w 581"/>
                    <a:gd name="T83" fmla="*/ 338 h 902"/>
                    <a:gd name="T84" fmla="*/ 77 w 581"/>
                    <a:gd name="T85" fmla="*/ 378 h 902"/>
                    <a:gd name="T86" fmla="*/ 74 w 581"/>
                    <a:gd name="T87" fmla="*/ 454 h 902"/>
                    <a:gd name="T88" fmla="*/ 74 w 581"/>
                    <a:gd name="T89" fmla="*/ 522 h 902"/>
                    <a:gd name="T90" fmla="*/ 26 w 581"/>
                    <a:gd name="T91" fmla="*/ 580 h 902"/>
                    <a:gd name="T92" fmla="*/ 23 w 581"/>
                    <a:gd name="T93" fmla="*/ 614 h 9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581" h="902">
                      <a:moveTo>
                        <a:pt x="23" y="614"/>
                      </a:moveTo>
                      <a:cubicBezTo>
                        <a:pt x="34" y="620"/>
                        <a:pt x="42" y="632"/>
                        <a:pt x="42" y="632"/>
                      </a:cubicBezTo>
                      <a:cubicBezTo>
                        <a:pt x="42" y="632"/>
                        <a:pt x="55" y="627"/>
                        <a:pt x="65" y="635"/>
                      </a:cubicBezTo>
                      <a:cubicBezTo>
                        <a:pt x="75" y="643"/>
                        <a:pt x="68" y="650"/>
                        <a:pt x="77" y="656"/>
                      </a:cubicBezTo>
                      <a:cubicBezTo>
                        <a:pt x="86" y="662"/>
                        <a:pt x="97" y="657"/>
                        <a:pt x="97" y="657"/>
                      </a:cubicBezTo>
                      <a:cubicBezTo>
                        <a:pt x="97" y="657"/>
                        <a:pt x="113" y="667"/>
                        <a:pt x="120" y="665"/>
                      </a:cubicBezTo>
                      <a:cubicBezTo>
                        <a:pt x="127" y="663"/>
                        <a:pt x="115" y="650"/>
                        <a:pt x="132" y="653"/>
                      </a:cubicBezTo>
                      <a:cubicBezTo>
                        <a:pt x="149" y="656"/>
                        <a:pt x="141" y="674"/>
                        <a:pt x="154" y="675"/>
                      </a:cubicBezTo>
                      <a:cubicBezTo>
                        <a:pt x="166" y="676"/>
                        <a:pt x="178" y="676"/>
                        <a:pt x="185" y="680"/>
                      </a:cubicBezTo>
                      <a:cubicBezTo>
                        <a:pt x="192" y="684"/>
                        <a:pt x="222" y="708"/>
                        <a:pt x="222" y="708"/>
                      </a:cubicBezTo>
                      <a:cubicBezTo>
                        <a:pt x="230" y="732"/>
                        <a:pt x="230" y="732"/>
                        <a:pt x="230" y="732"/>
                      </a:cubicBezTo>
                      <a:cubicBezTo>
                        <a:pt x="238" y="732"/>
                        <a:pt x="238" y="732"/>
                        <a:pt x="238" y="732"/>
                      </a:cubicBezTo>
                      <a:cubicBezTo>
                        <a:pt x="249" y="745"/>
                        <a:pt x="249" y="745"/>
                        <a:pt x="249" y="745"/>
                      </a:cubicBezTo>
                      <a:cubicBezTo>
                        <a:pt x="249" y="745"/>
                        <a:pt x="257" y="742"/>
                        <a:pt x="259" y="748"/>
                      </a:cubicBezTo>
                      <a:cubicBezTo>
                        <a:pt x="262" y="754"/>
                        <a:pt x="264" y="772"/>
                        <a:pt x="264" y="772"/>
                      </a:cubicBezTo>
                      <a:cubicBezTo>
                        <a:pt x="264" y="772"/>
                        <a:pt x="282" y="773"/>
                        <a:pt x="283" y="781"/>
                      </a:cubicBezTo>
                      <a:cubicBezTo>
                        <a:pt x="284" y="788"/>
                        <a:pt x="269" y="803"/>
                        <a:pt x="288" y="808"/>
                      </a:cubicBezTo>
                      <a:cubicBezTo>
                        <a:pt x="307" y="813"/>
                        <a:pt x="329" y="813"/>
                        <a:pt x="329" y="813"/>
                      </a:cubicBezTo>
                      <a:cubicBezTo>
                        <a:pt x="329" y="813"/>
                        <a:pt x="330" y="792"/>
                        <a:pt x="344" y="795"/>
                      </a:cubicBezTo>
                      <a:cubicBezTo>
                        <a:pt x="358" y="798"/>
                        <a:pt x="359" y="805"/>
                        <a:pt x="367" y="805"/>
                      </a:cubicBezTo>
                      <a:cubicBezTo>
                        <a:pt x="376" y="805"/>
                        <a:pt x="384" y="796"/>
                        <a:pt x="388" y="797"/>
                      </a:cubicBezTo>
                      <a:cubicBezTo>
                        <a:pt x="392" y="798"/>
                        <a:pt x="400" y="810"/>
                        <a:pt x="400" y="810"/>
                      </a:cubicBezTo>
                      <a:cubicBezTo>
                        <a:pt x="400" y="810"/>
                        <a:pt x="428" y="809"/>
                        <a:pt x="428" y="823"/>
                      </a:cubicBezTo>
                      <a:cubicBezTo>
                        <a:pt x="428" y="838"/>
                        <a:pt x="420" y="846"/>
                        <a:pt x="415" y="846"/>
                      </a:cubicBezTo>
                      <a:cubicBezTo>
                        <a:pt x="410" y="846"/>
                        <a:pt x="401" y="876"/>
                        <a:pt x="404" y="881"/>
                      </a:cubicBezTo>
                      <a:cubicBezTo>
                        <a:pt x="407" y="887"/>
                        <a:pt x="421" y="882"/>
                        <a:pt x="421" y="882"/>
                      </a:cubicBezTo>
                      <a:cubicBezTo>
                        <a:pt x="427" y="898"/>
                        <a:pt x="427" y="898"/>
                        <a:pt x="427" y="898"/>
                      </a:cubicBezTo>
                      <a:cubicBezTo>
                        <a:pt x="438" y="902"/>
                        <a:pt x="438" y="902"/>
                        <a:pt x="438" y="902"/>
                      </a:cubicBezTo>
                      <a:cubicBezTo>
                        <a:pt x="441" y="893"/>
                        <a:pt x="442" y="881"/>
                        <a:pt x="442" y="881"/>
                      </a:cubicBezTo>
                      <a:cubicBezTo>
                        <a:pt x="444" y="831"/>
                        <a:pt x="444" y="831"/>
                        <a:pt x="444" y="831"/>
                      </a:cubicBezTo>
                      <a:cubicBezTo>
                        <a:pt x="455" y="801"/>
                        <a:pt x="455" y="801"/>
                        <a:pt x="455" y="801"/>
                      </a:cubicBezTo>
                      <a:cubicBezTo>
                        <a:pt x="453" y="767"/>
                        <a:pt x="453" y="767"/>
                        <a:pt x="453" y="767"/>
                      </a:cubicBezTo>
                      <a:cubicBezTo>
                        <a:pt x="453" y="767"/>
                        <a:pt x="463" y="756"/>
                        <a:pt x="464" y="749"/>
                      </a:cubicBezTo>
                      <a:cubicBezTo>
                        <a:pt x="465" y="742"/>
                        <a:pt x="451" y="727"/>
                        <a:pt x="451" y="727"/>
                      </a:cubicBezTo>
                      <a:cubicBezTo>
                        <a:pt x="451" y="727"/>
                        <a:pt x="450" y="715"/>
                        <a:pt x="448" y="706"/>
                      </a:cubicBezTo>
                      <a:cubicBezTo>
                        <a:pt x="446" y="697"/>
                        <a:pt x="425" y="688"/>
                        <a:pt x="425" y="688"/>
                      </a:cubicBezTo>
                      <a:cubicBezTo>
                        <a:pt x="427" y="646"/>
                        <a:pt x="427" y="646"/>
                        <a:pt x="427" y="646"/>
                      </a:cubicBezTo>
                      <a:cubicBezTo>
                        <a:pt x="449" y="641"/>
                        <a:pt x="449" y="641"/>
                        <a:pt x="449" y="641"/>
                      </a:cubicBezTo>
                      <a:cubicBezTo>
                        <a:pt x="449" y="641"/>
                        <a:pt x="458" y="645"/>
                        <a:pt x="471" y="643"/>
                      </a:cubicBezTo>
                      <a:cubicBezTo>
                        <a:pt x="484" y="641"/>
                        <a:pt x="465" y="621"/>
                        <a:pt x="465" y="621"/>
                      </a:cubicBezTo>
                      <a:cubicBezTo>
                        <a:pt x="458" y="623"/>
                        <a:pt x="458" y="623"/>
                        <a:pt x="458" y="623"/>
                      </a:cubicBezTo>
                      <a:cubicBezTo>
                        <a:pt x="442" y="616"/>
                        <a:pt x="442" y="616"/>
                        <a:pt x="442" y="616"/>
                      </a:cubicBezTo>
                      <a:cubicBezTo>
                        <a:pt x="442" y="616"/>
                        <a:pt x="434" y="587"/>
                        <a:pt x="443" y="582"/>
                      </a:cubicBezTo>
                      <a:cubicBezTo>
                        <a:pt x="452" y="577"/>
                        <a:pt x="466" y="590"/>
                        <a:pt x="466" y="590"/>
                      </a:cubicBezTo>
                      <a:cubicBezTo>
                        <a:pt x="510" y="586"/>
                        <a:pt x="510" y="586"/>
                        <a:pt x="510" y="586"/>
                      </a:cubicBezTo>
                      <a:cubicBezTo>
                        <a:pt x="510" y="586"/>
                        <a:pt x="510" y="569"/>
                        <a:pt x="516" y="569"/>
                      </a:cubicBezTo>
                      <a:cubicBezTo>
                        <a:pt x="522" y="569"/>
                        <a:pt x="527" y="585"/>
                        <a:pt x="533" y="584"/>
                      </a:cubicBezTo>
                      <a:cubicBezTo>
                        <a:pt x="539" y="583"/>
                        <a:pt x="548" y="560"/>
                        <a:pt x="555" y="563"/>
                      </a:cubicBezTo>
                      <a:cubicBezTo>
                        <a:pt x="562" y="566"/>
                        <a:pt x="557" y="573"/>
                        <a:pt x="557" y="573"/>
                      </a:cubicBezTo>
                      <a:cubicBezTo>
                        <a:pt x="557" y="573"/>
                        <a:pt x="560" y="574"/>
                        <a:pt x="562" y="580"/>
                      </a:cubicBezTo>
                      <a:cubicBezTo>
                        <a:pt x="564" y="586"/>
                        <a:pt x="564" y="614"/>
                        <a:pt x="564" y="614"/>
                      </a:cubicBezTo>
                      <a:cubicBezTo>
                        <a:pt x="581" y="614"/>
                        <a:pt x="581" y="614"/>
                        <a:pt x="581" y="614"/>
                      </a:cubicBezTo>
                      <a:cubicBezTo>
                        <a:pt x="581" y="614"/>
                        <a:pt x="575" y="605"/>
                        <a:pt x="576" y="600"/>
                      </a:cubicBezTo>
                      <a:cubicBezTo>
                        <a:pt x="577" y="595"/>
                        <a:pt x="566" y="569"/>
                        <a:pt x="566" y="569"/>
                      </a:cubicBezTo>
                      <a:cubicBezTo>
                        <a:pt x="566" y="569"/>
                        <a:pt x="563" y="549"/>
                        <a:pt x="563" y="545"/>
                      </a:cubicBezTo>
                      <a:cubicBezTo>
                        <a:pt x="563" y="541"/>
                        <a:pt x="541" y="527"/>
                        <a:pt x="541" y="527"/>
                      </a:cubicBezTo>
                      <a:cubicBezTo>
                        <a:pt x="531" y="524"/>
                        <a:pt x="531" y="524"/>
                        <a:pt x="531" y="524"/>
                      </a:cubicBezTo>
                      <a:cubicBezTo>
                        <a:pt x="531" y="524"/>
                        <a:pt x="560" y="506"/>
                        <a:pt x="560" y="496"/>
                      </a:cubicBezTo>
                      <a:cubicBezTo>
                        <a:pt x="560" y="486"/>
                        <a:pt x="544" y="472"/>
                        <a:pt x="544" y="472"/>
                      </a:cubicBezTo>
                      <a:cubicBezTo>
                        <a:pt x="544" y="472"/>
                        <a:pt x="543" y="463"/>
                        <a:pt x="543" y="460"/>
                      </a:cubicBezTo>
                      <a:cubicBezTo>
                        <a:pt x="543" y="457"/>
                        <a:pt x="534" y="453"/>
                        <a:pt x="534" y="453"/>
                      </a:cubicBezTo>
                      <a:cubicBezTo>
                        <a:pt x="534" y="453"/>
                        <a:pt x="536" y="430"/>
                        <a:pt x="536" y="424"/>
                      </a:cubicBezTo>
                      <a:cubicBezTo>
                        <a:pt x="536" y="418"/>
                        <a:pt x="534" y="400"/>
                        <a:pt x="533" y="395"/>
                      </a:cubicBezTo>
                      <a:cubicBezTo>
                        <a:pt x="532" y="390"/>
                        <a:pt x="542" y="385"/>
                        <a:pt x="545" y="382"/>
                      </a:cubicBezTo>
                      <a:cubicBezTo>
                        <a:pt x="548" y="379"/>
                        <a:pt x="547" y="364"/>
                        <a:pt x="547" y="364"/>
                      </a:cubicBezTo>
                      <a:cubicBezTo>
                        <a:pt x="547" y="364"/>
                        <a:pt x="564" y="356"/>
                        <a:pt x="558" y="343"/>
                      </a:cubicBezTo>
                      <a:cubicBezTo>
                        <a:pt x="552" y="331"/>
                        <a:pt x="533" y="346"/>
                        <a:pt x="533" y="346"/>
                      </a:cubicBezTo>
                      <a:cubicBezTo>
                        <a:pt x="514" y="344"/>
                        <a:pt x="514" y="344"/>
                        <a:pt x="514" y="344"/>
                      </a:cubicBezTo>
                      <a:cubicBezTo>
                        <a:pt x="514" y="344"/>
                        <a:pt x="511" y="351"/>
                        <a:pt x="503" y="350"/>
                      </a:cubicBezTo>
                      <a:cubicBezTo>
                        <a:pt x="495" y="349"/>
                        <a:pt x="493" y="342"/>
                        <a:pt x="485" y="342"/>
                      </a:cubicBezTo>
                      <a:cubicBezTo>
                        <a:pt x="477" y="342"/>
                        <a:pt x="479" y="349"/>
                        <a:pt x="479" y="349"/>
                      </a:cubicBezTo>
                      <a:cubicBezTo>
                        <a:pt x="479" y="349"/>
                        <a:pt x="471" y="352"/>
                        <a:pt x="463" y="350"/>
                      </a:cubicBezTo>
                      <a:cubicBezTo>
                        <a:pt x="455" y="347"/>
                        <a:pt x="436" y="305"/>
                        <a:pt x="436" y="305"/>
                      </a:cubicBezTo>
                      <a:cubicBezTo>
                        <a:pt x="418" y="304"/>
                        <a:pt x="418" y="304"/>
                        <a:pt x="418" y="304"/>
                      </a:cubicBezTo>
                      <a:cubicBezTo>
                        <a:pt x="418" y="304"/>
                        <a:pt x="409" y="297"/>
                        <a:pt x="404" y="297"/>
                      </a:cubicBezTo>
                      <a:cubicBezTo>
                        <a:pt x="399" y="297"/>
                        <a:pt x="398" y="303"/>
                        <a:pt x="393" y="304"/>
                      </a:cubicBezTo>
                      <a:cubicBezTo>
                        <a:pt x="388" y="305"/>
                        <a:pt x="370" y="298"/>
                        <a:pt x="365" y="298"/>
                      </a:cubicBezTo>
                      <a:cubicBezTo>
                        <a:pt x="361" y="298"/>
                        <a:pt x="350" y="303"/>
                        <a:pt x="341" y="300"/>
                      </a:cubicBezTo>
                      <a:cubicBezTo>
                        <a:pt x="332" y="297"/>
                        <a:pt x="333" y="279"/>
                        <a:pt x="333" y="279"/>
                      </a:cubicBezTo>
                      <a:cubicBezTo>
                        <a:pt x="323" y="279"/>
                        <a:pt x="323" y="279"/>
                        <a:pt x="323" y="279"/>
                      </a:cubicBezTo>
                      <a:cubicBezTo>
                        <a:pt x="324" y="252"/>
                        <a:pt x="324" y="252"/>
                        <a:pt x="324" y="252"/>
                      </a:cubicBezTo>
                      <a:cubicBezTo>
                        <a:pt x="324" y="252"/>
                        <a:pt x="330" y="249"/>
                        <a:pt x="332" y="236"/>
                      </a:cubicBezTo>
                      <a:cubicBezTo>
                        <a:pt x="334" y="224"/>
                        <a:pt x="318" y="215"/>
                        <a:pt x="318" y="215"/>
                      </a:cubicBezTo>
                      <a:cubicBezTo>
                        <a:pt x="318" y="215"/>
                        <a:pt x="317" y="209"/>
                        <a:pt x="317" y="200"/>
                      </a:cubicBezTo>
                      <a:cubicBezTo>
                        <a:pt x="317" y="191"/>
                        <a:pt x="310" y="177"/>
                        <a:pt x="303" y="177"/>
                      </a:cubicBezTo>
                      <a:cubicBezTo>
                        <a:pt x="296" y="177"/>
                        <a:pt x="292" y="191"/>
                        <a:pt x="287" y="182"/>
                      </a:cubicBezTo>
                      <a:cubicBezTo>
                        <a:pt x="282" y="174"/>
                        <a:pt x="306" y="153"/>
                        <a:pt x="306" y="153"/>
                      </a:cubicBezTo>
                      <a:cubicBezTo>
                        <a:pt x="306" y="135"/>
                        <a:pt x="306" y="135"/>
                        <a:pt x="306" y="135"/>
                      </a:cubicBezTo>
                      <a:cubicBezTo>
                        <a:pt x="312" y="130"/>
                        <a:pt x="312" y="130"/>
                        <a:pt x="312" y="130"/>
                      </a:cubicBezTo>
                      <a:cubicBezTo>
                        <a:pt x="312" y="130"/>
                        <a:pt x="312" y="110"/>
                        <a:pt x="320" y="97"/>
                      </a:cubicBezTo>
                      <a:cubicBezTo>
                        <a:pt x="327" y="84"/>
                        <a:pt x="336" y="80"/>
                        <a:pt x="347" y="76"/>
                      </a:cubicBezTo>
                      <a:cubicBezTo>
                        <a:pt x="358" y="73"/>
                        <a:pt x="359" y="58"/>
                        <a:pt x="359" y="58"/>
                      </a:cubicBezTo>
                      <a:cubicBezTo>
                        <a:pt x="359" y="58"/>
                        <a:pt x="376" y="48"/>
                        <a:pt x="381" y="47"/>
                      </a:cubicBezTo>
                      <a:cubicBezTo>
                        <a:pt x="386" y="46"/>
                        <a:pt x="401" y="42"/>
                        <a:pt x="402" y="21"/>
                      </a:cubicBezTo>
                      <a:cubicBezTo>
                        <a:pt x="403" y="0"/>
                        <a:pt x="361" y="16"/>
                        <a:pt x="355" y="17"/>
                      </a:cubicBezTo>
                      <a:cubicBezTo>
                        <a:pt x="349" y="18"/>
                        <a:pt x="349" y="38"/>
                        <a:pt x="342" y="45"/>
                      </a:cubicBezTo>
                      <a:cubicBezTo>
                        <a:pt x="335" y="52"/>
                        <a:pt x="324" y="45"/>
                        <a:pt x="317" y="46"/>
                      </a:cubicBezTo>
                      <a:cubicBezTo>
                        <a:pt x="310" y="47"/>
                        <a:pt x="296" y="70"/>
                        <a:pt x="296" y="70"/>
                      </a:cubicBezTo>
                      <a:cubicBezTo>
                        <a:pt x="271" y="74"/>
                        <a:pt x="271" y="74"/>
                        <a:pt x="271" y="74"/>
                      </a:cubicBezTo>
                      <a:cubicBezTo>
                        <a:pt x="271" y="74"/>
                        <a:pt x="265" y="65"/>
                        <a:pt x="258" y="69"/>
                      </a:cubicBezTo>
                      <a:cubicBezTo>
                        <a:pt x="251" y="74"/>
                        <a:pt x="251" y="86"/>
                        <a:pt x="251" y="86"/>
                      </a:cubicBezTo>
                      <a:cubicBezTo>
                        <a:pt x="251" y="86"/>
                        <a:pt x="246" y="100"/>
                        <a:pt x="239" y="101"/>
                      </a:cubicBezTo>
                      <a:cubicBezTo>
                        <a:pt x="232" y="103"/>
                        <a:pt x="240" y="92"/>
                        <a:pt x="240" y="92"/>
                      </a:cubicBezTo>
                      <a:cubicBezTo>
                        <a:pt x="240" y="92"/>
                        <a:pt x="234" y="87"/>
                        <a:pt x="230" y="87"/>
                      </a:cubicBezTo>
                      <a:cubicBezTo>
                        <a:pt x="227" y="87"/>
                        <a:pt x="212" y="91"/>
                        <a:pt x="207" y="94"/>
                      </a:cubicBezTo>
                      <a:cubicBezTo>
                        <a:pt x="202" y="98"/>
                        <a:pt x="187" y="112"/>
                        <a:pt x="183" y="119"/>
                      </a:cubicBezTo>
                      <a:cubicBezTo>
                        <a:pt x="180" y="126"/>
                        <a:pt x="188" y="135"/>
                        <a:pt x="188" y="135"/>
                      </a:cubicBez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84" y="171"/>
                        <a:pt x="184" y="171"/>
                        <a:pt x="184" y="171"/>
                      </a:cubicBezTo>
                      <a:cubicBezTo>
                        <a:pt x="184" y="171"/>
                        <a:pt x="168" y="172"/>
                        <a:pt x="162" y="175"/>
                      </a:cubicBezTo>
                      <a:cubicBezTo>
                        <a:pt x="156" y="177"/>
                        <a:pt x="150" y="191"/>
                        <a:pt x="147" y="198"/>
                      </a:cubicBezTo>
                      <a:cubicBezTo>
                        <a:pt x="143" y="205"/>
                        <a:pt x="129" y="207"/>
                        <a:pt x="129" y="207"/>
                      </a:cubicBezTo>
                      <a:cubicBezTo>
                        <a:pt x="115" y="213"/>
                        <a:pt x="115" y="213"/>
                        <a:pt x="115" y="213"/>
                      </a:cubicBezTo>
                      <a:cubicBezTo>
                        <a:pt x="123" y="229"/>
                        <a:pt x="123" y="229"/>
                        <a:pt x="123" y="229"/>
                      </a:cubicBezTo>
                      <a:cubicBezTo>
                        <a:pt x="123" y="229"/>
                        <a:pt x="126" y="252"/>
                        <a:pt x="118" y="254"/>
                      </a:cubicBezTo>
                      <a:cubicBezTo>
                        <a:pt x="110" y="256"/>
                        <a:pt x="116" y="246"/>
                        <a:pt x="115" y="236"/>
                      </a:cubicBezTo>
                      <a:cubicBezTo>
                        <a:pt x="113" y="227"/>
                        <a:pt x="93" y="215"/>
                        <a:pt x="93" y="215"/>
                      </a:cubicBezTo>
                      <a:cubicBezTo>
                        <a:pt x="93" y="215"/>
                        <a:pt x="89" y="221"/>
                        <a:pt x="89" y="228"/>
                      </a:cubicBezTo>
                      <a:cubicBezTo>
                        <a:pt x="89" y="235"/>
                        <a:pt x="102" y="242"/>
                        <a:pt x="102" y="242"/>
                      </a:cubicBezTo>
                      <a:cubicBezTo>
                        <a:pt x="102" y="242"/>
                        <a:pt x="102" y="259"/>
                        <a:pt x="92" y="267"/>
                      </a:cubicBezTo>
                      <a:cubicBezTo>
                        <a:pt x="83" y="275"/>
                        <a:pt x="76" y="265"/>
                        <a:pt x="76" y="265"/>
                      </a:cubicBezTo>
                      <a:cubicBezTo>
                        <a:pt x="66" y="286"/>
                        <a:pt x="66" y="286"/>
                        <a:pt x="66" y="286"/>
                      </a:cubicBezTo>
                      <a:cubicBezTo>
                        <a:pt x="74" y="301"/>
                        <a:pt x="74" y="301"/>
                        <a:pt x="74" y="301"/>
                      </a:cubicBezTo>
                      <a:cubicBezTo>
                        <a:pt x="74" y="308"/>
                        <a:pt x="74" y="308"/>
                        <a:pt x="74" y="308"/>
                      </a:cubicBezTo>
                      <a:cubicBezTo>
                        <a:pt x="74" y="308"/>
                        <a:pt x="81" y="313"/>
                        <a:pt x="87" y="325"/>
                      </a:cubicBezTo>
                      <a:cubicBezTo>
                        <a:pt x="93" y="337"/>
                        <a:pt x="77" y="338"/>
                        <a:pt x="77" y="338"/>
                      </a:cubicBezTo>
                      <a:cubicBezTo>
                        <a:pt x="87" y="353"/>
                        <a:pt x="87" y="353"/>
                        <a:pt x="87" y="353"/>
                      </a:cubicBezTo>
                      <a:cubicBezTo>
                        <a:pt x="92" y="375"/>
                        <a:pt x="92" y="375"/>
                        <a:pt x="92" y="375"/>
                      </a:cubicBezTo>
                      <a:cubicBezTo>
                        <a:pt x="77" y="378"/>
                        <a:pt x="77" y="378"/>
                        <a:pt x="77" y="378"/>
                      </a:cubicBezTo>
                      <a:cubicBezTo>
                        <a:pt x="87" y="391"/>
                        <a:pt x="87" y="391"/>
                        <a:pt x="87" y="391"/>
                      </a:cubicBezTo>
                      <a:cubicBezTo>
                        <a:pt x="87" y="431"/>
                        <a:pt x="87" y="431"/>
                        <a:pt x="87" y="431"/>
                      </a:cubicBezTo>
                      <a:cubicBezTo>
                        <a:pt x="87" y="431"/>
                        <a:pt x="74" y="441"/>
                        <a:pt x="74" y="454"/>
                      </a:cubicBezTo>
                      <a:cubicBezTo>
                        <a:pt x="74" y="467"/>
                        <a:pt x="91" y="467"/>
                        <a:pt x="92" y="482"/>
                      </a:cubicBezTo>
                      <a:cubicBezTo>
                        <a:pt x="93" y="497"/>
                        <a:pt x="65" y="514"/>
                        <a:pt x="65" y="514"/>
                      </a:cubicBezTo>
                      <a:cubicBezTo>
                        <a:pt x="74" y="522"/>
                        <a:pt x="74" y="522"/>
                        <a:pt x="74" y="522"/>
                      </a:cubicBezTo>
                      <a:cubicBezTo>
                        <a:pt x="55" y="539"/>
                        <a:pt x="55" y="539"/>
                        <a:pt x="55" y="539"/>
                      </a:cubicBezTo>
                      <a:cubicBezTo>
                        <a:pt x="55" y="539"/>
                        <a:pt x="34" y="539"/>
                        <a:pt x="26" y="548"/>
                      </a:cubicBezTo>
                      <a:cubicBezTo>
                        <a:pt x="18" y="558"/>
                        <a:pt x="26" y="580"/>
                        <a:pt x="26" y="580"/>
                      </a:cubicBezTo>
                      <a:cubicBezTo>
                        <a:pt x="26" y="580"/>
                        <a:pt x="1" y="572"/>
                        <a:pt x="0" y="586"/>
                      </a:cubicBezTo>
                      <a:cubicBezTo>
                        <a:pt x="0" y="588"/>
                        <a:pt x="0" y="590"/>
                        <a:pt x="0" y="592"/>
                      </a:cubicBezTo>
                      <a:cubicBezTo>
                        <a:pt x="5" y="598"/>
                        <a:pt x="15" y="611"/>
                        <a:pt x="23" y="614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" name="Freeform 8"/>
                <p:cNvSpPr>
                  <a:spLocks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3879379" y="3317189"/>
                  <a:ext cx="335842" cy="347626"/>
                </a:xfrm>
                <a:custGeom>
                  <a:avLst/>
                  <a:gdLst>
                    <a:gd name="T0" fmla="*/ 326 w 407"/>
                    <a:gd name="T1" fmla="*/ 441 h 452"/>
                    <a:gd name="T2" fmla="*/ 333 w 407"/>
                    <a:gd name="T3" fmla="*/ 452 h 452"/>
                    <a:gd name="T4" fmla="*/ 342 w 407"/>
                    <a:gd name="T5" fmla="*/ 435 h 452"/>
                    <a:gd name="T6" fmla="*/ 356 w 407"/>
                    <a:gd name="T7" fmla="*/ 439 h 452"/>
                    <a:gd name="T8" fmla="*/ 369 w 407"/>
                    <a:gd name="T9" fmla="*/ 415 h 452"/>
                    <a:gd name="T10" fmla="*/ 399 w 407"/>
                    <a:gd name="T11" fmla="*/ 390 h 452"/>
                    <a:gd name="T12" fmla="*/ 399 w 407"/>
                    <a:gd name="T13" fmla="*/ 344 h 452"/>
                    <a:gd name="T14" fmla="*/ 396 w 407"/>
                    <a:gd name="T15" fmla="*/ 331 h 452"/>
                    <a:gd name="T16" fmla="*/ 399 w 407"/>
                    <a:gd name="T17" fmla="*/ 311 h 452"/>
                    <a:gd name="T18" fmla="*/ 405 w 407"/>
                    <a:gd name="T19" fmla="*/ 276 h 452"/>
                    <a:gd name="T20" fmla="*/ 388 w 407"/>
                    <a:gd name="T21" fmla="*/ 244 h 452"/>
                    <a:gd name="T22" fmla="*/ 358 w 407"/>
                    <a:gd name="T23" fmla="*/ 254 h 452"/>
                    <a:gd name="T24" fmla="*/ 338 w 407"/>
                    <a:gd name="T25" fmla="*/ 211 h 452"/>
                    <a:gd name="T26" fmla="*/ 333 w 407"/>
                    <a:gd name="T27" fmla="*/ 166 h 452"/>
                    <a:gd name="T28" fmla="*/ 296 w 407"/>
                    <a:gd name="T29" fmla="*/ 161 h 452"/>
                    <a:gd name="T30" fmla="*/ 221 w 407"/>
                    <a:gd name="T31" fmla="*/ 148 h 452"/>
                    <a:gd name="T32" fmla="*/ 220 w 407"/>
                    <a:gd name="T33" fmla="*/ 94 h 452"/>
                    <a:gd name="T34" fmla="*/ 211 w 407"/>
                    <a:gd name="T35" fmla="*/ 86 h 452"/>
                    <a:gd name="T36" fmla="*/ 211 w 407"/>
                    <a:gd name="T37" fmla="*/ 66 h 452"/>
                    <a:gd name="T38" fmla="*/ 200 w 407"/>
                    <a:gd name="T39" fmla="*/ 51 h 452"/>
                    <a:gd name="T40" fmla="*/ 187 w 407"/>
                    <a:gd name="T41" fmla="*/ 28 h 452"/>
                    <a:gd name="T42" fmla="*/ 152 w 407"/>
                    <a:gd name="T43" fmla="*/ 0 h 452"/>
                    <a:gd name="T44" fmla="*/ 99 w 407"/>
                    <a:gd name="T45" fmla="*/ 9 h 452"/>
                    <a:gd name="T46" fmla="*/ 30 w 407"/>
                    <a:gd name="T47" fmla="*/ 21 h 452"/>
                    <a:gd name="T48" fmla="*/ 26 w 407"/>
                    <a:gd name="T49" fmla="*/ 40 h 452"/>
                    <a:gd name="T50" fmla="*/ 7 w 407"/>
                    <a:gd name="T51" fmla="*/ 56 h 452"/>
                    <a:gd name="T52" fmla="*/ 16 w 407"/>
                    <a:gd name="T53" fmla="*/ 89 h 452"/>
                    <a:gd name="T54" fmla="*/ 10 w 407"/>
                    <a:gd name="T55" fmla="*/ 163 h 452"/>
                    <a:gd name="T56" fmla="*/ 23 w 407"/>
                    <a:gd name="T57" fmla="*/ 175 h 452"/>
                    <a:gd name="T58" fmla="*/ 48 w 407"/>
                    <a:gd name="T59" fmla="*/ 209 h 452"/>
                    <a:gd name="T60" fmla="*/ 84 w 407"/>
                    <a:gd name="T61" fmla="*/ 231 h 452"/>
                    <a:gd name="T62" fmla="*/ 88 w 407"/>
                    <a:gd name="T63" fmla="*/ 245 h 452"/>
                    <a:gd name="T64" fmla="*/ 133 w 407"/>
                    <a:gd name="T65" fmla="*/ 261 h 452"/>
                    <a:gd name="T66" fmla="*/ 164 w 407"/>
                    <a:gd name="T67" fmla="*/ 277 h 452"/>
                    <a:gd name="T68" fmla="*/ 220 w 407"/>
                    <a:gd name="T69" fmla="*/ 306 h 452"/>
                    <a:gd name="T70" fmla="*/ 258 w 407"/>
                    <a:gd name="T71" fmla="*/ 322 h 452"/>
                    <a:gd name="T72" fmla="*/ 246 w 407"/>
                    <a:gd name="T73" fmla="*/ 347 h 452"/>
                    <a:gd name="T74" fmla="*/ 255 w 407"/>
                    <a:gd name="T75" fmla="*/ 362 h 452"/>
                    <a:gd name="T76" fmla="*/ 239 w 407"/>
                    <a:gd name="T77" fmla="*/ 369 h 452"/>
                    <a:gd name="T78" fmla="*/ 239 w 407"/>
                    <a:gd name="T79" fmla="*/ 391 h 452"/>
                    <a:gd name="T80" fmla="*/ 224 w 407"/>
                    <a:gd name="T81" fmla="*/ 425 h 452"/>
                    <a:gd name="T82" fmla="*/ 254 w 407"/>
                    <a:gd name="T83" fmla="*/ 425 h 452"/>
                    <a:gd name="T84" fmla="*/ 287 w 407"/>
                    <a:gd name="T85" fmla="*/ 439 h 452"/>
                    <a:gd name="T86" fmla="*/ 326 w 407"/>
                    <a:gd name="T87" fmla="*/ 441 h 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07" h="452">
                      <a:moveTo>
                        <a:pt x="326" y="441"/>
                      </a:moveTo>
                      <a:cubicBezTo>
                        <a:pt x="333" y="452"/>
                        <a:pt x="333" y="452"/>
                        <a:pt x="333" y="452"/>
                      </a:cubicBezTo>
                      <a:cubicBezTo>
                        <a:pt x="333" y="452"/>
                        <a:pt x="333" y="433"/>
                        <a:pt x="342" y="435"/>
                      </a:cubicBezTo>
                      <a:cubicBezTo>
                        <a:pt x="351" y="437"/>
                        <a:pt x="352" y="446"/>
                        <a:pt x="356" y="439"/>
                      </a:cubicBezTo>
                      <a:cubicBezTo>
                        <a:pt x="360" y="432"/>
                        <a:pt x="362" y="415"/>
                        <a:pt x="369" y="415"/>
                      </a:cubicBezTo>
                      <a:cubicBezTo>
                        <a:pt x="376" y="415"/>
                        <a:pt x="397" y="401"/>
                        <a:pt x="399" y="390"/>
                      </a:cubicBezTo>
                      <a:cubicBezTo>
                        <a:pt x="401" y="379"/>
                        <a:pt x="399" y="344"/>
                        <a:pt x="399" y="344"/>
                      </a:cubicBezTo>
                      <a:cubicBezTo>
                        <a:pt x="396" y="331"/>
                        <a:pt x="396" y="331"/>
                        <a:pt x="396" y="331"/>
                      </a:cubicBezTo>
                      <a:cubicBezTo>
                        <a:pt x="396" y="331"/>
                        <a:pt x="397" y="316"/>
                        <a:pt x="399" y="311"/>
                      </a:cubicBezTo>
                      <a:cubicBezTo>
                        <a:pt x="401" y="306"/>
                        <a:pt x="403" y="296"/>
                        <a:pt x="405" y="276"/>
                      </a:cubicBezTo>
                      <a:cubicBezTo>
                        <a:pt x="407" y="256"/>
                        <a:pt x="403" y="248"/>
                        <a:pt x="388" y="244"/>
                      </a:cubicBezTo>
                      <a:cubicBezTo>
                        <a:pt x="373" y="240"/>
                        <a:pt x="369" y="256"/>
                        <a:pt x="358" y="254"/>
                      </a:cubicBezTo>
                      <a:cubicBezTo>
                        <a:pt x="347" y="252"/>
                        <a:pt x="343" y="231"/>
                        <a:pt x="338" y="211"/>
                      </a:cubicBezTo>
                      <a:cubicBezTo>
                        <a:pt x="333" y="191"/>
                        <a:pt x="337" y="174"/>
                        <a:pt x="333" y="166"/>
                      </a:cubicBezTo>
                      <a:cubicBezTo>
                        <a:pt x="329" y="158"/>
                        <a:pt x="311" y="158"/>
                        <a:pt x="296" y="161"/>
                      </a:cubicBezTo>
                      <a:cubicBezTo>
                        <a:pt x="281" y="164"/>
                        <a:pt x="237" y="157"/>
                        <a:pt x="221" y="148"/>
                      </a:cubicBezTo>
                      <a:cubicBezTo>
                        <a:pt x="205" y="139"/>
                        <a:pt x="220" y="103"/>
                        <a:pt x="220" y="94"/>
                      </a:cubicBezTo>
                      <a:cubicBezTo>
                        <a:pt x="220" y="85"/>
                        <a:pt x="215" y="90"/>
                        <a:pt x="211" y="86"/>
                      </a:cubicBezTo>
                      <a:cubicBezTo>
                        <a:pt x="207" y="82"/>
                        <a:pt x="213" y="73"/>
                        <a:pt x="211" y="66"/>
                      </a:cubicBezTo>
                      <a:cubicBezTo>
                        <a:pt x="209" y="59"/>
                        <a:pt x="200" y="57"/>
                        <a:pt x="200" y="51"/>
                      </a:cubicBezTo>
                      <a:cubicBezTo>
                        <a:pt x="187" y="28"/>
                        <a:pt x="187" y="28"/>
                        <a:pt x="187" y="28"/>
                      </a:cubicBezTo>
                      <a:cubicBezTo>
                        <a:pt x="152" y="0"/>
                        <a:pt x="152" y="0"/>
                        <a:pt x="152" y="0"/>
                      </a:cubicBezTo>
                      <a:cubicBezTo>
                        <a:pt x="99" y="9"/>
                        <a:pt x="99" y="9"/>
                        <a:pt x="99" y="9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26" y="40"/>
                        <a:pt x="26" y="40"/>
                        <a:pt x="26" y="40"/>
                      </a:cubicBezTo>
                      <a:cubicBezTo>
                        <a:pt x="26" y="40"/>
                        <a:pt x="14" y="52"/>
                        <a:pt x="7" y="56"/>
                      </a:cubicBezTo>
                      <a:cubicBezTo>
                        <a:pt x="0" y="60"/>
                        <a:pt x="15" y="82"/>
                        <a:pt x="16" y="89"/>
                      </a:cubicBezTo>
                      <a:cubicBezTo>
                        <a:pt x="18" y="95"/>
                        <a:pt x="10" y="163"/>
                        <a:pt x="10" y="163"/>
                      </a:cubicBezTo>
                      <a:cubicBezTo>
                        <a:pt x="23" y="175"/>
                        <a:pt x="23" y="175"/>
                        <a:pt x="23" y="175"/>
                      </a:cubicBezTo>
                      <a:cubicBezTo>
                        <a:pt x="23" y="175"/>
                        <a:pt x="39" y="204"/>
                        <a:pt x="48" y="209"/>
                      </a:cubicBezTo>
                      <a:cubicBezTo>
                        <a:pt x="57" y="214"/>
                        <a:pt x="84" y="231"/>
                        <a:pt x="84" y="231"/>
                      </a:cubicBezTo>
                      <a:cubicBezTo>
                        <a:pt x="88" y="245"/>
                        <a:pt x="88" y="245"/>
                        <a:pt x="88" y="245"/>
                      </a:cubicBezTo>
                      <a:cubicBezTo>
                        <a:pt x="88" y="245"/>
                        <a:pt x="123" y="265"/>
                        <a:pt x="133" y="261"/>
                      </a:cubicBezTo>
                      <a:cubicBezTo>
                        <a:pt x="143" y="257"/>
                        <a:pt x="164" y="277"/>
                        <a:pt x="164" y="277"/>
                      </a:cubicBezTo>
                      <a:cubicBezTo>
                        <a:pt x="164" y="277"/>
                        <a:pt x="214" y="305"/>
                        <a:pt x="220" y="306"/>
                      </a:cubicBezTo>
                      <a:cubicBezTo>
                        <a:pt x="226" y="307"/>
                        <a:pt x="260" y="314"/>
                        <a:pt x="258" y="322"/>
                      </a:cubicBezTo>
                      <a:cubicBezTo>
                        <a:pt x="256" y="330"/>
                        <a:pt x="246" y="347"/>
                        <a:pt x="246" y="347"/>
                      </a:cubicBezTo>
                      <a:cubicBezTo>
                        <a:pt x="246" y="347"/>
                        <a:pt x="259" y="355"/>
                        <a:pt x="255" y="362"/>
                      </a:cubicBezTo>
                      <a:cubicBezTo>
                        <a:pt x="251" y="369"/>
                        <a:pt x="239" y="369"/>
                        <a:pt x="239" y="369"/>
                      </a:cubicBezTo>
                      <a:cubicBezTo>
                        <a:pt x="239" y="391"/>
                        <a:pt x="239" y="391"/>
                        <a:pt x="239" y="391"/>
                      </a:cubicBezTo>
                      <a:cubicBezTo>
                        <a:pt x="239" y="391"/>
                        <a:pt x="219" y="418"/>
                        <a:pt x="224" y="425"/>
                      </a:cubicBezTo>
                      <a:cubicBezTo>
                        <a:pt x="229" y="432"/>
                        <a:pt x="245" y="422"/>
                        <a:pt x="254" y="425"/>
                      </a:cubicBezTo>
                      <a:cubicBezTo>
                        <a:pt x="263" y="428"/>
                        <a:pt x="270" y="435"/>
                        <a:pt x="287" y="439"/>
                      </a:cubicBezTo>
                      <a:cubicBezTo>
                        <a:pt x="304" y="443"/>
                        <a:pt x="326" y="441"/>
                        <a:pt x="326" y="441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" name="Freeform 9"/>
                <p:cNvSpPr>
                  <a:spLocks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4116532" y="3763506"/>
                  <a:ext cx="204745" cy="200327"/>
                </a:xfrm>
                <a:custGeom>
                  <a:avLst/>
                  <a:gdLst>
                    <a:gd name="T0" fmla="*/ 92 w 246"/>
                    <a:gd name="T1" fmla="*/ 249 h 258"/>
                    <a:gd name="T2" fmla="*/ 152 w 246"/>
                    <a:gd name="T3" fmla="*/ 253 h 258"/>
                    <a:gd name="T4" fmla="*/ 220 w 246"/>
                    <a:gd name="T5" fmla="*/ 244 h 258"/>
                    <a:gd name="T6" fmla="*/ 243 w 246"/>
                    <a:gd name="T7" fmla="*/ 196 h 258"/>
                    <a:gd name="T8" fmla="*/ 233 w 246"/>
                    <a:gd name="T9" fmla="*/ 197 h 258"/>
                    <a:gd name="T10" fmla="*/ 234 w 246"/>
                    <a:gd name="T11" fmla="*/ 176 h 258"/>
                    <a:gd name="T12" fmla="*/ 227 w 246"/>
                    <a:gd name="T13" fmla="*/ 169 h 258"/>
                    <a:gd name="T14" fmla="*/ 241 w 246"/>
                    <a:gd name="T15" fmla="*/ 140 h 258"/>
                    <a:gd name="T16" fmla="*/ 219 w 246"/>
                    <a:gd name="T17" fmla="*/ 127 h 258"/>
                    <a:gd name="T18" fmla="*/ 201 w 246"/>
                    <a:gd name="T19" fmla="*/ 98 h 258"/>
                    <a:gd name="T20" fmla="*/ 182 w 246"/>
                    <a:gd name="T21" fmla="*/ 95 h 258"/>
                    <a:gd name="T22" fmla="*/ 164 w 246"/>
                    <a:gd name="T23" fmla="*/ 76 h 258"/>
                    <a:gd name="T24" fmla="*/ 152 w 246"/>
                    <a:gd name="T25" fmla="*/ 67 h 258"/>
                    <a:gd name="T26" fmla="*/ 140 w 246"/>
                    <a:gd name="T27" fmla="*/ 65 h 258"/>
                    <a:gd name="T28" fmla="*/ 116 w 246"/>
                    <a:gd name="T29" fmla="*/ 43 h 258"/>
                    <a:gd name="T30" fmla="*/ 101 w 246"/>
                    <a:gd name="T31" fmla="*/ 54 h 258"/>
                    <a:gd name="T32" fmla="*/ 85 w 246"/>
                    <a:gd name="T33" fmla="*/ 31 h 258"/>
                    <a:gd name="T34" fmla="*/ 48 w 246"/>
                    <a:gd name="T35" fmla="*/ 2 h 258"/>
                    <a:gd name="T36" fmla="*/ 30 w 246"/>
                    <a:gd name="T37" fmla="*/ 10 h 258"/>
                    <a:gd name="T38" fmla="*/ 14 w 246"/>
                    <a:gd name="T39" fmla="*/ 9 h 258"/>
                    <a:gd name="T40" fmla="*/ 0 w 246"/>
                    <a:gd name="T41" fmla="*/ 24 h 258"/>
                    <a:gd name="T42" fmla="*/ 21 w 246"/>
                    <a:gd name="T43" fmla="*/ 41 h 258"/>
                    <a:gd name="T44" fmla="*/ 3 w 246"/>
                    <a:gd name="T45" fmla="*/ 48 h 258"/>
                    <a:gd name="T46" fmla="*/ 3 w 246"/>
                    <a:gd name="T47" fmla="*/ 75 h 258"/>
                    <a:gd name="T48" fmla="*/ 20 w 246"/>
                    <a:gd name="T49" fmla="*/ 85 h 258"/>
                    <a:gd name="T50" fmla="*/ 2 w 246"/>
                    <a:gd name="T51" fmla="*/ 93 h 258"/>
                    <a:gd name="T52" fmla="*/ 16 w 246"/>
                    <a:gd name="T53" fmla="*/ 114 h 258"/>
                    <a:gd name="T54" fmla="*/ 9 w 246"/>
                    <a:gd name="T55" fmla="*/ 124 h 258"/>
                    <a:gd name="T56" fmla="*/ 28 w 246"/>
                    <a:gd name="T57" fmla="*/ 152 h 258"/>
                    <a:gd name="T58" fmla="*/ 4 w 246"/>
                    <a:gd name="T59" fmla="*/ 158 h 258"/>
                    <a:gd name="T60" fmla="*/ 4 w 246"/>
                    <a:gd name="T61" fmla="*/ 190 h 258"/>
                    <a:gd name="T62" fmla="*/ 24 w 246"/>
                    <a:gd name="T63" fmla="*/ 215 h 258"/>
                    <a:gd name="T64" fmla="*/ 51 w 246"/>
                    <a:gd name="T65" fmla="*/ 234 h 258"/>
                    <a:gd name="T66" fmla="*/ 58 w 246"/>
                    <a:gd name="T67" fmla="*/ 238 h 258"/>
                    <a:gd name="T68" fmla="*/ 85 w 246"/>
                    <a:gd name="T69" fmla="*/ 238 h 258"/>
                    <a:gd name="T70" fmla="*/ 92 w 246"/>
                    <a:gd name="T71" fmla="*/ 249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46" h="258">
                      <a:moveTo>
                        <a:pt x="92" y="249"/>
                      </a:moveTo>
                      <a:cubicBezTo>
                        <a:pt x="92" y="249"/>
                        <a:pt x="119" y="248"/>
                        <a:pt x="152" y="253"/>
                      </a:cubicBezTo>
                      <a:cubicBezTo>
                        <a:pt x="185" y="258"/>
                        <a:pt x="204" y="257"/>
                        <a:pt x="220" y="244"/>
                      </a:cubicBezTo>
                      <a:cubicBezTo>
                        <a:pt x="234" y="233"/>
                        <a:pt x="241" y="203"/>
                        <a:pt x="243" y="196"/>
                      </a:cubicBezTo>
                      <a:cubicBezTo>
                        <a:pt x="233" y="197"/>
                        <a:pt x="233" y="197"/>
                        <a:pt x="233" y="197"/>
                      </a:cubicBezTo>
                      <a:cubicBezTo>
                        <a:pt x="234" y="176"/>
                        <a:pt x="234" y="176"/>
                        <a:pt x="234" y="176"/>
                      </a:cubicBezTo>
                      <a:cubicBezTo>
                        <a:pt x="234" y="176"/>
                        <a:pt x="228" y="176"/>
                        <a:pt x="227" y="169"/>
                      </a:cubicBezTo>
                      <a:cubicBezTo>
                        <a:pt x="226" y="162"/>
                        <a:pt x="236" y="149"/>
                        <a:pt x="241" y="140"/>
                      </a:cubicBezTo>
                      <a:cubicBezTo>
                        <a:pt x="246" y="131"/>
                        <a:pt x="227" y="132"/>
                        <a:pt x="219" y="127"/>
                      </a:cubicBezTo>
                      <a:cubicBezTo>
                        <a:pt x="211" y="122"/>
                        <a:pt x="201" y="98"/>
                        <a:pt x="201" y="98"/>
                      </a:cubicBezTo>
                      <a:cubicBezTo>
                        <a:pt x="201" y="98"/>
                        <a:pt x="194" y="99"/>
                        <a:pt x="182" y="95"/>
                      </a:cubicBezTo>
                      <a:cubicBezTo>
                        <a:pt x="170" y="91"/>
                        <a:pt x="168" y="78"/>
                        <a:pt x="164" y="76"/>
                      </a:cubicBezTo>
                      <a:cubicBezTo>
                        <a:pt x="160" y="74"/>
                        <a:pt x="152" y="67"/>
                        <a:pt x="152" y="67"/>
                      </a:cubicBezTo>
                      <a:cubicBezTo>
                        <a:pt x="152" y="67"/>
                        <a:pt x="145" y="68"/>
                        <a:pt x="140" y="65"/>
                      </a:cubicBezTo>
                      <a:cubicBezTo>
                        <a:pt x="135" y="62"/>
                        <a:pt x="126" y="46"/>
                        <a:pt x="116" y="43"/>
                      </a:cubicBezTo>
                      <a:cubicBezTo>
                        <a:pt x="106" y="40"/>
                        <a:pt x="107" y="54"/>
                        <a:pt x="101" y="54"/>
                      </a:cubicBezTo>
                      <a:cubicBezTo>
                        <a:pt x="95" y="54"/>
                        <a:pt x="85" y="31"/>
                        <a:pt x="85" y="31"/>
                      </a:cubicBezTo>
                      <a:cubicBezTo>
                        <a:pt x="85" y="31"/>
                        <a:pt x="60" y="4"/>
                        <a:pt x="48" y="2"/>
                      </a:cubicBezTo>
                      <a:cubicBezTo>
                        <a:pt x="36" y="0"/>
                        <a:pt x="30" y="10"/>
                        <a:pt x="30" y="10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0" y="20"/>
                        <a:pt x="0" y="24"/>
                      </a:cubicBezTo>
                      <a:cubicBezTo>
                        <a:pt x="0" y="28"/>
                        <a:pt x="21" y="41"/>
                        <a:pt x="21" y="41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75"/>
                        <a:pt x="3" y="75"/>
                        <a:pt x="3" y="75"/>
                      </a:cubicBezTo>
                      <a:cubicBezTo>
                        <a:pt x="20" y="85"/>
                        <a:pt x="20" y="85"/>
                        <a:pt x="20" y="85"/>
                      </a:cubicBezTo>
                      <a:cubicBezTo>
                        <a:pt x="20" y="85"/>
                        <a:pt x="1" y="84"/>
                        <a:pt x="2" y="93"/>
                      </a:cubicBezTo>
                      <a:cubicBezTo>
                        <a:pt x="3" y="102"/>
                        <a:pt x="16" y="114"/>
                        <a:pt x="16" y="114"/>
                      </a:cubicBezTo>
                      <a:cubicBezTo>
                        <a:pt x="9" y="124"/>
                        <a:pt x="9" y="124"/>
                        <a:pt x="9" y="124"/>
                      </a:cubicBezTo>
                      <a:cubicBezTo>
                        <a:pt x="9" y="124"/>
                        <a:pt x="29" y="147"/>
                        <a:pt x="28" y="152"/>
                      </a:cubicBezTo>
                      <a:cubicBezTo>
                        <a:pt x="27" y="157"/>
                        <a:pt x="4" y="158"/>
                        <a:pt x="4" y="158"/>
                      </a:cubicBezTo>
                      <a:cubicBezTo>
                        <a:pt x="4" y="190"/>
                        <a:pt x="4" y="190"/>
                        <a:pt x="4" y="190"/>
                      </a:cubicBezTo>
                      <a:cubicBezTo>
                        <a:pt x="24" y="215"/>
                        <a:pt x="24" y="215"/>
                        <a:pt x="24" y="215"/>
                      </a:cubicBezTo>
                      <a:cubicBezTo>
                        <a:pt x="32" y="209"/>
                        <a:pt x="46" y="227"/>
                        <a:pt x="51" y="234"/>
                      </a:cubicBezTo>
                      <a:cubicBezTo>
                        <a:pt x="58" y="238"/>
                        <a:pt x="58" y="238"/>
                        <a:pt x="58" y="238"/>
                      </a:cubicBezTo>
                      <a:cubicBezTo>
                        <a:pt x="85" y="238"/>
                        <a:pt x="85" y="238"/>
                        <a:pt x="85" y="238"/>
                      </a:cubicBezTo>
                      <a:lnTo>
                        <a:pt x="92" y="24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Freeform 10"/>
                <p:cNvSpPr>
                  <a:spLocks noEditPoints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3645174" y="3424719"/>
                  <a:ext cx="609818" cy="1249097"/>
                </a:xfrm>
                <a:custGeom>
                  <a:avLst/>
                  <a:gdLst>
                    <a:gd name="T0" fmla="*/ 659 w 732"/>
                    <a:gd name="T1" fmla="*/ 333 h 1628"/>
                    <a:gd name="T2" fmla="*/ 726 w 732"/>
                    <a:gd name="T3" fmla="*/ 284 h 1628"/>
                    <a:gd name="T4" fmla="*/ 679 w 732"/>
                    <a:gd name="T5" fmla="*/ 205 h 1628"/>
                    <a:gd name="T6" fmla="*/ 622 w 732"/>
                    <a:gd name="T7" fmla="*/ 296 h 1628"/>
                    <a:gd name="T8" fmla="*/ 534 w 732"/>
                    <a:gd name="T9" fmla="*/ 286 h 1628"/>
                    <a:gd name="T10" fmla="*/ 535 w 732"/>
                    <a:gd name="T11" fmla="*/ 223 h 1628"/>
                    <a:gd name="T12" fmla="*/ 444 w 732"/>
                    <a:gd name="T13" fmla="*/ 138 h 1628"/>
                    <a:gd name="T14" fmla="*/ 328 w 732"/>
                    <a:gd name="T15" fmla="*/ 70 h 1628"/>
                    <a:gd name="T16" fmla="*/ 216 w 732"/>
                    <a:gd name="T17" fmla="*/ 13 h 1628"/>
                    <a:gd name="T18" fmla="*/ 115 w 732"/>
                    <a:gd name="T19" fmla="*/ 0 h 1628"/>
                    <a:gd name="T20" fmla="*/ 81 w 732"/>
                    <a:gd name="T21" fmla="*/ 32 h 1628"/>
                    <a:gd name="T22" fmla="*/ 82 w 732"/>
                    <a:gd name="T23" fmla="*/ 63 h 1628"/>
                    <a:gd name="T24" fmla="*/ 27 w 732"/>
                    <a:gd name="T25" fmla="*/ 199 h 1628"/>
                    <a:gd name="T26" fmla="*/ 35 w 732"/>
                    <a:gd name="T27" fmla="*/ 280 h 1628"/>
                    <a:gd name="T28" fmla="*/ 2 w 732"/>
                    <a:gd name="T29" fmla="*/ 401 h 1628"/>
                    <a:gd name="T30" fmla="*/ 0 w 732"/>
                    <a:gd name="T31" fmla="*/ 500 h 1628"/>
                    <a:gd name="T32" fmla="*/ 32 w 732"/>
                    <a:gd name="T33" fmla="*/ 564 h 1628"/>
                    <a:gd name="T34" fmla="*/ 63 w 732"/>
                    <a:gd name="T35" fmla="*/ 614 h 1628"/>
                    <a:gd name="T36" fmla="*/ 64 w 732"/>
                    <a:gd name="T37" fmla="*/ 724 h 1628"/>
                    <a:gd name="T38" fmla="*/ 68 w 732"/>
                    <a:gd name="T39" fmla="*/ 786 h 1628"/>
                    <a:gd name="T40" fmla="*/ 83 w 732"/>
                    <a:gd name="T41" fmla="*/ 872 h 1628"/>
                    <a:gd name="T42" fmla="*/ 87 w 732"/>
                    <a:gd name="T43" fmla="*/ 944 h 1628"/>
                    <a:gd name="T44" fmla="*/ 95 w 732"/>
                    <a:gd name="T45" fmla="*/ 990 h 1628"/>
                    <a:gd name="T46" fmla="*/ 129 w 732"/>
                    <a:gd name="T47" fmla="*/ 1082 h 1628"/>
                    <a:gd name="T48" fmla="*/ 143 w 732"/>
                    <a:gd name="T49" fmla="*/ 1145 h 1628"/>
                    <a:gd name="T50" fmla="*/ 170 w 732"/>
                    <a:gd name="T51" fmla="*/ 1213 h 1628"/>
                    <a:gd name="T52" fmla="*/ 205 w 732"/>
                    <a:gd name="T53" fmla="*/ 1257 h 1628"/>
                    <a:gd name="T54" fmla="*/ 217 w 732"/>
                    <a:gd name="T55" fmla="*/ 1321 h 1628"/>
                    <a:gd name="T56" fmla="*/ 210 w 732"/>
                    <a:gd name="T57" fmla="*/ 1394 h 1628"/>
                    <a:gd name="T58" fmla="*/ 214 w 732"/>
                    <a:gd name="T59" fmla="*/ 1450 h 1628"/>
                    <a:gd name="T60" fmla="*/ 216 w 732"/>
                    <a:gd name="T61" fmla="*/ 1513 h 1628"/>
                    <a:gd name="T62" fmla="*/ 290 w 732"/>
                    <a:gd name="T63" fmla="*/ 1562 h 1628"/>
                    <a:gd name="T64" fmla="*/ 347 w 732"/>
                    <a:gd name="T65" fmla="*/ 1612 h 1628"/>
                    <a:gd name="T66" fmla="*/ 437 w 732"/>
                    <a:gd name="T67" fmla="*/ 1628 h 1628"/>
                    <a:gd name="T68" fmla="*/ 438 w 732"/>
                    <a:gd name="T69" fmla="*/ 1589 h 1628"/>
                    <a:gd name="T70" fmla="*/ 409 w 732"/>
                    <a:gd name="T71" fmla="*/ 1534 h 1628"/>
                    <a:gd name="T72" fmla="*/ 412 w 732"/>
                    <a:gd name="T73" fmla="*/ 1501 h 1628"/>
                    <a:gd name="T74" fmla="*/ 441 w 732"/>
                    <a:gd name="T75" fmla="*/ 1451 h 1628"/>
                    <a:gd name="T76" fmla="*/ 476 w 732"/>
                    <a:gd name="T77" fmla="*/ 1359 h 1628"/>
                    <a:gd name="T78" fmla="*/ 379 w 732"/>
                    <a:gd name="T79" fmla="*/ 1301 h 1628"/>
                    <a:gd name="T80" fmla="*/ 407 w 732"/>
                    <a:gd name="T81" fmla="*/ 1240 h 1628"/>
                    <a:gd name="T82" fmla="*/ 443 w 732"/>
                    <a:gd name="T83" fmla="*/ 1217 h 1628"/>
                    <a:gd name="T84" fmla="*/ 456 w 732"/>
                    <a:gd name="T85" fmla="*/ 1130 h 1628"/>
                    <a:gd name="T86" fmla="*/ 486 w 732"/>
                    <a:gd name="T87" fmla="*/ 1113 h 1628"/>
                    <a:gd name="T88" fmla="*/ 404 w 732"/>
                    <a:gd name="T89" fmla="*/ 1089 h 1628"/>
                    <a:gd name="T90" fmla="*/ 465 w 732"/>
                    <a:gd name="T91" fmla="*/ 1039 h 1628"/>
                    <a:gd name="T92" fmla="*/ 501 w 732"/>
                    <a:gd name="T93" fmla="*/ 948 h 1628"/>
                    <a:gd name="T94" fmla="*/ 494 w 732"/>
                    <a:gd name="T95" fmla="*/ 934 h 1628"/>
                    <a:gd name="T96" fmla="*/ 554 w 732"/>
                    <a:gd name="T97" fmla="*/ 920 h 1628"/>
                    <a:gd name="T98" fmla="*/ 688 w 732"/>
                    <a:gd name="T99" fmla="*/ 847 h 1628"/>
                    <a:gd name="T100" fmla="*/ 667 w 732"/>
                    <a:gd name="T101" fmla="*/ 766 h 1628"/>
                    <a:gd name="T102" fmla="*/ 601 w 732"/>
                    <a:gd name="T103" fmla="*/ 696 h 1628"/>
                    <a:gd name="T104" fmla="*/ 570 w 732"/>
                    <a:gd name="T105" fmla="*/ 601 h 1628"/>
                    <a:gd name="T106" fmla="*/ 568 w 732"/>
                    <a:gd name="T107" fmla="*/ 536 h 1628"/>
                    <a:gd name="T108" fmla="*/ 587 w 732"/>
                    <a:gd name="T109" fmla="*/ 484 h 1628"/>
                    <a:gd name="T110" fmla="*/ 604 w 732"/>
                    <a:gd name="T111" fmla="*/ 419 h 1628"/>
                    <a:gd name="T112" fmla="*/ 619 w 732"/>
                    <a:gd name="T113" fmla="*/ 681 h 1628"/>
                    <a:gd name="T114" fmla="*/ 619 w 732"/>
                    <a:gd name="T115" fmla="*/ 681 h 16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32" h="1628">
                      <a:moveTo>
                        <a:pt x="634" y="355"/>
                      </a:moveTo>
                      <a:cubicBezTo>
                        <a:pt x="650" y="351"/>
                        <a:pt x="650" y="351"/>
                        <a:pt x="650" y="351"/>
                      </a:cubicBezTo>
                      <a:cubicBezTo>
                        <a:pt x="653" y="335"/>
                        <a:pt x="653" y="335"/>
                        <a:pt x="653" y="335"/>
                      </a:cubicBezTo>
                      <a:cubicBezTo>
                        <a:pt x="659" y="333"/>
                        <a:pt x="659" y="333"/>
                        <a:pt x="659" y="333"/>
                      </a:cubicBezTo>
                      <a:cubicBezTo>
                        <a:pt x="660" y="322"/>
                        <a:pt x="660" y="322"/>
                        <a:pt x="660" y="322"/>
                      </a:cubicBezTo>
                      <a:cubicBezTo>
                        <a:pt x="681" y="320"/>
                        <a:pt x="681" y="320"/>
                        <a:pt x="681" y="320"/>
                      </a:cubicBezTo>
                      <a:cubicBezTo>
                        <a:pt x="681" y="320"/>
                        <a:pt x="681" y="302"/>
                        <a:pt x="692" y="297"/>
                      </a:cubicBezTo>
                      <a:cubicBezTo>
                        <a:pt x="703" y="292"/>
                        <a:pt x="720" y="290"/>
                        <a:pt x="726" y="284"/>
                      </a:cubicBezTo>
                      <a:cubicBezTo>
                        <a:pt x="732" y="278"/>
                        <a:pt x="724" y="240"/>
                        <a:pt x="724" y="231"/>
                      </a:cubicBezTo>
                      <a:cubicBezTo>
                        <a:pt x="724" y="222"/>
                        <a:pt x="713" y="223"/>
                        <a:pt x="713" y="223"/>
                      </a:cubicBezTo>
                      <a:cubicBezTo>
                        <a:pt x="713" y="223"/>
                        <a:pt x="709" y="202"/>
                        <a:pt x="702" y="198"/>
                      </a:cubicBezTo>
                      <a:cubicBezTo>
                        <a:pt x="695" y="194"/>
                        <a:pt x="679" y="205"/>
                        <a:pt x="679" y="205"/>
                      </a:cubicBezTo>
                      <a:cubicBezTo>
                        <a:pt x="679" y="205"/>
                        <a:pt x="681" y="240"/>
                        <a:pt x="679" y="251"/>
                      </a:cubicBezTo>
                      <a:cubicBezTo>
                        <a:pt x="677" y="262"/>
                        <a:pt x="656" y="276"/>
                        <a:pt x="649" y="276"/>
                      </a:cubicBezTo>
                      <a:cubicBezTo>
                        <a:pt x="642" y="276"/>
                        <a:pt x="640" y="293"/>
                        <a:pt x="636" y="300"/>
                      </a:cubicBezTo>
                      <a:cubicBezTo>
                        <a:pt x="632" y="307"/>
                        <a:pt x="631" y="298"/>
                        <a:pt x="622" y="296"/>
                      </a:cubicBezTo>
                      <a:cubicBezTo>
                        <a:pt x="613" y="294"/>
                        <a:pt x="613" y="313"/>
                        <a:pt x="613" y="313"/>
                      </a:cubicBezTo>
                      <a:cubicBezTo>
                        <a:pt x="606" y="302"/>
                        <a:pt x="606" y="302"/>
                        <a:pt x="606" y="302"/>
                      </a:cubicBezTo>
                      <a:cubicBezTo>
                        <a:pt x="606" y="302"/>
                        <a:pt x="584" y="304"/>
                        <a:pt x="567" y="300"/>
                      </a:cubicBezTo>
                      <a:cubicBezTo>
                        <a:pt x="550" y="296"/>
                        <a:pt x="543" y="289"/>
                        <a:pt x="534" y="286"/>
                      </a:cubicBezTo>
                      <a:cubicBezTo>
                        <a:pt x="525" y="283"/>
                        <a:pt x="509" y="293"/>
                        <a:pt x="504" y="286"/>
                      </a:cubicBezTo>
                      <a:cubicBezTo>
                        <a:pt x="499" y="279"/>
                        <a:pt x="519" y="252"/>
                        <a:pt x="519" y="252"/>
                      </a:cubicBezTo>
                      <a:cubicBezTo>
                        <a:pt x="519" y="230"/>
                        <a:pt x="519" y="230"/>
                        <a:pt x="519" y="230"/>
                      </a:cubicBezTo>
                      <a:cubicBezTo>
                        <a:pt x="519" y="230"/>
                        <a:pt x="531" y="230"/>
                        <a:pt x="535" y="223"/>
                      </a:cubicBezTo>
                      <a:cubicBezTo>
                        <a:pt x="539" y="216"/>
                        <a:pt x="526" y="208"/>
                        <a:pt x="526" y="208"/>
                      </a:cubicBezTo>
                      <a:cubicBezTo>
                        <a:pt x="526" y="208"/>
                        <a:pt x="536" y="191"/>
                        <a:pt x="538" y="183"/>
                      </a:cubicBezTo>
                      <a:cubicBezTo>
                        <a:pt x="540" y="175"/>
                        <a:pt x="506" y="168"/>
                        <a:pt x="500" y="167"/>
                      </a:cubicBezTo>
                      <a:cubicBezTo>
                        <a:pt x="494" y="166"/>
                        <a:pt x="444" y="138"/>
                        <a:pt x="444" y="138"/>
                      </a:cubicBezTo>
                      <a:cubicBezTo>
                        <a:pt x="444" y="138"/>
                        <a:pt x="423" y="118"/>
                        <a:pt x="413" y="122"/>
                      </a:cubicBezTo>
                      <a:cubicBezTo>
                        <a:pt x="403" y="126"/>
                        <a:pt x="368" y="106"/>
                        <a:pt x="368" y="106"/>
                      </a:cubicBezTo>
                      <a:cubicBezTo>
                        <a:pt x="364" y="92"/>
                        <a:pt x="364" y="92"/>
                        <a:pt x="364" y="92"/>
                      </a:cubicBezTo>
                      <a:cubicBezTo>
                        <a:pt x="364" y="92"/>
                        <a:pt x="337" y="75"/>
                        <a:pt x="328" y="70"/>
                      </a:cubicBezTo>
                      <a:cubicBezTo>
                        <a:pt x="319" y="65"/>
                        <a:pt x="303" y="36"/>
                        <a:pt x="303" y="36"/>
                      </a:cubicBezTo>
                      <a:cubicBezTo>
                        <a:pt x="290" y="24"/>
                        <a:pt x="290" y="24"/>
                        <a:pt x="290" y="24"/>
                      </a:cubicBezTo>
                      <a:cubicBezTo>
                        <a:pt x="267" y="7"/>
                        <a:pt x="267" y="7"/>
                        <a:pt x="267" y="7"/>
                      </a:cubicBezTo>
                      <a:cubicBezTo>
                        <a:pt x="216" y="13"/>
                        <a:pt x="216" y="13"/>
                        <a:pt x="216" y="13"/>
                      </a:cubicBezTo>
                      <a:cubicBezTo>
                        <a:pt x="211" y="50"/>
                        <a:pt x="211" y="50"/>
                        <a:pt x="211" y="50"/>
                      </a:cubicBezTo>
                      <a:cubicBezTo>
                        <a:pt x="189" y="16"/>
                        <a:pt x="189" y="16"/>
                        <a:pt x="189" y="16"/>
                      </a:cubicBezTo>
                      <a:cubicBezTo>
                        <a:pt x="189" y="16"/>
                        <a:pt x="147" y="17"/>
                        <a:pt x="134" y="13"/>
                      </a:cubicBezTo>
                      <a:cubicBezTo>
                        <a:pt x="120" y="9"/>
                        <a:pt x="115" y="0"/>
                        <a:pt x="115" y="0"/>
                      </a:cubicBezTo>
                      <a:cubicBezTo>
                        <a:pt x="107" y="17"/>
                        <a:pt x="107" y="17"/>
                        <a:pt x="107" y="17"/>
                      </a:cubicBezTo>
                      <a:cubicBezTo>
                        <a:pt x="92" y="20"/>
                        <a:pt x="92" y="20"/>
                        <a:pt x="92" y="20"/>
                      </a:cubicBezTo>
                      <a:cubicBezTo>
                        <a:pt x="92" y="34"/>
                        <a:pt x="92" y="34"/>
                        <a:pt x="92" y="34"/>
                      </a:cubicBezTo>
                      <a:cubicBezTo>
                        <a:pt x="81" y="32"/>
                        <a:pt x="81" y="32"/>
                        <a:pt x="81" y="32"/>
                      </a:cubicBezTo>
                      <a:cubicBezTo>
                        <a:pt x="81" y="51"/>
                        <a:pt x="81" y="51"/>
                        <a:pt x="81" y="51"/>
                      </a:cubicBezTo>
                      <a:cubicBezTo>
                        <a:pt x="81" y="51"/>
                        <a:pt x="78" y="52"/>
                        <a:pt x="74" y="52"/>
                      </a:cubicBezTo>
                      <a:cubicBezTo>
                        <a:pt x="74" y="52"/>
                        <a:pt x="75" y="52"/>
                        <a:pt x="75" y="52"/>
                      </a:cubicBezTo>
                      <a:cubicBezTo>
                        <a:pt x="82" y="63"/>
                        <a:pt x="82" y="63"/>
                        <a:pt x="82" y="63"/>
                      </a:cubicBezTo>
                      <a:cubicBezTo>
                        <a:pt x="76" y="119"/>
                        <a:pt x="76" y="119"/>
                        <a:pt x="76" y="119"/>
                      </a:cubicBezTo>
                      <a:cubicBezTo>
                        <a:pt x="76" y="119"/>
                        <a:pt x="21" y="143"/>
                        <a:pt x="22" y="157"/>
                      </a:cubicBezTo>
                      <a:cubicBezTo>
                        <a:pt x="23" y="171"/>
                        <a:pt x="50" y="165"/>
                        <a:pt x="41" y="174"/>
                      </a:cubicBezTo>
                      <a:cubicBezTo>
                        <a:pt x="32" y="183"/>
                        <a:pt x="22" y="192"/>
                        <a:pt x="27" y="199"/>
                      </a:cubicBezTo>
                      <a:cubicBezTo>
                        <a:pt x="32" y="206"/>
                        <a:pt x="51" y="214"/>
                        <a:pt x="50" y="224"/>
                      </a:cubicBezTo>
                      <a:cubicBezTo>
                        <a:pt x="49" y="234"/>
                        <a:pt x="32" y="246"/>
                        <a:pt x="32" y="246"/>
                      </a:cubicBezTo>
                      <a:cubicBezTo>
                        <a:pt x="32" y="246"/>
                        <a:pt x="63" y="257"/>
                        <a:pt x="60" y="268"/>
                      </a:cubicBezTo>
                      <a:cubicBezTo>
                        <a:pt x="57" y="279"/>
                        <a:pt x="35" y="280"/>
                        <a:pt x="35" y="280"/>
                      </a:cubicBezTo>
                      <a:cubicBezTo>
                        <a:pt x="35" y="280"/>
                        <a:pt x="29" y="318"/>
                        <a:pt x="28" y="323"/>
                      </a:cubicBezTo>
                      <a:cubicBezTo>
                        <a:pt x="27" y="328"/>
                        <a:pt x="9" y="336"/>
                        <a:pt x="9" y="346"/>
                      </a:cubicBezTo>
                      <a:cubicBezTo>
                        <a:pt x="9" y="356"/>
                        <a:pt x="14" y="381"/>
                        <a:pt x="12" y="385"/>
                      </a:cubicBezTo>
                      <a:cubicBezTo>
                        <a:pt x="10" y="389"/>
                        <a:pt x="1" y="397"/>
                        <a:pt x="2" y="401"/>
                      </a:cubicBezTo>
                      <a:cubicBezTo>
                        <a:pt x="3" y="405"/>
                        <a:pt x="26" y="450"/>
                        <a:pt x="21" y="455"/>
                      </a:cubicBezTo>
                      <a:cubicBezTo>
                        <a:pt x="16" y="460"/>
                        <a:pt x="7" y="455"/>
                        <a:pt x="7" y="455"/>
                      </a:cubicBezTo>
                      <a:cubicBezTo>
                        <a:pt x="10" y="494"/>
                        <a:pt x="10" y="494"/>
                        <a:pt x="10" y="494"/>
                      </a:cubicBezTo>
                      <a:cubicBezTo>
                        <a:pt x="10" y="494"/>
                        <a:pt x="0" y="495"/>
                        <a:pt x="0" y="500"/>
                      </a:cubicBezTo>
                      <a:cubicBezTo>
                        <a:pt x="0" y="505"/>
                        <a:pt x="2" y="522"/>
                        <a:pt x="2" y="522"/>
                      </a:cubicBezTo>
                      <a:cubicBezTo>
                        <a:pt x="2" y="522"/>
                        <a:pt x="25" y="537"/>
                        <a:pt x="23" y="541"/>
                      </a:cubicBezTo>
                      <a:cubicBezTo>
                        <a:pt x="21" y="545"/>
                        <a:pt x="19" y="554"/>
                        <a:pt x="19" y="554"/>
                      </a:cubicBezTo>
                      <a:cubicBezTo>
                        <a:pt x="32" y="564"/>
                        <a:pt x="32" y="564"/>
                        <a:pt x="32" y="564"/>
                      </a:cubicBezTo>
                      <a:cubicBezTo>
                        <a:pt x="40" y="585"/>
                        <a:pt x="40" y="585"/>
                        <a:pt x="40" y="585"/>
                      </a:cubicBezTo>
                      <a:cubicBezTo>
                        <a:pt x="43" y="591"/>
                        <a:pt x="43" y="591"/>
                        <a:pt x="43" y="591"/>
                      </a:cubicBezTo>
                      <a:cubicBezTo>
                        <a:pt x="43" y="591"/>
                        <a:pt x="35" y="610"/>
                        <a:pt x="47" y="613"/>
                      </a:cubicBezTo>
                      <a:cubicBezTo>
                        <a:pt x="59" y="616"/>
                        <a:pt x="63" y="614"/>
                        <a:pt x="63" y="614"/>
                      </a:cubicBezTo>
                      <a:cubicBezTo>
                        <a:pt x="65" y="639"/>
                        <a:pt x="65" y="639"/>
                        <a:pt x="65" y="639"/>
                      </a:cubicBezTo>
                      <a:cubicBezTo>
                        <a:pt x="65" y="639"/>
                        <a:pt x="80" y="658"/>
                        <a:pt x="77" y="664"/>
                      </a:cubicBezTo>
                      <a:cubicBezTo>
                        <a:pt x="74" y="670"/>
                        <a:pt x="65" y="677"/>
                        <a:pt x="65" y="681"/>
                      </a:cubicBezTo>
                      <a:cubicBezTo>
                        <a:pt x="65" y="685"/>
                        <a:pt x="64" y="724"/>
                        <a:pt x="64" y="724"/>
                      </a:cubicBezTo>
                      <a:cubicBezTo>
                        <a:pt x="55" y="725"/>
                        <a:pt x="55" y="725"/>
                        <a:pt x="55" y="725"/>
                      </a:cubicBezTo>
                      <a:cubicBezTo>
                        <a:pt x="55" y="725"/>
                        <a:pt x="72" y="743"/>
                        <a:pt x="73" y="753"/>
                      </a:cubicBezTo>
                      <a:cubicBezTo>
                        <a:pt x="74" y="763"/>
                        <a:pt x="70" y="774"/>
                        <a:pt x="70" y="774"/>
                      </a:cubicBezTo>
                      <a:cubicBezTo>
                        <a:pt x="68" y="786"/>
                        <a:pt x="68" y="786"/>
                        <a:pt x="68" y="786"/>
                      </a:cubicBezTo>
                      <a:cubicBezTo>
                        <a:pt x="51" y="787"/>
                        <a:pt x="51" y="787"/>
                        <a:pt x="51" y="787"/>
                      </a:cubicBezTo>
                      <a:cubicBezTo>
                        <a:pt x="51" y="787"/>
                        <a:pt x="63" y="820"/>
                        <a:pt x="63" y="827"/>
                      </a:cubicBezTo>
                      <a:cubicBezTo>
                        <a:pt x="63" y="834"/>
                        <a:pt x="63" y="855"/>
                        <a:pt x="63" y="855"/>
                      </a:cubicBezTo>
                      <a:cubicBezTo>
                        <a:pt x="83" y="872"/>
                        <a:pt x="83" y="872"/>
                        <a:pt x="83" y="872"/>
                      </a:cubicBezTo>
                      <a:cubicBezTo>
                        <a:pt x="84" y="884"/>
                        <a:pt x="84" y="884"/>
                        <a:pt x="84" y="884"/>
                      </a:cubicBezTo>
                      <a:cubicBezTo>
                        <a:pt x="84" y="884"/>
                        <a:pt x="103" y="893"/>
                        <a:pt x="98" y="902"/>
                      </a:cubicBezTo>
                      <a:cubicBezTo>
                        <a:pt x="93" y="911"/>
                        <a:pt x="79" y="916"/>
                        <a:pt x="79" y="916"/>
                      </a:cubicBezTo>
                      <a:cubicBezTo>
                        <a:pt x="87" y="944"/>
                        <a:pt x="87" y="944"/>
                        <a:pt x="87" y="944"/>
                      </a:cubicBezTo>
                      <a:cubicBezTo>
                        <a:pt x="74" y="953"/>
                        <a:pt x="74" y="953"/>
                        <a:pt x="74" y="953"/>
                      </a:cubicBezTo>
                      <a:cubicBezTo>
                        <a:pt x="74" y="953"/>
                        <a:pt x="84" y="958"/>
                        <a:pt x="85" y="966"/>
                      </a:cubicBezTo>
                      <a:cubicBezTo>
                        <a:pt x="86" y="974"/>
                        <a:pt x="81" y="982"/>
                        <a:pt x="81" y="982"/>
                      </a:cubicBezTo>
                      <a:cubicBezTo>
                        <a:pt x="95" y="990"/>
                        <a:pt x="95" y="990"/>
                        <a:pt x="95" y="990"/>
                      </a:cubicBezTo>
                      <a:cubicBezTo>
                        <a:pt x="95" y="990"/>
                        <a:pt x="90" y="1008"/>
                        <a:pt x="91" y="1014"/>
                      </a:cubicBezTo>
                      <a:cubicBezTo>
                        <a:pt x="92" y="1020"/>
                        <a:pt x="99" y="1031"/>
                        <a:pt x="99" y="1031"/>
                      </a:cubicBezTo>
                      <a:cubicBezTo>
                        <a:pt x="99" y="1031"/>
                        <a:pt x="99" y="1050"/>
                        <a:pt x="102" y="1056"/>
                      </a:cubicBezTo>
                      <a:cubicBezTo>
                        <a:pt x="105" y="1062"/>
                        <a:pt x="134" y="1083"/>
                        <a:pt x="129" y="1082"/>
                      </a:cubicBezTo>
                      <a:cubicBezTo>
                        <a:pt x="124" y="1081"/>
                        <a:pt x="113" y="1090"/>
                        <a:pt x="113" y="1090"/>
                      </a:cubicBezTo>
                      <a:cubicBezTo>
                        <a:pt x="113" y="1090"/>
                        <a:pt x="118" y="1120"/>
                        <a:pt x="121" y="1128"/>
                      </a:cubicBezTo>
                      <a:cubicBezTo>
                        <a:pt x="124" y="1136"/>
                        <a:pt x="133" y="1140"/>
                        <a:pt x="133" y="1140"/>
                      </a:cubicBezTo>
                      <a:cubicBezTo>
                        <a:pt x="143" y="1145"/>
                        <a:pt x="143" y="1145"/>
                        <a:pt x="143" y="1145"/>
                      </a:cubicBezTo>
                      <a:cubicBezTo>
                        <a:pt x="139" y="1163"/>
                        <a:pt x="139" y="1163"/>
                        <a:pt x="139" y="1163"/>
                      </a:cubicBezTo>
                      <a:cubicBezTo>
                        <a:pt x="139" y="1163"/>
                        <a:pt x="155" y="1164"/>
                        <a:pt x="156" y="1175"/>
                      </a:cubicBezTo>
                      <a:cubicBezTo>
                        <a:pt x="157" y="1186"/>
                        <a:pt x="158" y="1203"/>
                        <a:pt x="158" y="1203"/>
                      </a:cubicBezTo>
                      <a:cubicBezTo>
                        <a:pt x="158" y="1203"/>
                        <a:pt x="163" y="1213"/>
                        <a:pt x="170" y="1213"/>
                      </a:cubicBezTo>
                      <a:cubicBezTo>
                        <a:pt x="177" y="1213"/>
                        <a:pt x="196" y="1208"/>
                        <a:pt x="194" y="1219"/>
                      </a:cubicBezTo>
                      <a:cubicBezTo>
                        <a:pt x="192" y="1230"/>
                        <a:pt x="160" y="1227"/>
                        <a:pt x="161" y="1230"/>
                      </a:cubicBezTo>
                      <a:cubicBezTo>
                        <a:pt x="162" y="1233"/>
                        <a:pt x="185" y="1240"/>
                        <a:pt x="185" y="1240"/>
                      </a:cubicBezTo>
                      <a:cubicBezTo>
                        <a:pt x="185" y="1240"/>
                        <a:pt x="208" y="1249"/>
                        <a:pt x="205" y="1257"/>
                      </a:cubicBezTo>
                      <a:cubicBezTo>
                        <a:pt x="202" y="1265"/>
                        <a:pt x="189" y="1276"/>
                        <a:pt x="189" y="1276"/>
                      </a:cubicBezTo>
                      <a:cubicBezTo>
                        <a:pt x="205" y="1288"/>
                        <a:pt x="205" y="1288"/>
                        <a:pt x="205" y="1288"/>
                      </a:cubicBezTo>
                      <a:cubicBezTo>
                        <a:pt x="202" y="1303"/>
                        <a:pt x="202" y="1303"/>
                        <a:pt x="202" y="1303"/>
                      </a:cubicBezTo>
                      <a:cubicBezTo>
                        <a:pt x="217" y="1321"/>
                        <a:pt x="217" y="1321"/>
                        <a:pt x="217" y="1321"/>
                      </a:cubicBezTo>
                      <a:cubicBezTo>
                        <a:pt x="214" y="1343"/>
                        <a:pt x="214" y="1343"/>
                        <a:pt x="214" y="1343"/>
                      </a:cubicBezTo>
                      <a:cubicBezTo>
                        <a:pt x="224" y="1360"/>
                        <a:pt x="224" y="1360"/>
                        <a:pt x="224" y="1360"/>
                      </a:cubicBezTo>
                      <a:cubicBezTo>
                        <a:pt x="213" y="1364"/>
                        <a:pt x="213" y="1364"/>
                        <a:pt x="213" y="1364"/>
                      </a:cubicBezTo>
                      <a:cubicBezTo>
                        <a:pt x="210" y="1394"/>
                        <a:pt x="210" y="1394"/>
                        <a:pt x="210" y="1394"/>
                      </a:cubicBezTo>
                      <a:cubicBezTo>
                        <a:pt x="210" y="1394"/>
                        <a:pt x="229" y="1405"/>
                        <a:pt x="230" y="1408"/>
                      </a:cubicBezTo>
                      <a:cubicBezTo>
                        <a:pt x="231" y="1411"/>
                        <a:pt x="215" y="1420"/>
                        <a:pt x="215" y="1420"/>
                      </a:cubicBezTo>
                      <a:cubicBezTo>
                        <a:pt x="215" y="1420"/>
                        <a:pt x="235" y="1435"/>
                        <a:pt x="232" y="1440"/>
                      </a:cubicBezTo>
                      <a:cubicBezTo>
                        <a:pt x="229" y="1445"/>
                        <a:pt x="214" y="1450"/>
                        <a:pt x="214" y="1450"/>
                      </a:cubicBezTo>
                      <a:cubicBezTo>
                        <a:pt x="213" y="1463"/>
                        <a:pt x="213" y="1463"/>
                        <a:pt x="213" y="1463"/>
                      </a:cubicBezTo>
                      <a:cubicBezTo>
                        <a:pt x="206" y="1467"/>
                        <a:pt x="206" y="1467"/>
                        <a:pt x="206" y="1467"/>
                      </a:cubicBezTo>
                      <a:cubicBezTo>
                        <a:pt x="206" y="1467"/>
                        <a:pt x="208" y="1483"/>
                        <a:pt x="213" y="1488"/>
                      </a:cubicBezTo>
                      <a:cubicBezTo>
                        <a:pt x="218" y="1493"/>
                        <a:pt x="216" y="1513"/>
                        <a:pt x="216" y="1513"/>
                      </a:cubicBezTo>
                      <a:cubicBezTo>
                        <a:pt x="236" y="1517"/>
                        <a:pt x="236" y="1517"/>
                        <a:pt x="236" y="1517"/>
                      </a:cubicBezTo>
                      <a:cubicBezTo>
                        <a:pt x="236" y="1517"/>
                        <a:pt x="240" y="1542"/>
                        <a:pt x="250" y="1542"/>
                      </a:cubicBezTo>
                      <a:cubicBezTo>
                        <a:pt x="260" y="1542"/>
                        <a:pt x="266" y="1524"/>
                        <a:pt x="281" y="1537"/>
                      </a:cubicBezTo>
                      <a:cubicBezTo>
                        <a:pt x="296" y="1550"/>
                        <a:pt x="290" y="1562"/>
                        <a:pt x="290" y="1562"/>
                      </a:cubicBezTo>
                      <a:cubicBezTo>
                        <a:pt x="304" y="1578"/>
                        <a:pt x="304" y="1578"/>
                        <a:pt x="304" y="1578"/>
                      </a:cubicBezTo>
                      <a:cubicBezTo>
                        <a:pt x="311" y="1589"/>
                        <a:pt x="311" y="1589"/>
                        <a:pt x="311" y="1589"/>
                      </a:cubicBezTo>
                      <a:cubicBezTo>
                        <a:pt x="335" y="1600"/>
                        <a:pt x="335" y="1600"/>
                        <a:pt x="335" y="1600"/>
                      </a:cubicBezTo>
                      <a:cubicBezTo>
                        <a:pt x="347" y="1612"/>
                        <a:pt x="347" y="1612"/>
                        <a:pt x="347" y="1612"/>
                      </a:cubicBezTo>
                      <a:cubicBezTo>
                        <a:pt x="347" y="1612"/>
                        <a:pt x="373" y="1605"/>
                        <a:pt x="389" y="1607"/>
                      </a:cubicBezTo>
                      <a:cubicBezTo>
                        <a:pt x="405" y="1609"/>
                        <a:pt x="425" y="1608"/>
                        <a:pt x="425" y="1608"/>
                      </a:cubicBezTo>
                      <a:cubicBezTo>
                        <a:pt x="440" y="1620"/>
                        <a:pt x="440" y="1620"/>
                        <a:pt x="440" y="1620"/>
                      </a:cubicBezTo>
                      <a:cubicBezTo>
                        <a:pt x="437" y="1628"/>
                        <a:pt x="437" y="1628"/>
                        <a:pt x="437" y="1628"/>
                      </a:cubicBezTo>
                      <a:cubicBezTo>
                        <a:pt x="442" y="1616"/>
                        <a:pt x="442" y="1616"/>
                        <a:pt x="442" y="1616"/>
                      </a:cubicBezTo>
                      <a:cubicBezTo>
                        <a:pt x="449" y="1606"/>
                        <a:pt x="478" y="1625"/>
                        <a:pt x="478" y="1625"/>
                      </a:cubicBezTo>
                      <a:cubicBezTo>
                        <a:pt x="451" y="1588"/>
                        <a:pt x="451" y="1588"/>
                        <a:pt x="451" y="1588"/>
                      </a:cubicBezTo>
                      <a:cubicBezTo>
                        <a:pt x="438" y="1589"/>
                        <a:pt x="438" y="1589"/>
                        <a:pt x="438" y="1589"/>
                      </a:cubicBezTo>
                      <a:cubicBezTo>
                        <a:pt x="441" y="1579"/>
                        <a:pt x="441" y="1579"/>
                        <a:pt x="441" y="1579"/>
                      </a:cubicBezTo>
                      <a:cubicBezTo>
                        <a:pt x="417" y="1562"/>
                        <a:pt x="417" y="1562"/>
                        <a:pt x="417" y="1562"/>
                      </a:cubicBezTo>
                      <a:cubicBezTo>
                        <a:pt x="418" y="1538"/>
                        <a:pt x="418" y="1538"/>
                        <a:pt x="418" y="1538"/>
                      </a:cubicBezTo>
                      <a:cubicBezTo>
                        <a:pt x="409" y="1534"/>
                        <a:pt x="409" y="1534"/>
                        <a:pt x="409" y="1534"/>
                      </a:cubicBezTo>
                      <a:cubicBezTo>
                        <a:pt x="414" y="1522"/>
                        <a:pt x="414" y="1522"/>
                        <a:pt x="414" y="1522"/>
                      </a:cubicBezTo>
                      <a:cubicBezTo>
                        <a:pt x="414" y="1522"/>
                        <a:pt x="423" y="1522"/>
                        <a:pt x="426" y="1514"/>
                      </a:cubicBezTo>
                      <a:cubicBezTo>
                        <a:pt x="430" y="1506"/>
                        <a:pt x="400" y="1506"/>
                        <a:pt x="400" y="1506"/>
                      </a:cubicBezTo>
                      <a:cubicBezTo>
                        <a:pt x="412" y="1501"/>
                        <a:pt x="412" y="1501"/>
                        <a:pt x="412" y="1501"/>
                      </a:cubicBezTo>
                      <a:cubicBezTo>
                        <a:pt x="408" y="1488"/>
                        <a:pt x="408" y="1488"/>
                        <a:pt x="408" y="1488"/>
                      </a:cubicBezTo>
                      <a:cubicBezTo>
                        <a:pt x="424" y="1505"/>
                        <a:pt x="424" y="1505"/>
                        <a:pt x="424" y="1505"/>
                      </a:cubicBezTo>
                      <a:cubicBezTo>
                        <a:pt x="424" y="1505"/>
                        <a:pt x="438" y="1515"/>
                        <a:pt x="448" y="1503"/>
                      </a:cubicBezTo>
                      <a:cubicBezTo>
                        <a:pt x="458" y="1491"/>
                        <a:pt x="440" y="1465"/>
                        <a:pt x="441" y="1451"/>
                      </a:cubicBezTo>
                      <a:cubicBezTo>
                        <a:pt x="442" y="1438"/>
                        <a:pt x="485" y="1409"/>
                        <a:pt x="488" y="1400"/>
                      </a:cubicBezTo>
                      <a:cubicBezTo>
                        <a:pt x="492" y="1391"/>
                        <a:pt x="467" y="1391"/>
                        <a:pt x="467" y="1391"/>
                      </a:cubicBezTo>
                      <a:cubicBezTo>
                        <a:pt x="483" y="1389"/>
                        <a:pt x="483" y="1389"/>
                        <a:pt x="483" y="1389"/>
                      </a:cubicBezTo>
                      <a:cubicBezTo>
                        <a:pt x="483" y="1389"/>
                        <a:pt x="484" y="1369"/>
                        <a:pt x="476" y="1359"/>
                      </a:cubicBezTo>
                      <a:cubicBezTo>
                        <a:pt x="468" y="1349"/>
                        <a:pt x="456" y="1354"/>
                        <a:pt x="456" y="1354"/>
                      </a:cubicBezTo>
                      <a:cubicBezTo>
                        <a:pt x="444" y="1345"/>
                        <a:pt x="444" y="1345"/>
                        <a:pt x="444" y="1345"/>
                      </a:cubicBezTo>
                      <a:cubicBezTo>
                        <a:pt x="431" y="1345"/>
                        <a:pt x="431" y="1345"/>
                        <a:pt x="431" y="1345"/>
                      </a:cubicBezTo>
                      <a:cubicBezTo>
                        <a:pt x="431" y="1345"/>
                        <a:pt x="391" y="1328"/>
                        <a:pt x="379" y="1301"/>
                      </a:cubicBezTo>
                      <a:cubicBezTo>
                        <a:pt x="366" y="1274"/>
                        <a:pt x="386" y="1269"/>
                        <a:pt x="386" y="1269"/>
                      </a:cubicBezTo>
                      <a:cubicBezTo>
                        <a:pt x="392" y="1252"/>
                        <a:pt x="392" y="1252"/>
                        <a:pt x="392" y="1252"/>
                      </a:cubicBezTo>
                      <a:cubicBezTo>
                        <a:pt x="401" y="1252"/>
                        <a:pt x="401" y="1252"/>
                        <a:pt x="401" y="1252"/>
                      </a:cubicBezTo>
                      <a:cubicBezTo>
                        <a:pt x="407" y="1240"/>
                        <a:pt x="407" y="1240"/>
                        <a:pt x="407" y="1240"/>
                      </a:cubicBezTo>
                      <a:cubicBezTo>
                        <a:pt x="443" y="1239"/>
                        <a:pt x="443" y="1239"/>
                        <a:pt x="443" y="1239"/>
                      </a:cubicBezTo>
                      <a:cubicBezTo>
                        <a:pt x="435" y="1232"/>
                        <a:pt x="435" y="1232"/>
                        <a:pt x="435" y="1232"/>
                      </a:cubicBezTo>
                      <a:cubicBezTo>
                        <a:pt x="434" y="1218"/>
                        <a:pt x="434" y="1218"/>
                        <a:pt x="434" y="1218"/>
                      </a:cubicBezTo>
                      <a:cubicBezTo>
                        <a:pt x="443" y="1217"/>
                        <a:pt x="443" y="1217"/>
                        <a:pt x="443" y="1217"/>
                      </a:cubicBezTo>
                      <a:cubicBezTo>
                        <a:pt x="443" y="1217"/>
                        <a:pt x="448" y="1198"/>
                        <a:pt x="440" y="1191"/>
                      </a:cubicBezTo>
                      <a:cubicBezTo>
                        <a:pt x="432" y="1184"/>
                        <a:pt x="423" y="1168"/>
                        <a:pt x="430" y="1152"/>
                      </a:cubicBezTo>
                      <a:cubicBezTo>
                        <a:pt x="436" y="1137"/>
                        <a:pt x="456" y="1137"/>
                        <a:pt x="456" y="1137"/>
                      </a:cubicBezTo>
                      <a:cubicBezTo>
                        <a:pt x="456" y="1130"/>
                        <a:pt x="456" y="1130"/>
                        <a:pt x="456" y="1130"/>
                      </a:cubicBezTo>
                      <a:cubicBezTo>
                        <a:pt x="456" y="1130"/>
                        <a:pt x="439" y="1130"/>
                        <a:pt x="431" y="1125"/>
                      </a:cubicBezTo>
                      <a:cubicBezTo>
                        <a:pt x="423" y="1121"/>
                        <a:pt x="432" y="1112"/>
                        <a:pt x="440" y="1111"/>
                      </a:cubicBezTo>
                      <a:cubicBezTo>
                        <a:pt x="448" y="1110"/>
                        <a:pt x="462" y="1127"/>
                        <a:pt x="469" y="1127"/>
                      </a:cubicBezTo>
                      <a:cubicBezTo>
                        <a:pt x="476" y="1127"/>
                        <a:pt x="485" y="1123"/>
                        <a:pt x="486" y="1113"/>
                      </a:cubicBezTo>
                      <a:cubicBezTo>
                        <a:pt x="487" y="1103"/>
                        <a:pt x="474" y="1080"/>
                        <a:pt x="461" y="1085"/>
                      </a:cubicBezTo>
                      <a:cubicBezTo>
                        <a:pt x="449" y="1089"/>
                        <a:pt x="468" y="1099"/>
                        <a:pt x="456" y="1105"/>
                      </a:cubicBezTo>
                      <a:cubicBezTo>
                        <a:pt x="443" y="1111"/>
                        <a:pt x="431" y="1094"/>
                        <a:pt x="431" y="1094"/>
                      </a:cubicBezTo>
                      <a:cubicBezTo>
                        <a:pt x="431" y="1094"/>
                        <a:pt x="407" y="1096"/>
                        <a:pt x="404" y="1089"/>
                      </a:cubicBezTo>
                      <a:cubicBezTo>
                        <a:pt x="400" y="1083"/>
                        <a:pt x="404" y="1055"/>
                        <a:pt x="404" y="1052"/>
                      </a:cubicBezTo>
                      <a:cubicBezTo>
                        <a:pt x="404" y="1049"/>
                        <a:pt x="387" y="1032"/>
                        <a:pt x="391" y="1017"/>
                      </a:cubicBezTo>
                      <a:cubicBezTo>
                        <a:pt x="396" y="1003"/>
                        <a:pt x="409" y="1019"/>
                        <a:pt x="424" y="1023"/>
                      </a:cubicBezTo>
                      <a:cubicBezTo>
                        <a:pt x="439" y="1026"/>
                        <a:pt x="456" y="1039"/>
                        <a:pt x="465" y="1039"/>
                      </a:cubicBezTo>
                      <a:cubicBezTo>
                        <a:pt x="474" y="1039"/>
                        <a:pt x="507" y="1021"/>
                        <a:pt x="515" y="1015"/>
                      </a:cubicBezTo>
                      <a:cubicBezTo>
                        <a:pt x="523" y="1009"/>
                        <a:pt x="490" y="991"/>
                        <a:pt x="490" y="991"/>
                      </a:cubicBezTo>
                      <a:cubicBezTo>
                        <a:pt x="489" y="975"/>
                        <a:pt x="489" y="975"/>
                        <a:pt x="489" y="975"/>
                      </a:cubicBezTo>
                      <a:cubicBezTo>
                        <a:pt x="489" y="975"/>
                        <a:pt x="498" y="959"/>
                        <a:pt x="501" y="948"/>
                      </a:cubicBezTo>
                      <a:cubicBezTo>
                        <a:pt x="503" y="938"/>
                        <a:pt x="480" y="938"/>
                        <a:pt x="480" y="938"/>
                      </a:cubicBezTo>
                      <a:cubicBezTo>
                        <a:pt x="478" y="924"/>
                        <a:pt x="478" y="924"/>
                        <a:pt x="478" y="924"/>
                      </a:cubicBezTo>
                      <a:cubicBezTo>
                        <a:pt x="478" y="924"/>
                        <a:pt x="470" y="915"/>
                        <a:pt x="477" y="907"/>
                      </a:cubicBezTo>
                      <a:cubicBezTo>
                        <a:pt x="484" y="899"/>
                        <a:pt x="494" y="934"/>
                        <a:pt x="494" y="934"/>
                      </a:cubicBezTo>
                      <a:cubicBezTo>
                        <a:pt x="502" y="933"/>
                        <a:pt x="502" y="933"/>
                        <a:pt x="502" y="933"/>
                      </a:cubicBezTo>
                      <a:cubicBezTo>
                        <a:pt x="497" y="919"/>
                        <a:pt x="497" y="919"/>
                        <a:pt x="497" y="919"/>
                      </a:cubicBezTo>
                      <a:cubicBezTo>
                        <a:pt x="551" y="926"/>
                        <a:pt x="551" y="926"/>
                        <a:pt x="551" y="926"/>
                      </a:cubicBezTo>
                      <a:cubicBezTo>
                        <a:pt x="554" y="920"/>
                        <a:pt x="554" y="920"/>
                        <a:pt x="554" y="920"/>
                      </a:cubicBezTo>
                      <a:cubicBezTo>
                        <a:pt x="554" y="920"/>
                        <a:pt x="567" y="912"/>
                        <a:pt x="595" y="909"/>
                      </a:cubicBezTo>
                      <a:cubicBezTo>
                        <a:pt x="624" y="906"/>
                        <a:pt x="676" y="881"/>
                        <a:pt x="676" y="881"/>
                      </a:cubicBezTo>
                      <a:cubicBezTo>
                        <a:pt x="673" y="855"/>
                        <a:pt x="673" y="855"/>
                        <a:pt x="673" y="855"/>
                      </a:cubicBezTo>
                      <a:cubicBezTo>
                        <a:pt x="688" y="847"/>
                        <a:pt x="688" y="847"/>
                        <a:pt x="688" y="847"/>
                      </a:cubicBezTo>
                      <a:cubicBezTo>
                        <a:pt x="696" y="814"/>
                        <a:pt x="696" y="814"/>
                        <a:pt x="696" y="814"/>
                      </a:cubicBezTo>
                      <a:cubicBezTo>
                        <a:pt x="689" y="797"/>
                        <a:pt x="689" y="797"/>
                        <a:pt x="689" y="797"/>
                      </a:cubicBezTo>
                      <a:cubicBezTo>
                        <a:pt x="689" y="779"/>
                        <a:pt x="689" y="779"/>
                        <a:pt x="689" y="779"/>
                      </a:cubicBezTo>
                      <a:cubicBezTo>
                        <a:pt x="689" y="779"/>
                        <a:pt x="678" y="770"/>
                        <a:pt x="667" y="766"/>
                      </a:cubicBezTo>
                      <a:cubicBezTo>
                        <a:pt x="661" y="764"/>
                        <a:pt x="654" y="769"/>
                        <a:pt x="649" y="765"/>
                      </a:cubicBezTo>
                      <a:cubicBezTo>
                        <a:pt x="641" y="759"/>
                        <a:pt x="655" y="753"/>
                        <a:pt x="658" y="748"/>
                      </a:cubicBezTo>
                      <a:cubicBezTo>
                        <a:pt x="662" y="741"/>
                        <a:pt x="657" y="735"/>
                        <a:pt x="657" y="727"/>
                      </a:cubicBezTo>
                      <a:cubicBezTo>
                        <a:pt x="657" y="712"/>
                        <a:pt x="624" y="707"/>
                        <a:pt x="601" y="696"/>
                      </a:cubicBezTo>
                      <a:cubicBezTo>
                        <a:pt x="578" y="685"/>
                        <a:pt x="578" y="674"/>
                        <a:pt x="588" y="660"/>
                      </a:cubicBezTo>
                      <a:cubicBezTo>
                        <a:pt x="589" y="659"/>
                        <a:pt x="589" y="658"/>
                        <a:pt x="590" y="658"/>
                      </a:cubicBezTo>
                      <a:cubicBezTo>
                        <a:pt x="570" y="633"/>
                        <a:pt x="570" y="633"/>
                        <a:pt x="570" y="633"/>
                      </a:cubicBezTo>
                      <a:cubicBezTo>
                        <a:pt x="570" y="601"/>
                        <a:pt x="570" y="601"/>
                        <a:pt x="570" y="601"/>
                      </a:cubicBezTo>
                      <a:cubicBezTo>
                        <a:pt x="570" y="601"/>
                        <a:pt x="593" y="600"/>
                        <a:pt x="594" y="595"/>
                      </a:cubicBezTo>
                      <a:cubicBezTo>
                        <a:pt x="595" y="590"/>
                        <a:pt x="575" y="567"/>
                        <a:pt x="575" y="567"/>
                      </a:cubicBezTo>
                      <a:cubicBezTo>
                        <a:pt x="582" y="557"/>
                        <a:pt x="582" y="557"/>
                        <a:pt x="582" y="557"/>
                      </a:cubicBezTo>
                      <a:cubicBezTo>
                        <a:pt x="582" y="557"/>
                        <a:pt x="569" y="545"/>
                        <a:pt x="568" y="536"/>
                      </a:cubicBezTo>
                      <a:cubicBezTo>
                        <a:pt x="567" y="527"/>
                        <a:pt x="586" y="528"/>
                        <a:pt x="586" y="528"/>
                      </a:cubicBezTo>
                      <a:cubicBezTo>
                        <a:pt x="569" y="518"/>
                        <a:pt x="569" y="518"/>
                        <a:pt x="569" y="518"/>
                      </a:cubicBezTo>
                      <a:cubicBezTo>
                        <a:pt x="569" y="491"/>
                        <a:pt x="569" y="491"/>
                        <a:pt x="569" y="491"/>
                      </a:cubicBezTo>
                      <a:cubicBezTo>
                        <a:pt x="587" y="484"/>
                        <a:pt x="587" y="484"/>
                        <a:pt x="587" y="484"/>
                      </a:cubicBezTo>
                      <a:cubicBezTo>
                        <a:pt x="587" y="484"/>
                        <a:pt x="566" y="471"/>
                        <a:pt x="566" y="467"/>
                      </a:cubicBezTo>
                      <a:cubicBezTo>
                        <a:pt x="566" y="463"/>
                        <a:pt x="580" y="452"/>
                        <a:pt x="580" y="452"/>
                      </a:cubicBezTo>
                      <a:cubicBezTo>
                        <a:pt x="580" y="452"/>
                        <a:pt x="584" y="435"/>
                        <a:pt x="584" y="429"/>
                      </a:cubicBezTo>
                      <a:cubicBezTo>
                        <a:pt x="584" y="423"/>
                        <a:pt x="599" y="424"/>
                        <a:pt x="604" y="419"/>
                      </a:cubicBezTo>
                      <a:cubicBezTo>
                        <a:pt x="609" y="414"/>
                        <a:pt x="612" y="399"/>
                        <a:pt x="612" y="396"/>
                      </a:cubicBezTo>
                      <a:cubicBezTo>
                        <a:pt x="612" y="393"/>
                        <a:pt x="621" y="388"/>
                        <a:pt x="626" y="383"/>
                      </a:cubicBezTo>
                      <a:cubicBezTo>
                        <a:pt x="631" y="378"/>
                        <a:pt x="634" y="355"/>
                        <a:pt x="634" y="355"/>
                      </a:cubicBezTo>
                      <a:close/>
                      <a:moveTo>
                        <a:pt x="619" y="681"/>
                      </a:moveTo>
                      <a:cubicBezTo>
                        <a:pt x="624" y="681"/>
                        <a:pt x="624" y="681"/>
                        <a:pt x="624" y="681"/>
                      </a:cubicBezTo>
                      <a:cubicBezTo>
                        <a:pt x="617" y="677"/>
                        <a:pt x="617" y="677"/>
                        <a:pt x="617" y="677"/>
                      </a:cubicBezTo>
                      <a:cubicBezTo>
                        <a:pt x="617" y="677"/>
                        <a:pt x="617" y="677"/>
                        <a:pt x="617" y="677"/>
                      </a:cubicBezTo>
                      <a:cubicBezTo>
                        <a:pt x="618" y="679"/>
                        <a:pt x="619" y="681"/>
                        <a:pt x="619" y="681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Freeform 11"/>
                <p:cNvSpPr>
                  <a:spLocks noEditPoints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3086910" y="2454016"/>
                  <a:ext cx="237152" cy="271030"/>
                </a:xfrm>
                <a:custGeom>
                  <a:avLst/>
                  <a:gdLst>
                    <a:gd name="T0" fmla="*/ 42 w 280"/>
                    <a:gd name="T1" fmla="*/ 249 h 353"/>
                    <a:gd name="T2" fmla="*/ 49 w 280"/>
                    <a:gd name="T3" fmla="*/ 229 h 353"/>
                    <a:gd name="T4" fmla="*/ 42 w 280"/>
                    <a:gd name="T5" fmla="*/ 249 h 353"/>
                    <a:gd name="T6" fmla="*/ 277 w 280"/>
                    <a:gd name="T7" fmla="*/ 114 h 353"/>
                    <a:gd name="T8" fmla="*/ 261 w 280"/>
                    <a:gd name="T9" fmla="*/ 102 h 353"/>
                    <a:gd name="T10" fmla="*/ 271 w 280"/>
                    <a:gd name="T11" fmla="*/ 84 h 353"/>
                    <a:gd name="T12" fmla="*/ 252 w 280"/>
                    <a:gd name="T13" fmla="*/ 83 h 353"/>
                    <a:gd name="T14" fmla="*/ 230 w 280"/>
                    <a:gd name="T15" fmla="*/ 61 h 353"/>
                    <a:gd name="T16" fmla="*/ 218 w 280"/>
                    <a:gd name="T17" fmla="*/ 73 h 353"/>
                    <a:gd name="T18" fmla="*/ 195 w 280"/>
                    <a:gd name="T19" fmla="*/ 65 h 353"/>
                    <a:gd name="T20" fmla="*/ 175 w 280"/>
                    <a:gd name="T21" fmla="*/ 64 h 353"/>
                    <a:gd name="T22" fmla="*/ 163 w 280"/>
                    <a:gd name="T23" fmla="*/ 43 h 353"/>
                    <a:gd name="T24" fmla="*/ 140 w 280"/>
                    <a:gd name="T25" fmla="*/ 40 h 353"/>
                    <a:gd name="T26" fmla="*/ 121 w 280"/>
                    <a:gd name="T27" fmla="*/ 22 h 353"/>
                    <a:gd name="T28" fmla="*/ 98 w 280"/>
                    <a:gd name="T29" fmla="*/ 0 h 353"/>
                    <a:gd name="T30" fmla="*/ 101 w 280"/>
                    <a:gd name="T31" fmla="*/ 23 h 353"/>
                    <a:gd name="T32" fmla="*/ 68 w 280"/>
                    <a:gd name="T33" fmla="*/ 37 h 353"/>
                    <a:gd name="T34" fmla="*/ 66 w 280"/>
                    <a:gd name="T35" fmla="*/ 27 h 353"/>
                    <a:gd name="T36" fmla="*/ 44 w 280"/>
                    <a:gd name="T37" fmla="*/ 46 h 353"/>
                    <a:gd name="T38" fmla="*/ 49 w 280"/>
                    <a:gd name="T39" fmla="*/ 77 h 353"/>
                    <a:gd name="T40" fmla="*/ 31 w 280"/>
                    <a:gd name="T41" fmla="*/ 97 h 353"/>
                    <a:gd name="T42" fmla="*/ 39 w 280"/>
                    <a:gd name="T43" fmla="*/ 119 h 353"/>
                    <a:gd name="T44" fmla="*/ 27 w 280"/>
                    <a:gd name="T45" fmla="*/ 119 h 353"/>
                    <a:gd name="T46" fmla="*/ 26 w 280"/>
                    <a:gd name="T47" fmla="*/ 130 h 353"/>
                    <a:gd name="T48" fmla="*/ 3 w 280"/>
                    <a:gd name="T49" fmla="*/ 144 h 353"/>
                    <a:gd name="T50" fmla="*/ 19 w 280"/>
                    <a:gd name="T51" fmla="*/ 154 h 353"/>
                    <a:gd name="T52" fmla="*/ 8 w 280"/>
                    <a:gd name="T53" fmla="*/ 173 h 353"/>
                    <a:gd name="T54" fmla="*/ 18 w 280"/>
                    <a:gd name="T55" fmla="*/ 187 h 353"/>
                    <a:gd name="T56" fmla="*/ 3 w 280"/>
                    <a:gd name="T57" fmla="*/ 201 h 353"/>
                    <a:gd name="T58" fmla="*/ 12 w 280"/>
                    <a:gd name="T59" fmla="*/ 207 h 353"/>
                    <a:gd name="T60" fmla="*/ 22 w 280"/>
                    <a:gd name="T61" fmla="*/ 228 h 353"/>
                    <a:gd name="T62" fmla="*/ 48 w 280"/>
                    <a:gd name="T63" fmla="*/ 214 h 353"/>
                    <a:gd name="T64" fmla="*/ 65 w 280"/>
                    <a:gd name="T65" fmla="*/ 219 h 353"/>
                    <a:gd name="T66" fmla="*/ 61 w 280"/>
                    <a:gd name="T67" fmla="*/ 258 h 353"/>
                    <a:gd name="T68" fmla="*/ 36 w 280"/>
                    <a:gd name="T69" fmla="*/ 271 h 353"/>
                    <a:gd name="T70" fmla="*/ 51 w 280"/>
                    <a:gd name="T71" fmla="*/ 286 h 353"/>
                    <a:gd name="T72" fmla="*/ 30 w 280"/>
                    <a:gd name="T73" fmla="*/ 307 h 353"/>
                    <a:gd name="T74" fmla="*/ 40 w 280"/>
                    <a:gd name="T75" fmla="*/ 315 h 353"/>
                    <a:gd name="T76" fmla="*/ 33 w 280"/>
                    <a:gd name="T77" fmla="*/ 329 h 353"/>
                    <a:gd name="T78" fmla="*/ 53 w 280"/>
                    <a:gd name="T79" fmla="*/ 315 h 353"/>
                    <a:gd name="T80" fmla="*/ 62 w 280"/>
                    <a:gd name="T81" fmla="*/ 326 h 353"/>
                    <a:gd name="T82" fmla="*/ 81 w 280"/>
                    <a:gd name="T83" fmla="*/ 324 h 353"/>
                    <a:gd name="T84" fmla="*/ 96 w 280"/>
                    <a:gd name="T85" fmla="*/ 353 h 353"/>
                    <a:gd name="T86" fmla="*/ 108 w 280"/>
                    <a:gd name="T87" fmla="*/ 339 h 353"/>
                    <a:gd name="T88" fmla="*/ 121 w 280"/>
                    <a:gd name="T89" fmla="*/ 335 h 353"/>
                    <a:gd name="T90" fmla="*/ 125 w 280"/>
                    <a:gd name="T91" fmla="*/ 299 h 353"/>
                    <a:gd name="T92" fmla="*/ 135 w 280"/>
                    <a:gd name="T93" fmla="*/ 284 h 353"/>
                    <a:gd name="T94" fmla="*/ 132 w 280"/>
                    <a:gd name="T95" fmla="*/ 272 h 353"/>
                    <a:gd name="T96" fmla="*/ 140 w 280"/>
                    <a:gd name="T97" fmla="*/ 269 h 353"/>
                    <a:gd name="T98" fmla="*/ 154 w 280"/>
                    <a:gd name="T99" fmla="*/ 251 h 353"/>
                    <a:gd name="T100" fmla="*/ 211 w 280"/>
                    <a:gd name="T101" fmla="*/ 226 h 353"/>
                    <a:gd name="T102" fmla="*/ 262 w 280"/>
                    <a:gd name="T103" fmla="*/ 170 h 353"/>
                    <a:gd name="T104" fmla="*/ 270 w 280"/>
                    <a:gd name="T105" fmla="*/ 141 h 353"/>
                    <a:gd name="T106" fmla="*/ 280 w 280"/>
                    <a:gd name="T107" fmla="*/ 136 h 353"/>
                    <a:gd name="T108" fmla="*/ 277 w 280"/>
                    <a:gd name="T109" fmla="*/ 114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80" h="353">
                      <a:moveTo>
                        <a:pt x="42" y="249"/>
                      </a:moveTo>
                      <a:cubicBezTo>
                        <a:pt x="57" y="245"/>
                        <a:pt x="59" y="225"/>
                        <a:pt x="49" y="229"/>
                      </a:cubicBezTo>
                      <a:cubicBezTo>
                        <a:pt x="40" y="233"/>
                        <a:pt x="34" y="250"/>
                        <a:pt x="42" y="249"/>
                      </a:cubicBezTo>
                      <a:close/>
                      <a:moveTo>
                        <a:pt x="277" y="114"/>
                      </a:moveTo>
                      <a:cubicBezTo>
                        <a:pt x="261" y="102"/>
                        <a:pt x="261" y="102"/>
                        <a:pt x="261" y="102"/>
                      </a:cubicBezTo>
                      <a:cubicBezTo>
                        <a:pt x="261" y="102"/>
                        <a:pt x="272" y="102"/>
                        <a:pt x="271" y="84"/>
                      </a:cubicBezTo>
                      <a:cubicBezTo>
                        <a:pt x="265" y="83"/>
                        <a:pt x="258" y="83"/>
                        <a:pt x="252" y="83"/>
                      </a:cubicBezTo>
                      <a:cubicBezTo>
                        <a:pt x="239" y="82"/>
                        <a:pt x="247" y="64"/>
                        <a:pt x="230" y="61"/>
                      </a:cubicBezTo>
                      <a:cubicBezTo>
                        <a:pt x="213" y="58"/>
                        <a:pt x="225" y="71"/>
                        <a:pt x="218" y="73"/>
                      </a:cubicBezTo>
                      <a:cubicBezTo>
                        <a:pt x="211" y="75"/>
                        <a:pt x="195" y="65"/>
                        <a:pt x="195" y="65"/>
                      </a:cubicBezTo>
                      <a:cubicBezTo>
                        <a:pt x="195" y="65"/>
                        <a:pt x="184" y="70"/>
                        <a:pt x="175" y="64"/>
                      </a:cubicBezTo>
                      <a:cubicBezTo>
                        <a:pt x="166" y="58"/>
                        <a:pt x="173" y="51"/>
                        <a:pt x="163" y="43"/>
                      </a:cubicBezTo>
                      <a:cubicBezTo>
                        <a:pt x="153" y="35"/>
                        <a:pt x="140" y="40"/>
                        <a:pt x="140" y="40"/>
                      </a:cubicBezTo>
                      <a:cubicBezTo>
                        <a:pt x="140" y="40"/>
                        <a:pt x="132" y="28"/>
                        <a:pt x="121" y="22"/>
                      </a:cubicBezTo>
                      <a:cubicBezTo>
                        <a:pt x="113" y="19"/>
                        <a:pt x="103" y="6"/>
                        <a:pt x="98" y="0"/>
                      </a:cubicBezTo>
                      <a:cubicBezTo>
                        <a:pt x="99" y="10"/>
                        <a:pt x="105" y="14"/>
                        <a:pt x="101" y="23"/>
                      </a:cubicBezTo>
                      <a:cubicBezTo>
                        <a:pt x="98" y="32"/>
                        <a:pt x="68" y="37"/>
                        <a:pt x="68" y="37"/>
                      </a:cubicBezTo>
                      <a:cubicBezTo>
                        <a:pt x="66" y="27"/>
                        <a:pt x="66" y="27"/>
                        <a:pt x="66" y="27"/>
                      </a:cubicBezTo>
                      <a:cubicBezTo>
                        <a:pt x="66" y="27"/>
                        <a:pt x="46" y="38"/>
                        <a:pt x="44" y="46"/>
                      </a:cubicBezTo>
                      <a:cubicBezTo>
                        <a:pt x="41" y="54"/>
                        <a:pt x="51" y="64"/>
                        <a:pt x="49" y="77"/>
                      </a:cubicBezTo>
                      <a:cubicBezTo>
                        <a:pt x="48" y="90"/>
                        <a:pt x="35" y="89"/>
                        <a:pt x="31" y="97"/>
                      </a:cubicBezTo>
                      <a:cubicBezTo>
                        <a:pt x="26" y="105"/>
                        <a:pt x="39" y="119"/>
                        <a:pt x="39" y="119"/>
                      </a:cubicBezTo>
                      <a:cubicBezTo>
                        <a:pt x="27" y="119"/>
                        <a:pt x="27" y="119"/>
                        <a:pt x="27" y="119"/>
                      </a:cubicBezTo>
                      <a:cubicBezTo>
                        <a:pt x="26" y="130"/>
                        <a:pt x="26" y="130"/>
                        <a:pt x="26" y="130"/>
                      </a:cubicBezTo>
                      <a:cubicBezTo>
                        <a:pt x="3" y="144"/>
                        <a:pt x="3" y="144"/>
                        <a:pt x="3" y="144"/>
                      </a:cubicBezTo>
                      <a:cubicBezTo>
                        <a:pt x="19" y="154"/>
                        <a:pt x="19" y="154"/>
                        <a:pt x="19" y="154"/>
                      </a:cubicBezTo>
                      <a:cubicBezTo>
                        <a:pt x="8" y="173"/>
                        <a:pt x="8" y="173"/>
                        <a:pt x="8" y="173"/>
                      </a:cubicBezTo>
                      <a:cubicBezTo>
                        <a:pt x="8" y="173"/>
                        <a:pt x="19" y="176"/>
                        <a:pt x="18" y="187"/>
                      </a:cubicBezTo>
                      <a:cubicBezTo>
                        <a:pt x="16" y="198"/>
                        <a:pt x="3" y="201"/>
                        <a:pt x="3" y="201"/>
                      </a:cubicBezTo>
                      <a:cubicBezTo>
                        <a:pt x="12" y="207"/>
                        <a:pt x="12" y="207"/>
                        <a:pt x="12" y="207"/>
                      </a:cubicBezTo>
                      <a:cubicBezTo>
                        <a:pt x="12" y="207"/>
                        <a:pt x="0" y="221"/>
                        <a:pt x="22" y="228"/>
                      </a:cubicBezTo>
                      <a:cubicBezTo>
                        <a:pt x="45" y="235"/>
                        <a:pt x="48" y="214"/>
                        <a:pt x="48" y="214"/>
                      </a:cubicBezTo>
                      <a:cubicBezTo>
                        <a:pt x="65" y="219"/>
                        <a:pt x="65" y="219"/>
                        <a:pt x="65" y="219"/>
                      </a:cubicBezTo>
                      <a:cubicBezTo>
                        <a:pt x="73" y="227"/>
                        <a:pt x="64" y="246"/>
                        <a:pt x="61" y="258"/>
                      </a:cubicBezTo>
                      <a:cubicBezTo>
                        <a:pt x="59" y="270"/>
                        <a:pt x="36" y="271"/>
                        <a:pt x="36" y="271"/>
                      </a:cubicBezTo>
                      <a:cubicBezTo>
                        <a:pt x="36" y="271"/>
                        <a:pt x="60" y="277"/>
                        <a:pt x="51" y="286"/>
                      </a:cubicBezTo>
                      <a:cubicBezTo>
                        <a:pt x="43" y="295"/>
                        <a:pt x="30" y="307"/>
                        <a:pt x="30" y="307"/>
                      </a:cubicBezTo>
                      <a:cubicBezTo>
                        <a:pt x="40" y="315"/>
                        <a:pt x="40" y="315"/>
                        <a:pt x="40" y="315"/>
                      </a:cubicBezTo>
                      <a:cubicBezTo>
                        <a:pt x="40" y="315"/>
                        <a:pt x="24" y="324"/>
                        <a:pt x="33" y="329"/>
                      </a:cubicBezTo>
                      <a:cubicBezTo>
                        <a:pt x="43" y="333"/>
                        <a:pt x="53" y="315"/>
                        <a:pt x="53" y="315"/>
                      </a:cubicBezTo>
                      <a:cubicBezTo>
                        <a:pt x="62" y="326"/>
                        <a:pt x="62" y="326"/>
                        <a:pt x="62" y="326"/>
                      </a:cubicBezTo>
                      <a:cubicBezTo>
                        <a:pt x="62" y="326"/>
                        <a:pt x="75" y="320"/>
                        <a:pt x="81" y="324"/>
                      </a:cubicBezTo>
                      <a:cubicBezTo>
                        <a:pt x="86" y="329"/>
                        <a:pt x="82" y="353"/>
                        <a:pt x="96" y="353"/>
                      </a:cubicBezTo>
                      <a:cubicBezTo>
                        <a:pt x="109" y="353"/>
                        <a:pt x="104" y="342"/>
                        <a:pt x="108" y="339"/>
                      </a:cubicBezTo>
                      <a:cubicBezTo>
                        <a:pt x="112" y="337"/>
                        <a:pt x="121" y="335"/>
                        <a:pt x="121" y="335"/>
                      </a:cubicBezTo>
                      <a:cubicBezTo>
                        <a:pt x="121" y="335"/>
                        <a:pt x="124" y="308"/>
                        <a:pt x="125" y="299"/>
                      </a:cubicBezTo>
                      <a:cubicBezTo>
                        <a:pt x="127" y="289"/>
                        <a:pt x="135" y="284"/>
                        <a:pt x="135" y="284"/>
                      </a:cubicBezTo>
                      <a:cubicBezTo>
                        <a:pt x="132" y="272"/>
                        <a:pt x="132" y="272"/>
                        <a:pt x="132" y="272"/>
                      </a:cubicBezTo>
                      <a:cubicBezTo>
                        <a:pt x="140" y="269"/>
                        <a:pt x="140" y="269"/>
                        <a:pt x="140" y="269"/>
                      </a:cubicBezTo>
                      <a:cubicBezTo>
                        <a:pt x="140" y="269"/>
                        <a:pt x="140" y="262"/>
                        <a:pt x="154" y="251"/>
                      </a:cubicBezTo>
                      <a:cubicBezTo>
                        <a:pt x="167" y="240"/>
                        <a:pt x="188" y="240"/>
                        <a:pt x="211" y="226"/>
                      </a:cubicBezTo>
                      <a:cubicBezTo>
                        <a:pt x="234" y="211"/>
                        <a:pt x="262" y="170"/>
                        <a:pt x="262" y="170"/>
                      </a:cubicBezTo>
                      <a:cubicBezTo>
                        <a:pt x="270" y="141"/>
                        <a:pt x="270" y="141"/>
                        <a:pt x="270" y="141"/>
                      </a:cubicBezTo>
                      <a:cubicBezTo>
                        <a:pt x="280" y="136"/>
                        <a:pt x="280" y="136"/>
                        <a:pt x="280" y="136"/>
                      </a:cubicBezTo>
                      <a:lnTo>
                        <a:pt x="277" y="114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" name="Freeform 12"/>
                <p:cNvSpPr>
                  <a:spLocks noEditPoints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3378563" y="2302299"/>
                  <a:ext cx="1549587" cy="1612924"/>
                </a:xfrm>
                <a:custGeom>
                  <a:avLst/>
                  <a:gdLst>
                    <a:gd name="T0" fmla="*/ 1096 w 1858"/>
                    <a:gd name="T1" fmla="*/ 350 h 2099"/>
                    <a:gd name="T2" fmla="*/ 1201 w 1858"/>
                    <a:gd name="T3" fmla="*/ 299 h 2099"/>
                    <a:gd name="T4" fmla="*/ 1144 w 1858"/>
                    <a:gd name="T5" fmla="*/ 291 h 2099"/>
                    <a:gd name="T6" fmla="*/ 1124 w 1858"/>
                    <a:gd name="T7" fmla="*/ 270 h 2099"/>
                    <a:gd name="T8" fmla="*/ 1087 w 1858"/>
                    <a:gd name="T9" fmla="*/ 283 h 2099"/>
                    <a:gd name="T10" fmla="*/ 1837 w 1858"/>
                    <a:gd name="T11" fmla="*/ 583 h 2099"/>
                    <a:gd name="T12" fmla="*/ 1713 w 1858"/>
                    <a:gd name="T13" fmla="*/ 532 h 2099"/>
                    <a:gd name="T14" fmla="*/ 1445 w 1858"/>
                    <a:gd name="T15" fmla="*/ 412 h 2099"/>
                    <a:gd name="T16" fmla="*/ 1377 w 1858"/>
                    <a:gd name="T17" fmla="*/ 411 h 2099"/>
                    <a:gd name="T18" fmla="*/ 1258 w 1858"/>
                    <a:gd name="T19" fmla="*/ 316 h 2099"/>
                    <a:gd name="T20" fmla="*/ 1154 w 1858"/>
                    <a:gd name="T21" fmla="*/ 423 h 2099"/>
                    <a:gd name="T22" fmla="*/ 1062 w 1858"/>
                    <a:gd name="T23" fmla="*/ 356 h 2099"/>
                    <a:gd name="T24" fmla="*/ 1095 w 1858"/>
                    <a:gd name="T25" fmla="*/ 270 h 2099"/>
                    <a:gd name="T26" fmla="*/ 1063 w 1858"/>
                    <a:gd name="T27" fmla="*/ 52 h 2099"/>
                    <a:gd name="T28" fmla="*/ 971 w 1858"/>
                    <a:gd name="T29" fmla="*/ 160 h 2099"/>
                    <a:gd name="T30" fmla="*/ 888 w 1858"/>
                    <a:gd name="T31" fmla="*/ 145 h 2099"/>
                    <a:gd name="T32" fmla="*/ 807 w 1858"/>
                    <a:gd name="T33" fmla="*/ 183 h 2099"/>
                    <a:gd name="T34" fmla="*/ 702 w 1858"/>
                    <a:gd name="T35" fmla="*/ 221 h 2099"/>
                    <a:gd name="T36" fmla="*/ 664 w 1858"/>
                    <a:gd name="T37" fmla="*/ 91 h 2099"/>
                    <a:gd name="T38" fmla="*/ 641 w 1858"/>
                    <a:gd name="T39" fmla="*/ 7 h 2099"/>
                    <a:gd name="T40" fmla="*/ 559 w 1858"/>
                    <a:gd name="T41" fmla="*/ 64 h 2099"/>
                    <a:gd name="T42" fmla="*/ 460 w 1858"/>
                    <a:gd name="T43" fmla="*/ 60 h 2099"/>
                    <a:gd name="T44" fmla="*/ 493 w 1858"/>
                    <a:gd name="T45" fmla="*/ 154 h 2099"/>
                    <a:gd name="T46" fmla="*/ 393 w 1858"/>
                    <a:gd name="T47" fmla="*/ 251 h 2099"/>
                    <a:gd name="T48" fmla="*/ 306 w 1858"/>
                    <a:gd name="T49" fmla="*/ 180 h 2099"/>
                    <a:gd name="T50" fmla="*/ 191 w 1858"/>
                    <a:gd name="T51" fmla="*/ 223 h 2099"/>
                    <a:gd name="T52" fmla="*/ 197 w 1858"/>
                    <a:gd name="T53" fmla="*/ 313 h 2099"/>
                    <a:gd name="T54" fmla="*/ 183 w 1858"/>
                    <a:gd name="T55" fmla="*/ 518 h 2099"/>
                    <a:gd name="T56" fmla="*/ 66 w 1858"/>
                    <a:gd name="T57" fmla="*/ 547 h 2099"/>
                    <a:gd name="T58" fmla="*/ 9 w 1858"/>
                    <a:gd name="T59" fmla="*/ 674 h 2099"/>
                    <a:gd name="T60" fmla="*/ 43 w 1858"/>
                    <a:gd name="T61" fmla="*/ 791 h 2099"/>
                    <a:gd name="T62" fmla="*/ 170 w 1858"/>
                    <a:gd name="T63" fmla="*/ 874 h 2099"/>
                    <a:gd name="T64" fmla="*/ 288 w 1858"/>
                    <a:gd name="T65" fmla="*/ 859 h 2099"/>
                    <a:gd name="T66" fmla="*/ 405 w 1858"/>
                    <a:gd name="T67" fmla="*/ 814 h 2099"/>
                    <a:gd name="T68" fmla="*/ 442 w 1858"/>
                    <a:gd name="T69" fmla="*/ 932 h 2099"/>
                    <a:gd name="T70" fmla="*/ 552 w 1858"/>
                    <a:gd name="T71" fmla="*/ 986 h 2099"/>
                    <a:gd name="T72" fmla="*/ 675 w 1858"/>
                    <a:gd name="T73" fmla="*/ 1092 h 2099"/>
                    <a:gd name="T74" fmla="*/ 816 w 1858"/>
                    <a:gd name="T75" fmla="*/ 1262 h 2099"/>
                    <a:gd name="T76" fmla="*/ 810 w 1858"/>
                    <a:gd name="T77" fmla="*/ 1406 h 2099"/>
                    <a:gd name="T78" fmla="*/ 987 w 1858"/>
                    <a:gd name="T79" fmla="*/ 1564 h 2099"/>
                    <a:gd name="T80" fmla="*/ 1043 w 1858"/>
                    <a:gd name="T81" fmla="*/ 1690 h 2099"/>
                    <a:gd name="T82" fmla="*/ 969 w 1858"/>
                    <a:gd name="T83" fmla="*/ 1810 h 2099"/>
                    <a:gd name="T84" fmla="*/ 915 w 1858"/>
                    <a:gd name="T85" fmla="*/ 1912 h 2099"/>
                    <a:gd name="T86" fmla="*/ 1049 w 1858"/>
                    <a:gd name="T87" fmla="*/ 1978 h 2099"/>
                    <a:gd name="T88" fmla="*/ 1118 w 1858"/>
                    <a:gd name="T89" fmla="*/ 2099 h 2099"/>
                    <a:gd name="T90" fmla="*/ 1165 w 1858"/>
                    <a:gd name="T91" fmla="*/ 1984 h 2099"/>
                    <a:gd name="T92" fmla="*/ 1208 w 1858"/>
                    <a:gd name="T93" fmla="*/ 1956 h 2099"/>
                    <a:gd name="T94" fmla="*/ 1200 w 1858"/>
                    <a:gd name="T95" fmla="*/ 1987 h 2099"/>
                    <a:gd name="T96" fmla="*/ 1294 w 1858"/>
                    <a:gd name="T97" fmla="*/ 1764 h 2099"/>
                    <a:gd name="T98" fmla="*/ 1279 w 1858"/>
                    <a:gd name="T99" fmla="*/ 1678 h 2099"/>
                    <a:gd name="T100" fmla="*/ 1311 w 1858"/>
                    <a:gd name="T101" fmla="*/ 1617 h 2099"/>
                    <a:gd name="T102" fmla="*/ 1412 w 1858"/>
                    <a:gd name="T103" fmla="*/ 1561 h 2099"/>
                    <a:gd name="T104" fmla="*/ 1459 w 1858"/>
                    <a:gd name="T105" fmla="*/ 1519 h 2099"/>
                    <a:gd name="T106" fmla="*/ 1571 w 1858"/>
                    <a:gd name="T107" fmla="*/ 1506 h 2099"/>
                    <a:gd name="T108" fmla="*/ 1629 w 1858"/>
                    <a:gd name="T109" fmla="*/ 1372 h 2099"/>
                    <a:gd name="T110" fmla="*/ 1671 w 1858"/>
                    <a:gd name="T111" fmla="*/ 1213 h 2099"/>
                    <a:gd name="T112" fmla="*/ 1674 w 1858"/>
                    <a:gd name="T113" fmla="*/ 972 h 2099"/>
                    <a:gd name="T114" fmla="*/ 1782 w 1858"/>
                    <a:gd name="T115" fmla="*/ 855 h 20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858" h="2099">
                      <a:moveTo>
                        <a:pt x="1146" y="299"/>
                      </a:moveTo>
                      <a:cubicBezTo>
                        <a:pt x="1140" y="298"/>
                        <a:pt x="1112" y="291"/>
                        <a:pt x="1102" y="293"/>
                      </a:cubicBezTo>
                      <a:cubicBezTo>
                        <a:pt x="1092" y="295"/>
                        <a:pt x="1103" y="318"/>
                        <a:pt x="1103" y="318"/>
                      </a:cubicBezTo>
                      <a:cubicBezTo>
                        <a:pt x="1092" y="320"/>
                        <a:pt x="1092" y="320"/>
                        <a:pt x="1092" y="320"/>
                      </a:cubicBezTo>
                      <a:cubicBezTo>
                        <a:pt x="1092" y="336"/>
                        <a:pt x="1092" y="336"/>
                        <a:pt x="1092" y="336"/>
                      </a:cubicBezTo>
                      <a:cubicBezTo>
                        <a:pt x="1106" y="342"/>
                        <a:pt x="1106" y="342"/>
                        <a:pt x="1106" y="342"/>
                      </a:cubicBezTo>
                      <a:cubicBezTo>
                        <a:pt x="1096" y="350"/>
                        <a:pt x="1096" y="350"/>
                        <a:pt x="1096" y="350"/>
                      </a:cubicBezTo>
                      <a:cubicBezTo>
                        <a:pt x="1096" y="350"/>
                        <a:pt x="1099" y="366"/>
                        <a:pt x="1105" y="376"/>
                      </a:cubicBezTo>
                      <a:cubicBezTo>
                        <a:pt x="1112" y="386"/>
                        <a:pt x="1132" y="380"/>
                        <a:pt x="1139" y="380"/>
                      </a:cubicBezTo>
                      <a:cubicBezTo>
                        <a:pt x="1145" y="380"/>
                        <a:pt x="1144" y="372"/>
                        <a:pt x="1144" y="372"/>
                      </a:cubicBezTo>
                      <a:cubicBezTo>
                        <a:pt x="1144" y="372"/>
                        <a:pt x="1157" y="368"/>
                        <a:pt x="1168" y="368"/>
                      </a:cubicBezTo>
                      <a:cubicBezTo>
                        <a:pt x="1179" y="368"/>
                        <a:pt x="1186" y="355"/>
                        <a:pt x="1186" y="355"/>
                      </a:cubicBezTo>
                      <a:cubicBezTo>
                        <a:pt x="1195" y="326"/>
                        <a:pt x="1195" y="326"/>
                        <a:pt x="1195" y="326"/>
                      </a:cubicBezTo>
                      <a:cubicBezTo>
                        <a:pt x="1195" y="326"/>
                        <a:pt x="1202" y="312"/>
                        <a:pt x="1201" y="299"/>
                      </a:cubicBezTo>
                      <a:cubicBezTo>
                        <a:pt x="1200" y="286"/>
                        <a:pt x="1180" y="291"/>
                        <a:pt x="1169" y="291"/>
                      </a:cubicBezTo>
                      <a:cubicBezTo>
                        <a:pt x="1169" y="291"/>
                        <a:pt x="1153" y="300"/>
                        <a:pt x="1146" y="299"/>
                      </a:cubicBezTo>
                      <a:close/>
                      <a:moveTo>
                        <a:pt x="1144" y="291"/>
                      </a:moveTo>
                      <a:cubicBezTo>
                        <a:pt x="1159" y="286"/>
                        <a:pt x="1159" y="286"/>
                        <a:pt x="1159" y="286"/>
                      </a:cubicBezTo>
                      <a:cubicBezTo>
                        <a:pt x="1147" y="275"/>
                        <a:pt x="1147" y="275"/>
                        <a:pt x="1147" y="275"/>
                      </a:cubicBezTo>
                      <a:cubicBezTo>
                        <a:pt x="1132" y="292"/>
                        <a:pt x="1132" y="292"/>
                        <a:pt x="1132" y="292"/>
                      </a:cubicBezTo>
                      <a:lnTo>
                        <a:pt x="1144" y="291"/>
                      </a:lnTo>
                      <a:close/>
                      <a:moveTo>
                        <a:pt x="1124" y="270"/>
                      </a:moveTo>
                      <a:cubicBezTo>
                        <a:pt x="1110" y="271"/>
                        <a:pt x="1110" y="271"/>
                        <a:pt x="1110" y="271"/>
                      </a:cubicBezTo>
                      <a:cubicBezTo>
                        <a:pt x="1109" y="282"/>
                        <a:pt x="1109" y="282"/>
                        <a:pt x="1109" y="282"/>
                      </a:cubicBezTo>
                      <a:cubicBezTo>
                        <a:pt x="1131" y="283"/>
                        <a:pt x="1131" y="283"/>
                        <a:pt x="1131" y="283"/>
                      </a:cubicBezTo>
                      <a:cubicBezTo>
                        <a:pt x="1143" y="266"/>
                        <a:pt x="1143" y="266"/>
                        <a:pt x="1143" y="266"/>
                      </a:cubicBezTo>
                      <a:cubicBezTo>
                        <a:pt x="1134" y="255"/>
                        <a:pt x="1134" y="255"/>
                        <a:pt x="1134" y="255"/>
                      </a:cubicBezTo>
                      <a:lnTo>
                        <a:pt x="1124" y="270"/>
                      </a:lnTo>
                      <a:close/>
                      <a:moveTo>
                        <a:pt x="1050" y="326"/>
                      </a:moveTo>
                      <a:cubicBezTo>
                        <a:pt x="1047" y="340"/>
                        <a:pt x="1047" y="340"/>
                        <a:pt x="1047" y="340"/>
                      </a:cubicBezTo>
                      <a:cubicBezTo>
                        <a:pt x="1037" y="363"/>
                        <a:pt x="1037" y="363"/>
                        <a:pt x="1037" y="363"/>
                      </a:cubicBezTo>
                      <a:cubicBezTo>
                        <a:pt x="1057" y="351"/>
                        <a:pt x="1057" y="351"/>
                        <a:pt x="1057" y="351"/>
                      </a:cubicBezTo>
                      <a:cubicBezTo>
                        <a:pt x="1057" y="351"/>
                        <a:pt x="1079" y="321"/>
                        <a:pt x="1071" y="316"/>
                      </a:cubicBezTo>
                      <a:cubicBezTo>
                        <a:pt x="1062" y="310"/>
                        <a:pt x="1050" y="326"/>
                        <a:pt x="1050" y="326"/>
                      </a:cubicBezTo>
                      <a:close/>
                      <a:moveTo>
                        <a:pt x="1087" y="283"/>
                      </a:moveTo>
                      <a:cubicBezTo>
                        <a:pt x="1074" y="299"/>
                        <a:pt x="1074" y="299"/>
                        <a:pt x="1074" y="299"/>
                      </a:cubicBezTo>
                      <a:cubicBezTo>
                        <a:pt x="1085" y="304"/>
                        <a:pt x="1085" y="304"/>
                        <a:pt x="1085" y="304"/>
                      </a:cubicBezTo>
                      <a:cubicBezTo>
                        <a:pt x="1096" y="287"/>
                        <a:pt x="1096" y="287"/>
                        <a:pt x="1096" y="287"/>
                      </a:cubicBezTo>
                      <a:lnTo>
                        <a:pt x="1087" y="283"/>
                      </a:lnTo>
                      <a:close/>
                      <a:moveTo>
                        <a:pt x="1855" y="667"/>
                      </a:moveTo>
                      <a:cubicBezTo>
                        <a:pt x="1855" y="650"/>
                        <a:pt x="1839" y="626"/>
                        <a:pt x="1838" y="615"/>
                      </a:cubicBezTo>
                      <a:cubicBezTo>
                        <a:pt x="1837" y="604"/>
                        <a:pt x="1837" y="592"/>
                        <a:pt x="1837" y="583"/>
                      </a:cubicBezTo>
                      <a:cubicBezTo>
                        <a:pt x="1837" y="574"/>
                        <a:pt x="1819" y="558"/>
                        <a:pt x="1819" y="558"/>
                      </a:cubicBezTo>
                      <a:cubicBezTo>
                        <a:pt x="1798" y="554"/>
                        <a:pt x="1798" y="554"/>
                        <a:pt x="1798" y="554"/>
                      </a:cubicBezTo>
                      <a:cubicBezTo>
                        <a:pt x="1764" y="559"/>
                        <a:pt x="1764" y="559"/>
                        <a:pt x="1764" y="559"/>
                      </a:cubicBezTo>
                      <a:cubicBezTo>
                        <a:pt x="1753" y="549"/>
                        <a:pt x="1753" y="549"/>
                        <a:pt x="1753" y="549"/>
                      </a:cubicBezTo>
                      <a:cubicBezTo>
                        <a:pt x="1740" y="548"/>
                        <a:pt x="1740" y="548"/>
                        <a:pt x="1740" y="548"/>
                      </a:cubicBezTo>
                      <a:cubicBezTo>
                        <a:pt x="1728" y="533"/>
                        <a:pt x="1728" y="533"/>
                        <a:pt x="1728" y="533"/>
                      </a:cubicBezTo>
                      <a:cubicBezTo>
                        <a:pt x="1713" y="532"/>
                        <a:pt x="1713" y="532"/>
                        <a:pt x="1713" y="532"/>
                      </a:cubicBezTo>
                      <a:cubicBezTo>
                        <a:pt x="1713" y="532"/>
                        <a:pt x="1695" y="512"/>
                        <a:pt x="1678" y="491"/>
                      </a:cubicBezTo>
                      <a:cubicBezTo>
                        <a:pt x="1661" y="470"/>
                        <a:pt x="1612" y="439"/>
                        <a:pt x="1596" y="438"/>
                      </a:cubicBezTo>
                      <a:cubicBezTo>
                        <a:pt x="1580" y="437"/>
                        <a:pt x="1547" y="439"/>
                        <a:pt x="1547" y="439"/>
                      </a:cubicBezTo>
                      <a:cubicBezTo>
                        <a:pt x="1547" y="449"/>
                        <a:pt x="1547" y="449"/>
                        <a:pt x="1547" y="449"/>
                      </a:cubicBezTo>
                      <a:cubicBezTo>
                        <a:pt x="1547" y="449"/>
                        <a:pt x="1532" y="439"/>
                        <a:pt x="1525" y="436"/>
                      </a:cubicBezTo>
                      <a:cubicBezTo>
                        <a:pt x="1518" y="433"/>
                        <a:pt x="1492" y="432"/>
                        <a:pt x="1492" y="432"/>
                      </a:cubicBezTo>
                      <a:cubicBezTo>
                        <a:pt x="1492" y="432"/>
                        <a:pt x="1464" y="415"/>
                        <a:pt x="1445" y="412"/>
                      </a:cubicBezTo>
                      <a:cubicBezTo>
                        <a:pt x="1426" y="409"/>
                        <a:pt x="1406" y="442"/>
                        <a:pt x="1406" y="442"/>
                      </a:cubicBezTo>
                      <a:cubicBezTo>
                        <a:pt x="1395" y="429"/>
                        <a:pt x="1395" y="429"/>
                        <a:pt x="1395" y="429"/>
                      </a:cubicBezTo>
                      <a:cubicBezTo>
                        <a:pt x="1395" y="451"/>
                        <a:pt x="1395" y="451"/>
                        <a:pt x="1395" y="451"/>
                      </a:cubicBezTo>
                      <a:cubicBezTo>
                        <a:pt x="1375" y="466"/>
                        <a:pt x="1375" y="466"/>
                        <a:pt x="1375" y="466"/>
                      </a:cubicBezTo>
                      <a:cubicBezTo>
                        <a:pt x="1386" y="422"/>
                        <a:pt x="1386" y="422"/>
                        <a:pt x="1386" y="422"/>
                      </a:cubicBezTo>
                      <a:cubicBezTo>
                        <a:pt x="1386" y="422"/>
                        <a:pt x="1404" y="412"/>
                        <a:pt x="1397" y="402"/>
                      </a:cubicBezTo>
                      <a:cubicBezTo>
                        <a:pt x="1390" y="392"/>
                        <a:pt x="1377" y="411"/>
                        <a:pt x="1377" y="411"/>
                      </a:cubicBezTo>
                      <a:cubicBezTo>
                        <a:pt x="1386" y="389"/>
                        <a:pt x="1386" y="389"/>
                        <a:pt x="1386" y="389"/>
                      </a:cubicBezTo>
                      <a:cubicBezTo>
                        <a:pt x="1386" y="389"/>
                        <a:pt x="1377" y="388"/>
                        <a:pt x="1378" y="381"/>
                      </a:cubicBezTo>
                      <a:cubicBezTo>
                        <a:pt x="1379" y="374"/>
                        <a:pt x="1358" y="365"/>
                        <a:pt x="1358" y="365"/>
                      </a:cubicBezTo>
                      <a:cubicBezTo>
                        <a:pt x="1350" y="377"/>
                        <a:pt x="1350" y="377"/>
                        <a:pt x="1350" y="377"/>
                      </a:cubicBezTo>
                      <a:cubicBezTo>
                        <a:pt x="1350" y="377"/>
                        <a:pt x="1337" y="360"/>
                        <a:pt x="1327" y="350"/>
                      </a:cubicBezTo>
                      <a:cubicBezTo>
                        <a:pt x="1317" y="340"/>
                        <a:pt x="1290" y="342"/>
                        <a:pt x="1286" y="338"/>
                      </a:cubicBezTo>
                      <a:cubicBezTo>
                        <a:pt x="1282" y="334"/>
                        <a:pt x="1258" y="316"/>
                        <a:pt x="1258" y="316"/>
                      </a:cubicBezTo>
                      <a:cubicBezTo>
                        <a:pt x="1252" y="324"/>
                        <a:pt x="1252" y="324"/>
                        <a:pt x="1252" y="324"/>
                      </a:cubicBezTo>
                      <a:cubicBezTo>
                        <a:pt x="1252" y="324"/>
                        <a:pt x="1231" y="323"/>
                        <a:pt x="1221" y="322"/>
                      </a:cubicBezTo>
                      <a:cubicBezTo>
                        <a:pt x="1211" y="321"/>
                        <a:pt x="1203" y="356"/>
                        <a:pt x="1203" y="356"/>
                      </a:cubicBezTo>
                      <a:cubicBezTo>
                        <a:pt x="1210" y="368"/>
                        <a:pt x="1210" y="368"/>
                        <a:pt x="1210" y="368"/>
                      </a:cubicBezTo>
                      <a:cubicBezTo>
                        <a:pt x="1210" y="368"/>
                        <a:pt x="1196" y="369"/>
                        <a:pt x="1188" y="369"/>
                      </a:cubicBezTo>
                      <a:cubicBezTo>
                        <a:pt x="1180" y="369"/>
                        <a:pt x="1168" y="391"/>
                        <a:pt x="1168" y="391"/>
                      </a:cubicBezTo>
                      <a:cubicBezTo>
                        <a:pt x="1168" y="391"/>
                        <a:pt x="1161" y="424"/>
                        <a:pt x="1154" y="423"/>
                      </a:cubicBezTo>
                      <a:cubicBezTo>
                        <a:pt x="1147" y="422"/>
                        <a:pt x="1163" y="397"/>
                        <a:pt x="1160" y="386"/>
                      </a:cubicBezTo>
                      <a:cubicBezTo>
                        <a:pt x="1157" y="375"/>
                        <a:pt x="1137" y="396"/>
                        <a:pt x="1137" y="396"/>
                      </a:cubicBezTo>
                      <a:cubicBezTo>
                        <a:pt x="1130" y="390"/>
                        <a:pt x="1130" y="390"/>
                        <a:pt x="1130" y="390"/>
                      </a:cubicBezTo>
                      <a:cubicBezTo>
                        <a:pt x="1130" y="390"/>
                        <a:pt x="1109" y="395"/>
                        <a:pt x="1098" y="388"/>
                      </a:cubicBezTo>
                      <a:cubicBezTo>
                        <a:pt x="1087" y="381"/>
                        <a:pt x="1089" y="371"/>
                        <a:pt x="1089" y="358"/>
                      </a:cubicBezTo>
                      <a:cubicBezTo>
                        <a:pt x="1089" y="345"/>
                        <a:pt x="1084" y="337"/>
                        <a:pt x="1084" y="337"/>
                      </a:cubicBezTo>
                      <a:cubicBezTo>
                        <a:pt x="1077" y="330"/>
                        <a:pt x="1062" y="356"/>
                        <a:pt x="1062" y="356"/>
                      </a:cubicBezTo>
                      <a:cubicBezTo>
                        <a:pt x="1062" y="356"/>
                        <a:pt x="1041" y="371"/>
                        <a:pt x="1029" y="373"/>
                      </a:cubicBezTo>
                      <a:cubicBezTo>
                        <a:pt x="1017" y="375"/>
                        <a:pt x="1003" y="368"/>
                        <a:pt x="1003" y="368"/>
                      </a:cubicBezTo>
                      <a:cubicBezTo>
                        <a:pt x="1029" y="360"/>
                        <a:pt x="1029" y="360"/>
                        <a:pt x="1029" y="360"/>
                      </a:cubicBezTo>
                      <a:cubicBezTo>
                        <a:pt x="1029" y="360"/>
                        <a:pt x="1039" y="348"/>
                        <a:pt x="1042" y="343"/>
                      </a:cubicBezTo>
                      <a:cubicBezTo>
                        <a:pt x="1045" y="338"/>
                        <a:pt x="1044" y="326"/>
                        <a:pt x="1044" y="326"/>
                      </a:cubicBezTo>
                      <a:cubicBezTo>
                        <a:pt x="1044" y="326"/>
                        <a:pt x="1053" y="320"/>
                        <a:pt x="1057" y="308"/>
                      </a:cubicBezTo>
                      <a:cubicBezTo>
                        <a:pt x="1061" y="296"/>
                        <a:pt x="1085" y="277"/>
                        <a:pt x="1095" y="270"/>
                      </a:cubicBezTo>
                      <a:cubicBezTo>
                        <a:pt x="1105" y="263"/>
                        <a:pt x="1107" y="254"/>
                        <a:pt x="1111" y="245"/>
                      </a:cubicBezTo>
                      <a:cubicBezTo>
                        <a:pt x="1115" y="236"/>
                        <a:pt x="1136" y="223"/>
                        <a:pt x="1136" y="223"/>
                      </a:cubicBezTo>
                      <a:cubicBezTo>
                        <a:pt x="1123" y="221"/>
                        <a:pt x="1123" y="221"/>
                        <a:pt x="1123" y="221"/>
                      </a:cubicBezTo>
                      <a:cubicBezTo>
                        <a:pt x="1123" y="221"/>
                        <a:pt x="1135" y="215"/>
                        <a:pt x="1135" y="199"/>
                      </a:cubicBezTo>
                      <a:cubicBezTo>
                        <a:pt x="1135" y="183"/>
                        <a:pt x="1108" y="192"/>
                        <a:pt x="1098" y="181"/>
                      </a:cubicBezTo>
                      <a:cubicBezTo>
                        <a:pt x="1088" y="170"/>
                        <a:pt x="1088" y="147"/>
                        <a:pt x="1084" y="110"/>
                      </a:cubicBezTo>
                      <a:cubicBezTo>
                        <a:pt x="1080" y="73"/>
                        <a:pt x="1072" y="55"/>
                        <a:pt x="1063" y="52"/>
                      </a:cubicBezTo>
                      <a:cubicBezTo>
                        <a:pt x="1054" y="49"/>
                        <a:pt x="1060" y="68"/>
                        <a:pt x="1060" y="72"/>
                      </a:cubicBezTo>
                      <a:cubicBezTo>
                        <a:pt x="1060" y="76"/>
                        <a:pt x="1050" y="71"/>
                        <a:pt x="1048" y="66"/>
                      </a:cubicBezTo>
                      <a:cubicBezTo>
                        <a:pt x="1048" y="66"/>
                        <a:pt x="1043" y="83"/>
                        <a:pt x="1036" y="89"/>
                      </a:cubicBezTo>
                      <a:cubicBezTo>
                        <a:pt x="1029" y="95"/>
                        <a:pt x="1020" y="110"/>
                        <a:pt x="1017" y="120"/>
                      </a:cubicBezTo>
                      <a:cubicBezTo>
                        <a:pt x="1014" y="130"/>
                        <a:pt x="1013" y="149"/>
                        <a:pt x="996" y="163"/>
                      </a:cubicBezTo>
                      <a:cubicBezTo>
                        <a:pt x="996" y="163"/>
                        <a:pt x="981" y="169"/>
                        <a:pt x="975" y="169"/>
                      </a:cubicBezTo>
                      <a:cubicBezTo>
                        <a:pt x="975" y="168"/>
                        <a:pt x="971" y="160"/>
                        <a:pt x="971" y="160"/>
                      </a:cubicBezTo>
                      <a:cubicBezTo>
                        <a:pt x="967" y="165"/>
                        <a:pt x="967" y="165"/>
                        <a:pt x="967" y="165"/>
                      </a:cubicBezTo>
                      <a:cubicBezTo>
                        <a:pt x="957" y="163"/>
                        <a:pt x="957" y="163"/>
                        <a:pt x="957" y="163"/>
                      </a:cubicBezTo>
                      <a:cubicBezTo>
                        <a:pt x="957" y="163"/>
                        <a:pt x="953" y="155"/>
                        <a:pt x="947" y="161"/>
                      </a:cubicBezTo>
                      <a:cubicBezTo>
                        <a:pt x="941" y="167"/>
                        <a:pt x="943" y="173"/>
                        <a:pt x="929" y="172"/>
                      </a:cubicBezTo>
                      <a:cubicBezTo>
                        <a:pt x="915" y="171"/>
                        <a:pt x="913" y="161"/>
                        <a:pt x="913" y="161"/>
                      </a:cubicBezTo>
                      <a:cubicBezTo>
                        <a:pt x="900" y="155"/>
                        <a:pt x="900" y="155"/>
                        <a:pt x="900" y="155"/>
                      </a:cubicBezTo>
                      <a:cubicBezTo>
                        <a:pt x="900" y="155"/>
                        <a:pt x="896" y="144"/>
                        <a:pt x="888" y="145"/>
                      </a:cubicBezTo>
                      <a:cubicBezTo>
                        <a:pt x="880" y="146"/>
                        <a:pt x="871" y="157"/>
                        <a:pt x="871" y="157"/>
                      </a:cubicBezTo>
                      <a:cubicBezTo>
                        <a:pt x="853" y="157"/>
                        <a:pt x="853" y="157"/>
                        <a:pt x="853" y="157"/>
                      </a:cubicBezTo>
                      <a:cubicBezTo>
                        <a:pt x="853" y="157"/>
                        <a:pt x="854" y="148"/>
                        <a:pt x="848" y="149"/>
                      </a:cubicBezTo>
                      <a:cubicBezTo>
                        <a:pt x="842" y="150"/>
                        <a:pt x="838" y="160"/>
                        <a:pt x="841" y="166"/>
                      </a:cubicBezTo>
                      <a:cubicBezTo>
                        <a:pt x="844" y="172"/>
                        <a:pt x="858" y="182"/>
                        <a:pt x="849" y="186"/>
                      </a:cubicBezTo>
                      <a:cubicBezTo>
                        <a:pt x="840" y="190"/>
                        <a:pt x="811" y="174"/>
                        <a:pt x="811" y="174"/>
                      </a:cubicBezTo>
                      <a:cubicBezTo>
                        <a:pt x="811" y="174"/>
                        <a:pt x="815" y="181"/>
                        <a:pt x="807" y="183"/>
                      </a:cubicBezTo>
                      <a:cubicBezTo>
                        <a:pt x="799" y="185"/>
                        <a:pt x="797" y="174"/>
                        <a:pt x="787" y="175"/>
                      </a:cubicBezTo>
                      <a:cubicBezTo>
                        <a:pt x="777" y="176"/>
                        <a:pt x="773" y="192"/>
                        <a:pt x="773" y="192"/>
                      </a:cubicBezTo>
                      <a:cubicBezTo>
                        <a:pt x="752" y="193"/>
                        <a:pt x="752" y="193"/>
                        <a:pt x="752" y="193"/>
                      </a:cubicBezTo>
                      <a:cubicBezTo>
                        <a:pt x="751" y="201"/>
                        <a:pt x="751" y="201"/>
                        <a:pt x="751" y="201"/>
                      </a:cubicBezTo>
                      <a:cubicBezTo>
                        <a:pt x="751" y="201"/>
                        <a:pt x="739" y="198"/>
                        <a:pt x="733" y="202"/>
                      </a:cubicBezTo>
                      <a:cubicBezTo>
                        <a:pt x="727" y="206"/>
                        <a:pt x="732" y="219"/>
                        <a:pt x="722" y="220"/>
                      </a:cubicBezTo>
                      <a:cubicBezTo>
                        <a:pt x="712" y="221"/>
                        <a:pt x="702" y="221"/>
                        <a:pt x="702" y="221"/>
                      </a:cubicBezTo>
                      <a:cubicBezTo>
                        <a:pt x="698" y="210"/>
                        <a:pt x="698" y="210"/>
                        <a:pt x="698" y="210"/>
                      </a:cubicBezTo>
                      <a:cubicBezTo>
                        <a:pt x="689" y="210"/>
                        <a:pt x="689" y="210"/>
                        <a:pt x="689" y="210"/>
                      </a:cubicBezTo>
                      <a:cubicBezTo>
                        <a:pt x="668" y="186"/>
                        <a:pt x="668" y="186"/>
                        <a:pt x="668" y="186"/>
                      </a:cubicBezTo>
                      <a:cubicBezTo>
                        <a:pt x="668" y="186"/>
                        <a:pt x="668" y="174"/>
                        <a:pt x="668" y="166"/>
                      </a:cubicBezTo>
                      <a:cubicBezTo>
                        <a:pt x="668" y="158"/>
                        <a:pt x="651" y="155"/>
                        <a:pt x="651" y="145"/>
                      </a:cubicBezTo>
                      <a:cubicBezTo>
                        <a:pt x="651" y="135"/>
                        <a:pt x="659" y="119"/>
                        <a:pt x="659" y="119"/>
                      </a:cubicBezTo>
                      <a:cubicBezTo>
                        <a:pt x="664" y="91"/>
                        <a:pt x="664" y="91"/>
                        <a:pt x="664" y="91"/>
                      </a:cubicBezTo>
                      <a:cubicBezTo>
                        <a:pt x="664" y="91"/>
                        <a:pt x="677" y="79"/>
                        <a:pt x="678" y="73"/>
                      </a:cubicBezTo>
                      <a:cubicBezTo>
                        <a:pt x="679" y="67"/>
                        <a:pt x="670" y="63"/>
                        <a:pt x="670" y="63"/>
                      </a:cubicBezTo>
                      <a:cubicBezTo>
                        <a:pt x="671" y="44"/>
                        <a:pt x="671" y="44"/>
                        <a:pt x="671" y="44"/>
                      </a:cubicBezTo>
                      <a:cubicBezTo>
                        <a:pt x="671" y="44"/>
                        <a:pt x="649" y="50"/>
                        <a:pt x="649" y="41"/>
                      </a:cubicBezTo>
                      <a:cubicBezTo>
                        <a:pt x="649" y="41"/>
                        <a:pt x="661" y="29"/>
                        <a:pt x="658" y="15"/>
                      </a:cubicBezTo>
                      <a:cubicBezTo>
                        <a:pt x="655" y="1"/>
                        <a:pt x="646" y="0"/>
                        <a:pt x="646" y="0"/>
                      </a:cubicBezTo>
                      <a:cubicBezTo>
                        <a:pt x="641" y="7"/>
                        <a:pt x="641" y="7"/>
                        <a:pt x="641" y="7"/>
                      </a:cubicBezTo>
                      <a:cubicBezTo>
                        <a:pt x="625" y="5"/>
                        <a:pt x="625" y="5"/>
                        <a:pt x="625" y="5"/>
                      </a:cubicBezTo>
                      <a:cubicBezTo>
                        <a:pt x="625" y="5"/>
                        <a:pt x="631" y="19"/>
                        <a:pt x="627" y="26"/>
                      </a:cubicBezTo>
                      <a:cubicBezTo>
                        <a:pt x="623" y="33"/>
                        <a:pt x="612" y="31"/>
                        <a:pt x="612" y="31"/>
                      </a:cubicBezTo>
                      <a:cubicBezTo>
                        <a:pt x="614" y="41"/>
                        <a:pt x="614" y="41"/>
                        <a:pt x="614" y="41"/>
                      </a:cubicBezTo>
                      <a:cubicBezTo>
                        <a:pt x="596" y="40"/>
                        <a:pt x="596" y="40"/>
                        <a:pt x="596" y="40"/>
                      </a:cubicBezTo>
                      <a:cubicBezTo>
                        <a:pt x="596" y="40"/>
                        <a:pt x="584" y="45"/>
                        <a:pt x="582" y="51"/>
                      </a:cubicBezTo>
                      <a:cubicBezTo>
                        <a:pt x="580" y="57"/>
                        <a:pt x="566" y="64"/>
                        <a:pt x="559" y="64"/>
                      </a:cubicBezTo>
                      <a:cubicBezTo>
                        <a:pt x="552" y="64"/>
                        <a:pt x="546" y="56"/>
                        <a:pt x="538" y="59"/>
                      </a:cubicBezTo>
                      <a:cubicBezTo>
                        <a:pt x="530" y="62"/>
                        <a:pt x="533" y="96"/>
                        <a:pt x="524" y="96"/>
                      </a:cubicBezTo>
                      <a:cubicBezTo>
                        <a:pt x="515" y="96"/>
                        <a:pt x="504" y="77"/>
                        <a:pt x="500" y="73"/>
                      </a:cubicBezTo>
                      <a:cubicBezTo>
                        <a:pt x="496" y="69"/>
                        <a:pt x="491" y="77"/>
                        <a:pt x="491" y="77"/>
                      </a:cubicBezTo>
                      <a:cubicBezTo>
                        <a:pt x="481" y="71"/>
                        <a:pt x="481" y="71"/>
                        <a:pt x="481" y="71"/>
                      </a:cubicBezTo>
                      <a:cubicBezTo>
                        <a:pt x="481" y="71"/>
                        <a:pt x="469" y="79"/>
                        <a:pt x="467" y="76"/>
                      </a:cubicBezTo>
                      <a:cubicBezTo>
                        <a:pt x="465" y="73"/>
                        <a:pt x="471" y="64"/>
                        <a:pt x="460" y="60"/>
                      </a:cubicBezTo>
                      <a:cubicBezTo>
                        <a:pt x="449" y="56"/>
                        <a:pt x="440" y="64"/>
                        <a:pt x="437" y="61"/>
                      </a:cubicBezTo>
                      <a:cubicBezTo>
                        <a:pt x="434" y="58"/>
                        <a:pt x="431" y="52"/>
                        <a:pt x="431" y="52"/>
                      </a:cubicBezTo>
                      <a:cubicBezTo>
                        <a:pt x="431" y="52"/>
                        <a:pt x="421" y="71"/>
                        <a:pt x="443" y="82"/>
                      </a:cubicBezTo>
                      <a:cubicBezTo>
                        <a:pt x="465" y="93"/>
                        <a:pt x="450" y="117"/>
                        <a:pt x="450" y="117"/>
                      </a:cubicBezTo>
                      <a:cubicBezTo>
                        <a:pt x="450" y="117"/>
                        <a:pt x="463" y="128"/>
                        <a:pt x="463" y="135"/>
                      </a:cubicBezTo>
                      <a:cubicBezTo>
                        <a:pt x="463" y="142"/>
                        <a:pt x="463" y="151"/>
                        <a:pt x="463" y="151"/>
                      </a:cubicBezTo>
                      <a:cubicBezTo>
                        <a:pt x="493" y="154"/>
                        <a:pt x="493" y="154"/>
                        <a:pt x="493" y="154"/>
                      </a:cubicBezTo>
                      <a:cubicBezTo>
                        <a:pt x="493" y="154"/>
                        <a:pt x="500" y="168"/>
                        <a:pt x="488" y="174"/>
                      </a:cubicBezTo>
                      <a:cubicBezTo>
                        <a:pt x="476" y="180"/>
                        <a:pt x="463" y="177"/>
                        <a:pt x="463" y="177"/>
                      </a:cubicBezTo>
                      <a:cubicBezTo>
                        <a:pt x="463" y="177"/>
                        <a:pt x="464" y="202"/>
                        <a:pt x="451" y="206"/>
                      </a:cubicBezTo>
                      <a:cubicBezTo>
                        <a:pt x="438" y="210"/>
                        <a:pt x="433" y="214"/>
                        <a:pt x="433" y="214"/>
                      </a:cubicBezTo>
                      <a:cubicBezTo>
                        <a:pt x="431" y="220"/>
                        <a:pt x="431" y="220"/>
                        <a:pt x="431" y="220"/>
                      </a:cubicBezTo>
                      <a:cubicBezTo>
                        <a:pt x="431" y="220"/>
                        <a:pt x="419" y="218"/>
                        <a:pt x="413" y="222"/>
                      </a:cubicBezTo>
                      <a:cubicBezTo>
                        <a:pt x="407" y="226"/>
                        <a:pt x="401" y="251"/>
                        <a:pt x="393" y="251"/>
                      </a:cubicBezTo>
                      <a:cubicBezTo>
                        <a:pt x="385" y="251"/>
                        <a:pt x="396" y="234"/>
                        <a:pt x="387" y="232"/>
                      </a:cubicBezTo>
                      <a:cubicBezTo>
                        <a:pt x="378" y="230"/>
                        <a:pt x="367" y="252"/>
                        <a:pt x="357" y="246"/>
                      </a:cubicBezTo>
                      <a:cubicBezTo>
                        <a:pt x="357" y="246"/>
                        <a:pt x="345" y="244"/>
                        <a:pt x="341" y="239"/>
                      </a:cubicBezTo>
                      <a:cubicBezTo>
                        <a:pt x="337" y="234"/>
                        <a:pt x="330" y="221"/>
                        <a:pt x="330" y="221"/>
                      </a:cubicBezTo>
                      <a:cubicBezTo>
                        <a:pt x="313" y="221"/>
                        <a:pt x="313" y="221"/>
                        <a:pt x="313" y="221"/>
                      </a:cubicBezTo>
                      <a:cubicBezTo>
                        <a:pt x="313" y="221"/>
                        <a:pt x="313" y="193"/>
                        <a:pt x="311" y="187"/>
                      </a:cubicBezTo>
                      <a:cubicBezTo>
                        <a:pt x="309" y="181"/>
                        <a:pt x="306" y="180"/>
                        <a:pt x="306" y="180"/>
                      </a:cubicBezTo>
                      <a:cubicBezTo>
                        <a:pt x="306" y="180"/>
                        <a:pt x="311" y="173"/>
                        <a:pt x="304" y="170"/>
                      </a:cubicBezTo>
                      <a:cubicBezTo>
                        <a:pt x="297" y="167"/>
                        <a:pt x="288" y="190"/>
                        <a:pt x="282" y="191"/>
                      </a:cubicBezTo>
                      <a:cubicBezTo>
                        <a:pt x="276" y="192"/>
                        <a:pt x="271" y="176"/>
                        <a:pt x="265" y="176"/>
                      </a:cubicBezTo>
                      <a:cubicBezTo>
                        <a:pt x="259" y="176"/>
                        <a:pt x="259" y="193"/>
                        <a:pt x="259" y="193"/>
                      </a:cubicBezTo>
                      <a:cubicBezTo>
                        <a:pt x="215" y="197"/>
                        <a:pt x="215" y="197"/>
                        <a:pt x="215" y="197"/>
                      </a:cubicBezTo>
                      <a:cubicBezTo>
                        <a:pt x="215" y="197"/>
                        <a:pt x="201" y="184"/>
                        <a:pt x="192" y="189"/>
                      </a:cubicBezTo>
                      <a:cubicBezTo>
                        <a:pt x="183" y="194"/>
                        <a:pt x="191" y="223"/>
                        <a:pt x="191" y="223"/>
                      </a:cubicBezTo>
                      <a:cubicBezTo>
                        <a:pt x="207" y="230"/>
                        <a:pt x="207" y="230"/>
                        <a:pt x="207" y="230"/>
                      </a:cubicBezTo>
                      <a:cubicBezTo>
                        <a:pt x="214" y="228"/>
                        <a:pt x="214" y="228"/>
                        <a:pt x="214" y="228"/>
                      </a:cubicBezTo>
                      <a:cubicBezTo>
                        <a:pt x="214" y="228"/>
                        <a:pt x="233" y="248"/>
                        <a:pt x="220" y="250"/>
                      </a:cubicBezTo>
                      <a:cubicBezTo>
                        <a:pt x="207" y="252"/>
                        <a:pt x="198" y="248"/>
                        <a:pt x="198" y="248"/>
                      </a:cubicBezTo>
                      <a:cubicBezTo>
                        <a:pt x="176" y="253"/>
                        <a:pt x="176" y="253"/>
                        <a:pt x="176" y="253"/>
                      </a:cubicBezTo>
                      <a:cubicBezTo>
                        <a:pt x="174" y="295"/>
                        <a:pt x="174" y="295"/>
                        <a:pt x="174" y="295"/>
                      </a:cubicBezTo>
                      <a:cubicBezTo>
                        <a:pt x="174" y="295"/>
                        <a:pt x="195" y="304"/>
                        <a:pt x="197" y="313"/>
                      </a:cubicBezTo>
                      <a:cubicBezTo>
                        <a:pt x="199" y="322"/>
                        <a:pt x="200" y="334"/>
                        <a:pt x="200" y="334"/>
                      </a:cubicBezTo>
                      <a:cubicBezTo>
                        <a:pt x="200" y="334"/>
                        <a:pt x="214" y="349"/>
                        <a:pt x="213" y="356"/>
                      </a:cubicBezTo>
                      <a:cubicBezTo>
                        <a:pt x="212" y="363"/>
                        <a:pt x="202" y="374"/>
                        <a:pt x="202" y="374"/>
                      </a:cubicBezTo>
                      <a:cubicBezTo>
                        <a:pt x="204" y="408"/>
                        <a:pt x="204" y="408"/>
                        <a:pt x="204" y="408"/>
                      </a:cubicBezTo>
                      <a:cubicBezTo>
                        <a:pt x="193" y="438"/>
                        <a:pt x="193" y="438"/>
                        <a:pt x="193" y="438"/>
                      </a:cubicBezTo>
                      <a:cubicBezTo>
                        <a:pt x="191" y="488"/>
                        <a:pt x="191" y="488"/>
                        <a:pt x="191" y="488"/>
                      </a:cubicBezTo>
                      <a:cubicBezTo>
                        <a:pt x="191" y="488"/>
                        <a:pt x="188" y="515"/>
                        <a:pt x="183" y="518"/>
                      </a:cubicBezTo>
                      <a:cubicBezTo>
                        <a:pt x="178" y="521"/>
                        <a:pt x="171" y="518"/>
                        <a:pt x="171" y="518"/>
                      </a:cubicBezTo>
                      <a:cubicBezTo>
                        <a:pt x="171" y="518"/>
                        <a:pt x="167" y="505"/>
                        <a:pt x="157" y="506"/>
                      </a:cubicBezTo>
                      <a:cubicBezTo>
                        <a:pt x="147" y="507"/>
                        <a:pt x="136" y="522"/>
                        <a:pt x="136" y="522"/>
                      </a:cubicBezTo>
                      <a:cubicBezTo>
                        <a:pt x="117" y="519"/>
                        <a:pt x="117" y="519"/>
                        <a:pt x="117" y="519"/>
                      </a:cubicBezTo>
                      <a:cubicBezTo>
                        <a:pt x="115" y="526"/>
                        <a:pt x="115" y="526"/>
                        <a:pt x="115" y="526"/>
                      </a:cubicBezTo>
                      <a:cubicBezTo>
                        <a:pt x="94" y="526"/>
                        <a:pt x="94" y="526"/>
                        <a:pt x="94" y="526"/>
                      </a:cubicBezTo>
                      <a:cubicBezTo>
                        <a:pt x="94" y="526"/>
                        <a:pt x="68" y="543"/>
                        <a:pt x="66" y="547"/>
                      </a:cubicBezTo>
                      <a:cubicBezTo>
                        <a:pt x="64" y="551"/>
                        <a:pt x="63" y="559"/>
                        <a:pt x="63" y="559"/>
                      </a:cubicBezTo>
                      <a:cubicBezTo>
                        <a:pt x="47" y="559"/>
                        <a:pt x="47" y="559"/>
                        <a:pt x="47" y="559"/>
                      </a:cubicBezTo>
                      <a:cubicBezTo>
                        <a:pt x="46" y="597"/>
                        <a:pt x="46" y="597"/>
                        <a:pt x="46" y="597"/>
                      </a:cubicBezTo>
                      <a:cubicBezTo>
                        <a:pt x="46" y="597"/>
                        <a:pt x="31" y="606"/>
                        <a:pt x="33" y="613"/>
                      </a:cubicBezTo>
                      <a:cubicBezTo>
                        <a:pt x="35" y="620"/>
                        <a:pt x="45" y="645"/>
                        <a:pt x="39" y="636"/>
                      </a:cubicBezTo>
                      <a:cubicBezTo>
                        <a:pt x="33" y="627"/>
                        <a:pt x="20" y="644"/>
                        <a:pt x="12" y="652"/>
                      </a:cubicBezTo>
                      <a:cubicBezTo>
                        <a:pt x="4" y="660"/>
                        <a:pt x="9" y="674"/>
                        <a:pt x="9" y="674"/>
                      </a:cubicBezTo>
                      <a:cubicBezTo>
                        <a:pt x="15" y="678"/>
                        <a:pt x="15" y="678"/>
                        <a:pt x="15" y="678"/>
                      </a:cubicBezTo>
                      <a:cubicBezTo>
                        <a:pt x="15" y="678"/>
                        <a:pt x="0" y="686"/>
                        <a:pt x="0" y="691"/>
                      </a:cubicBezTo>
                      <a:cubicBezTo>
                        <a:pt x="0" y="696"/>
                        <a:pt x="15" y="702"/>
                        <a:pt x="15" y="702"/>
                      </a:cubicBezTo>
                      <a:cubicBezTo>
                        <a:pt x="17" y="720"/>
                        <a:pt x="17" y="720"/>
                        <a:pt x="17" y="720"/>
                      </a:cubicBezTo>
                      <a:cubicBezTo>
                        <a:pt x="17" y="720"/>
                        <a:pt x="30" y="741"/>
                        <a:pt x="35" y="747"/>
                      </a:cubicBezTo>
                      <a:cubicBezTo>
                        <a:pt x="40" y="753"/>
                        <a:pt x="62" y="768"/>
                        <a:pt x="60" y="773"/>
                      </a:cubicBezTo>
                      <a:cubicBezTo>
                        <a:pt x="58" y="778"/>
                        <a:pt x="43" y="791"/>
                        <a:pt x="43" y="791"/>
                      </a:cubicBezTo>
                      <a:cubicBezTo>
                        <a:pt x="43" y="791"/>
                        <a:pt x="79" y="790"/>
                        <a:pt x="82" y="797"/>
                      </a:cubicBezTo>
                      <a:cubicBezTo>
                        <a:pt x="85" y="804"/>
                        <a:pt x="93" y="823"/>
                        <a:pt x="93" y="823"/>
                      </a:cubicBezTo>
                      <a:cubicBezTo>
                        <a:pt x="135" y="819"/>
                        <a:pt x="135" y="819"/>
                        <a:pt x="135" y="819"/>
                      </a:cubicBezTo>
                      <a:cubicBezTo>
                        <a:pt x="169" y="789"/>
                        <a:pt x="169" y="789"/>
                        <a:pt x="169" y="789"/>
                      </a:cubicBezTo>
                      <a:cubicBezTo>
                        <a:pt x="169" y="789"/>
                        <a:pt x="174" y="812"/>
                        <a:pt x="172" y="816"/>
                      </a:cubicBezTo>
                      <a:cubicBezTo>
                        <a:pt x="170" y="820"/>
                        <a:pt x="165" y="834"/>
                        <a:pt x="167" y="844"/>
                      </a:cubicBezTo>
                      <a:cubicBezTo>
                        <a:pt x="169" y="854"/>
                        <a:pt x="170" y="874"/>
                        <a:pt x="170" y="874"/>
                      </a:cubicBezTo>
                      <a:cubicBezTo>
                        <a:pt x="177" y="873"/>
                        <a:pt x="177" y="873"/>
                        <a:pt x="177" y="873"/>
                      </a:cubicBezTo>
                      <a:cubicBezTo>
                        <a:pt x="177" y="873"/>
                        <a:pt x="177" y="881"/>
                        <a:pt x="185" y="881"/>
                      </a:cubicBezTo>
                      <a:cubicBezTo>
                        <a:pt x="193" y="881"/>
                        <a:pt x="189" y="872"/>
                        <a:pt x="200" y="872"/>
                      </a:cubicBezTo>
                      <a:cubicBezTo>
                        <a:pt x="211" y="872"/>
                        <a:pt x="246" y="875"/>
                        <a:pt x="246" y="875"/>
                      </a:cubicBezTo>
                      <a:cubicBezTo>
                        <a:pt x="246" y="875"/>
                        <a:pt x="249" y="886"/>
                        <a:pt x="262" y="883"/>
                      </a:cubicBezTo>
                      <a:cubicBezTo>
                        <a:pt x="275" y="880"/>
                        <a:pt x="283" y="871"/>
                        <a:pt x="283" y="871"/>
                      </a:cubicBezTo>
                      <a:cubicBezTo>
                        <a:pt x="288" y="859"/>
                        <a:pt x="288" y="859"/>
                        <a:pt x="288" y="859"/>
                      </a:cubicBezTo>
                      <a:cubicBezTo>
                        <a:pt x="312" y="858"/>
                        <a:pt x="312" y="858"/>
                        <a:pt x="312" y="858"/>
                      </a:cubicBezTo>
                      <a:cubicBezTo>
                        <a:pt x="316" y="840"/>
                        <a:pt x="316" y="840"/>
                        <a:pt x="316" y="840"/>
                      </a:cubicBezTo>
                      <a:cubicBezTo>
                        <a:pt x="340" y="841"/>
                        <a:pt x="340" y="841"/>
                        <a:pt x="340" y="841"/>
                      </a:cubicBezTo>
                      <a:cubicBezTo>
                        <a:pt x="340" y="841"/>
                        <a:pt x="350" y="815"/>
                        <a:pt x="363" y="815"/>
                      </a:cubicBezTo>
                      <a:cubicBezTo>
                        <a:pt x="376" y="815"/>
                        <a:pt x="386" y="816"/>
                        <a:pt x="386" y="816"/>
                      </a:cubicBezTo>
                      <a:cubicBezTo>
                        <a:pt x="395" y="808"/>
                        <a:pt x="395" y="808"/>
                        <a:pt x="395" y="808"/>
                      </a:cubicBezTo>
                      <a:cubicBezTo>
                        <a:pt x="395" y="808"/>
                        <a:pt x="404" y="818"/>
                        <a:pt x="405" y="814"/>
                      </a:cubicBezTo>
                      <a:cubicBezTo>
                        <a:pt x="406" y="810"/>
                        <a:pt x="419" y="802"/>
                        <a:pt x="423" y="806"/>
                      </a:cubicBezTo>
                      <a:cubicBezTo>
                        <a:pt x="427" y="810"/>
                        <a:pt x="419" y="837"/>
                        <a:pt x="419" y="837"/>
                      </a:cubicBezTo>
                      <a:cubicBezTo>
                        <a:pt x="419" y="837"/>
                        <a:pt x="411" y="850"/>
                        <a:pt x="412" y="854"/>
                      </a:cubicBezTo>
                      <a:cubicBezTo>
                        <a:pt x="413" y="858"/>
                        <a:pt x="422" y="866"/>
                        <a:pt x="422" y="875"/>
                      </a:cubicBezTo>
                      <a:cubicBezTo>
                        <a:pt x="422" y="884"/>
                        <a:pt x="415" y="890"/>
                        <a:pt x="422" y="899"/>
                      </a:cubicBezTo>
                      <a:cubicBezTo>
                        <a:pt x="429" y="908"/>
                        <a:pt x="436" y="912"/>
                        <a:pt x="436" y="912"/>
                      </a:cubicBezTo>
                      <a:cubicBezTo>
                        <a:pt x="442" y="932"/>
                        <a:pt x="442" y="932"/>
                        <a:pt x="442" y="932"/>
                      </a:cubicBezTo>
                      <a:cubicBezTo>
                        <a:pt x="442" y="932"/>
                        <a:pt x="458" y="930"/>
                        <a:pt x="461" y="935"/>
                      </a:cubicBezTo>
                      <a:cubicBezTo>
                        <a:pt x="464" y="940"/>
                        <a:pt x="460" y="951"/>
                        <a:pt x="470" y="955"/>
                      </a:cubicBezTo>
                      <a:cubicBezTo>
                        <a:pt x="480" y="959"/>
                        <a:pt x="484" y="959"/>
                        <a:pt x="488" y="960"/>
                      </a:cubicBezTo>
                      <a:cubicBezTo>
                        <a:pt x="492" y="961"/>
                        <a:pt x="502" y="954"/>
                        <a:pt x="502" y="954"/>
                      </a:cubicBezTo>
                      <a:cubicBezTo>
                        <a:pt x="502" y="954"/>
                        <a:pt x="508" y="968"/>
                        <a:pt x="516" y="968"/>
                      </a:cubicBezTo>
                      <a:cubicBezTo>
                        <a:pt x="524" y="968"/>
                        <a:pt x="531" y="961"/>
                        <a:pt x="532" y="965"/>
                      </a:cubicBezTo>
                      <a:cubicBezTo>
                        <a:pt x="533" y="969"/>
                        <a:pt x="541" y="981"/>
                        <a:pt x="552" y="986"/>
                      </a:cubicBezTo>
                      <a:cubicBezTo>
                        <a:pt x="563" y="991"/>
                        <a:pt x="579" y="992"/>
                        <a:pt x="579" y="992"/>
                      </a:cubicBezTo>
                      <a:cubicBezTo>
                        <a:pt x="579" y="992"/>
                        <a:pt x="588" y="1012"/>
                        <a:pt x="598" y="1013"/>
                      </a:cubicBezTo>
                      <a:cubicBezTo>
                        <a:pt x="608" y="1014"/>
                        <a:pt x="619" y="1009"/>
                        <a:pt x="630" y="1011"/>
                      </a:cubicBezTo>
                      <a:cubicBezTo>
                        <a:pt x="641" y="1013"/>
                        <a:pt x="661" y="1022"/>
                        <a:pt x="662" y="1032"/>
                      </a:cubicBezTo>
                      <a:cubicBezTo>
                        <a:pt x="663" y="1042"/>
                        <a:pt x="658" y="1045"/>
                        <a:pt x="662" y="1052"/>
                      </a:cubicBezTo>
                      <a:cubicBezTo>
                        <a:pt x="666" y="1059"/>
                        <a:pt x="673" y="1071"/>
                        <a:pt x="673" y="1071"/>
                      </a:cubicBezTo>
                      <a:cubicBezTo>
                        <a:pt x="675" y="1092"/>
                        <a:pt x="675" y="1092"/>
                        <a:pt x="675" y="1092"/>
                      </a:cubicBezTo>
                      <a:cubicBezTo>
                        <a:pt x="675" y="1092"/>
                        <a:pt x="660" y="1090"/>
                        <a:pt x="662" y="1096"/>
                      </a:cubicBezTo>
                      <a:cubicBezTo>
                        <a:pt x="664" y="1102"/>
                        <a:pt x="680" y="1116"/>
                        <a:pt x="680" y="1116"/>
                      </a:cubicBezTo>
                      <a:cubicBezTo>
                        <a:pt x="680" y="1116"/>
                        <a:pt x="670" y="1147"/>
                        <a:pt x="683" y="1156"/>
                      </a:cubicBezTo>
                      <a:cubicBezTo>
                        <a:pt x="696" y="1165"/>
                        <a:pt x="773" y="1163"/>
                        <a:pt x="773" y="1163"/>
                      </a:cubicBezTo>
                      <a:cubicBezTo>
                        <a:pt x="773" y="1163"/>
                        <a:pt x="762" y="1197"/>
                        <a:pt x="769" y="1206"/>
                      </a:cubicBezTo>
                      <a:cubicBezTo>
                        <a:pt x="776" y="1215"/>
                        <a:pt x="785" y="1216"/>
                        <a:pt x="796" y="1223"/>
                      </a:cubicBezTo>
                      <a:cubicBezTo>
                        <a:pt x="807" y="1230"/>
                        <a:pt x="816" y="1248"/>
                        <a:pt x="816" y="1262"/>
                      </a:cubicBezTo>
                      <a:cubicBezTo>
                        <a:pt x="816" y="1276"/>
                        <a:pt x="811" y="1302"/>
                        <a:pt x="811" y="1302"/>
                      </a:cubicBezTo>
                      <a:cubicBezTo>
                        <a:pt x="815" y="1310"/>
                        <a:pt x="815" y="1310"/>
                        <a:pt x="815" y="1310"/>
                      </a:cubicBezTo>
                      <a:cubicBezTo>
                        <a:pt x="815" y="1310"/>
                        <a:pt x="798" y="1337"/>
                        <a:pt x="800" y="1342"/>
                      </a:cubicBezTo>
                      <a:cubicBezTo>
                        <a:pt x="802" y="1347"/>
                        <a:pt x="814" y="1357"/>
                        <a:pt x="814" y="1357"/>
                      </a:cubicBezTo>
                      <a:cubicBezTo>
                        <a:pt x="814" y="1357"/>
                        <a:pt x="799" y="1365"/>
                        <a:pt x="799" y="1371"/>
                      </a:cubicBezTo>
                      <a:cubicBezTo>
                        <a:pt x="799" y="1377"/>
                        <a:pt x="808" y="1379"/>
                        <a:pt x="810" y="1386"/>
                      </a:cubicBezTo>
                      <a:cubicBezTo>
                        <a:pt x="812" y="1393"/>
                        <a:pt x="806" y="1402"/>
                        <a:pt x="810" y="1406"/>
                      </a:cubicBezTo>
                      <a:cubicBezTo>
                        <a:pt x="814" y="1410"/>
                        <a:pt x="819" y="1405"/>
                        <a:pt x="819" y="1414"/>
                      </a:cubicBezTo>
                      <a:cubicBezTo>
                        <a:pt x="819" y="1423"/>
                        <a:pt x="804" y="1459"/>
                        <a:pt x="820" y="1468"/>
                      </a:cubicBezTo>
                      <a:cubicBezTo>
                        <a:pt x="836" y="1477"/>
                        <a:pt x="880" y="1484"/>
                        <a:pt x="895" y="1481"/>
                      </a:cubicBezTo>
                      <a:cubicBezTo>
                        <a:pt x="910" y="1478"/>
                        <a:pt x="928" y="1478"/>
                        <a:pt x="932" y="1486"/>
                      </a:cubicBezTo>
                      <a:cubicBezTo>
                        <a:pt x="936" y="1494"/>
                        <a:pt x="932" y="1511"/>
                        <a:pt x="937" y="1531"/>
                      </a:cubicBezTo>
                      <a:cubicBezTo>
                        <a:pt x="942" y="1551"/>
                        <a:pt x="946" y="1572"/>
                        <a:pt x="957" y="1574"/>
                      </a:cubicBezTo>
                      <a:cubicBezTo>
                        <a:pt x="968" y="1576"/>
                        <a:pt x="972" y="1560"/>
                        <a:pt x="987" y="1564"/>
                      </a:cubicBezTo>
                      <a:cubicBezTo>
                        <a:pt x="1002" y="1568"/>
                        <a:pt x="1006" y="1576"/>
                        <a:pt x="1004" y="1596"/>
                      </a:cubicBezTo>
                      <a:cubicBezTo>
                        <a:pt x="1002" y="1616"/>
                        <a:pt x="1000" y="1626"/>
                        <a:pt x="998" y="1631"/>
                      </a:cubicBezTo>
                      <a:cubicBezTo>
                        <a:pt x="996" y="1636"/>
                        <a:pt x="995" y="1651"/>
                        <a:pt x="995" y="1651"/>
                      </a:cubicBezTo>
                      <a:cubicBezTo>
                        <a:pt x="998" y="1664"/>
                        <a:pt x="998" y="1664"/>
                        <a:pt x="998" y="1664"/>
                      </a:cubicBezTo>
                      <a:cubicBezTo>
                        <a:pt x="998" y="1664"/>
                        <a:pt x="1014" y="1653"/>
                        <a:pt x="1021" y="1657"/>
                      </a:cubicBezTo>
                      <a:cubicBezTo>
                        <a:pt x="1028" y="1661"/>
                        <a:pt x="1032" y="1682"/>
                        <a:pt x="1032" y="1682"/>
                      </a:cubicBezTo>
                      <a:cubicBezTo>
                        <a:pt x="1032" y="1682"/>
                        <a:pt x="1043" y="1681"/>
                        <a:pt x="1043" y="1690"/>
                      </a:cubicBezTo>
                      <a:cubicBezTo>
                        <a:pt x="1043" y="1699"/>
                        <a:pt x="1051" y="1737"/>
                        <a:pt x="1045" y="1743"/>
                      </a:cubicBezTo>
                      <a:cubicBezTo>
                        <a:pt x="1039" y="1749"/>
                        <a:pt x="1022" y="1751"/>
                        <a:pt x="1011" y="1756"/>
                      </a:cubicBezTo>
                      <a:cubicBezTo>
                        <a:pt x="1000" y="1761"/>
                        <a:pt x="1000" y="1779"/>
                        <a:pt x="1000" y="1779"/>
                      </a:cubicBezTo>
                      <a:cubicBezTo>
                        <a:pt x="979" y="1781"/>
                        <a:pt x="979" y="1781"/>
                        <a:pt x="979" y="1781"/>
                      </a:cubicBezTo>
                      <a:cubicBezTo>
                        <a:pt x="978" y="1792"/>
                        <a:pt x="978" y="1792"/>
                        <a:pt x="978" y="1792"/>
                      </a:cubicBezTo>
                      <a:cubicBezTo>
                        <a:pt x="972" y="1794"/>
                        <a:pt x="972" y="1794"/>
                        <a:pt x="972" y="1794"/>
                      </a:cubicBezTo>
                      <a:cubicBezTo>
                        <a:pt x="969" y="1810"/>
                        <a:pt x="969" y="1810"/>
                        <a:pt x="969" y="1810"/>
                      </a:cubicBezTo>
                      <a:cubicBezTo>
                        <a:pt x="953" y="1814"/>
                        <a:pt x="953" y="1814"/>
                        <a:pt x="953" y="1814"/>
                      </a:cubicBezTo>
                      <a:cubicBezTo>
                        <a:pt x="953" y="1814"/>
                        <a:pt x="950" y="1837"/>
                        <a:pt x="945" y="1842"/>
                      </a:cubicBezTo>
                      <a:cubicBezTo>
                        <a:pt x="940" y="1847"/>
                        <a:pt x="931" y="1852"/>
                        <a:pt x="931" y="1855"/>
                      </a:cubicBezTo>
                      <a:cubicBezTo>
                        <a:pt x="931" y="1858"/>
                        <a:pt x="928" y="1873"/>
                        <a:pt x="923" y="1878"/>
                      </a:cubicBezTo>
                      <a:cubicBezTo>
                        <a:pt x="918" y="1883"/>
                        <a:pt x="903" y="1882"/>
                        <a:pt x="903" y="1888"/>
                      </a:cubicBezTo>
                      <a:cubicBezTo>
                        <a:pt x="903" y="1894"/>
                        <a:pt x="899" y="1911"/>
                        <a:pt x="899" y="1911"/>
                      </a:cubicBezTo>
                      <a:cubicBezTo>
                        <a:pt x="915" y="1912"/>
                        <a:pt x="915" y="1912"/>
                        <a:pt x="915" y="1912"/>
                      </a:cubicBezTo>
                      <a:cubicBezTo>
                        <a:pt x="915" y="1912"/>
                        <a:pt x="921" y="1902"/>
                        <a:pt x="933" y="1904"/>
                      </a:cubicBezTo>
                      <a:cubicBezTo>
                        <a:pt x="945" y="1906"/>
                        <a:pt x="970" y="1933"/>
                        <a:pt x="970" y="1933"/>
                      </a:cubicBezTo>
                      <a:cubicBezTo>
                        <a:pt x="970" y="1933"/>
                        <a:pt x="980" y="1956"/>
                        <a:pt x="986" y="1956"/>
                      </a:cubicBezTo>
                      <a:cubicBezTo>
                        <a:pt x="992" y="1956"/>
                        <a:pt x="991" y="1942"/>
                        <a:pt x="1001" y="1945"/>
                      </a:cubicBezTo>
                      <a:cubicBezTo>
                        <a:pt x="1011" y="1948"/>
                        <a:pt x="1020" y="1964"/>
                        <a:pt x="1025" y="1967"/>
                      </a:cubicBezTo>
                      <a:cubicBezTo>
                        <a:pt x="1030" y="1970"/>
                        <a:pt x="1037" y="1969"/>
                        <a:pt x="1037" y="1969"/>
                      </a:cubicBezTo>
                      <a:cubicBezTo>
                        <a:pt x="1037" y="1969"/>
                        <a:pt x="1045" y="1976"/>
                        <a:pt x="1049" y="1978"/>
                      </a:cubicBezTo>
                      <a:cubicBezTo>
                        <a:pt x="1053" y="1980"/>
                        <a:pt x="1055" y="1993"/>
                        <a:pt x="1067" y="1997"/>
                      </a:cubicBezTo>
                      <a:cubicBezTo>
                        <a:pt x="1079" y="2001"/>
                        <a:pt x="1086" y="2000"/>
                        <a:pt x="1086" y="2000"/>
                      </a:cubicBezTo>
                      <a:cubicBezTo>
                        <a:pt x="1086" y="2000"/>
                        <a:pt x="1096" y="2024"/>
                        <a:pt x="1104" y="2029"/>
                      </a:cubicBezTo>
                      <a:cubicBezTo>
                        <a:pt x="1112" y="2034"/>
                        <a:pt x="1131" y="2033"/>
                        <a:pt x="1126" y="2042"/>
                      </a:cubicBezTo>
                      <a:cubicBezTo>
                        <a:pt x="1121" y="2051"/>
                        <a:pt x="1111" y="2064"/>
                        <a:pt x="1112" y="2071"/>
                      </a:cubicBezTo>
                      <a:cubicBezTo>
                        <a:pt x="1113" y="2078"/>
                        <a:pt x="1119" y="2078"/>
                        <a:pt x="1119" y="2078"/>
                      </a:cubicBezTo>
                      <a:cubicBezTo>
                        <a:pt x="1118" y="2099"/>
                        <a:pt x="1118" y="2099"/>
                        <a:pt x="1118" y="2099"/>
                      </a:cubicBezTo>
                      <a:cubicBezTo>
                        <a:pt x="1128" y="2098"/>
                        <a:pt x="1128" y="2098"/>
                        <a:pt x="1128" y="2098"/>
                      </a:cubicBezTo>
                      <a:cubicBezTo>
                        <a:pt x="1128" y="2096"/>
                        <a:pt x="1128" y="2096"/>
                        <a:pt x="1128" y="2096"/>
                      </a:cubicBezTo>
                      <a:cubicBezTo>
                        <a:pt x="1128" y="2096"/>
                        <a:pt x="1151" y="2070"/>
                        <a:pt x="1156" y="2061"/>
                      </a:cubicBezTo>
                      <a:cubicBezTo>
                        <a:pt x="1161" y="2052"/>
                        <a:pt x="1153" y="2031"/>
                        <a:pt x="1153" y="2031"/>
                      </a:cubicBezTo>
                      <a:cubicBezTo>
                        <a:pt x="1165" y="2013"/>
                        <a:pt x="1165" y="2013"/>
                        <a:pt x="1165" y="2013"/>
                      </a:cubicBezTo>
                      <a:cubicBezTo>
                        <a:pt x="1165" y="2013"/>
                        <a:pt x="1155" y="2005"/>
                        <a:pt x="1155" y="1995"/>
                      </a:cubicBezTo>
                      <a:cubicBezTo>
                        <a:pt x="1155" y="1985"/>
                        <a:pt x="1165" y="1984"/>
                        <a:pt x="1165" y="1984"/>
                      </a:cubicBezTo>
                      <a:cubicBezTo>
                        <a:pt x="1167" y="1968"/>
                        <a:pt x="1167" y="1968"/>
                        <a:pt x="1167" y="1968"/>
                      </a:cubicBezTo>
                      <a:cubicBezTo>
                        <a:pt x="1167" y="1968"/>
                        <a:pt x="1179" y="1966"/>
                        <a:pt x="1183" y="1962"/>
                      </a:cubicBezTo>
                      <a:cubicBezTo>
                        <a:pt x="1187" y="1958"/>
                        <a:pt x="1186" y="1944"/>
                        <a:pt x="1186" y="1936"/>
                      </a:cubicBezTo>
                      <a:cubicBezTo>
                        <a:pt x="1186" y="1928"/>
                        <a:pt x="1204" y="1911"/>
                        <a:pt x="1213" y="1909"/>
                      </a:cubicBezTo>
                      <a:cubicBezTo>
                        <a:pt x="1222" y="1907"/>
                        <a:pt x="1219" y="1931"/>
                        <a:pt x="1219" y="1931"/>
                      </a:cubicBezTo>
                      <a:cubicBezTo>
                        <a:pt x="1219" y="1931"/>
                        <a:pt x="1213" y="1941"/>
                        <a:pt x="1210" y="1943"/>
                      </a:cubicBezTo>
                      <a:cubicBezTo>
                        <a:pt x="1207" y="1945"/>
                        <a:pt x="1208" y="1956"/>
                        <a:pt x="1208" y="1956"/>
                      </a:cubicBezTo>
                      <a:cubicBezTo>
                        <a:pt x="1201" y="1960"/>
                        <a:pt x="1201" y="1960"/>
                        <a:pt x="1201" y="1960"/>
                      </a:cubicBezTo>
                      <a:cubicBezTo>
                        <a:pt x="1201" y="1969"/>
                        <a:pt x="1201" y="1969"/>
                        <a:pt x="1201" y="1969"/>
                      </a:cubicBezTo>
                      <a:cubicBezTo>
                        <a:pt x="1184" y="1987"/>
                        <a:pt x="1184" y="1987"/>
                        <a:pt x="1184" y="1987"/>
                      </a:cubicBezTo>
                      <a:cubicBezTo>
                        <a:pt x="1163" y="2002"/>
                        <a:pt x="1163" y="2002"/>
                        <a:pt x="1163" y="2002"/>
                      </a:cubicBezTo>
                      <a:cubicBezTo>
                        <a:pt x="1163" y="2002"/>
                        <a:pt x="1170" y="2008"/>
                        <a:pt x="1177" y="2006"/>
                      </a:cubicBezTo>
                      <a:cubicBezTo>
                        <a:pt x="1182" y="2005"/>
                        <a:pt x="1182" y="1993"/>
                        <a:pt x="1187" y="1990"/>
                      </a:cubicBezTo>
                      <a:cubicBezTo>
                        <a:pt x="1191" y="1986"/>
                        <a:pt x="1198" y="1989"/>
                        <a:pt x="1200" y="1987"/>
                      </a:cubicBezTo>
                      <a:cubicBezTo>
                        <a:pt x="1206" y="1978"/>
                        <a:pt x="1228" y="1944"/>
                        <a:pt x="1233" y="1920"/>
                      </a:cubicBezTo>
                      <a:cubicBezTo>
                        <a:pt x="1238" y="1896"/>
                        <a:pt x="1248" y="1874"/>
                        <a:pt x="1252" y="1860"/>
                      </a:cubicBezTo>
                      <a:cubicBezTo>
                        <a:pt x="1256" y="1846"/>
                        <a:pt x="1284" y="1829"/>
                        <a:pt x="1286" y="1825"/>
                      </a:cubicBezTo>
                      <a:cubicBezTo>
                        <a:pt x="1288" y="1821"/>
                        <a:pt x="1281" y="1811"/>
                        <a:pt x="1281" y="1811"/>
                      </a:cubicBezTo>
                      <a:cubicBezTo>
                        <a:pt x="1294" y="1802"/>
                        <a:pt x="1294" y="1802"/>
                        <a:pt x="1294" y="1802"/>
                      </a:cubicBezTo>
                      <a:cubicBezTo>
                        <a:pt x="1290" y="1778"/>
                        <a:pt x="1290" y="1778"/>
                        <a:pt x="1290" y="1778"/>
                      </a:cubicBezTo>
                      <a:cubicBezTo>
                        <a:pt x="1294" y="1764"/>
                        <a:pt x="1294" y="1764"/>
                        <a:pt x="1294" y="1764"/>
                      </a:cubicBezTo>
                      <a:cubicBezTo>
                        <a:pt x="1285" y="1759"/>
                        <a:pt x="1285" y="1759"/>
                        <a:pt x="1285" y="1759"/>
                      </a:cubicBezTo>
                      <a:cubicBezTo>
                        <a:pt x="1285" y="1759"/>
                        <a:pt x="1292" y="1750"/>
                        <a:pt x="1292" y="1742"/>
                      </a:cubicBezTo>
                      <a:cubicBezTo>
                        <a:pt x="1292" y="1734"/>
                        <a:pt x="1277" y="1728"/>
                        <a:pt x="1277" y="1728"/>
                      </a:cubicBezTo>
                      <a:cubicBezTo>
                        <a:pt x="1276" y="1705"/>
                        <a:pt x="1276" y="1705"/>
                        <a:pt x="1276" y="1705"/>
                      </a:cubicBezTo>
                      <a:cubicBezTo>
                        <a:pt x="1266" y="1694"/>
                        <a:pt x="1266" y="1694"/>
                        <a:pt x="1266" y="1694"/>
                      </a:cubicBezTo>
                      <a:cubicBezTo>
                        <a:pt x="1280" y="1695"/>
                        <a:pt x="1280" y="1695"/>
                        <a:pt x="1280" y="1695"/>
                      </a:cubicBezTo>
                      <a:cubicBezTo>
                        <a:pt x="1279" y="1678"/>
                        <a:pt x="1279" y="1678"/>
                        <a:pt x="1279" y="1678"/>
                      </a:cubicBezTo>
                      <a:cubicBezTo>
                        <a:pt x="1270" y="1673"/>
                        <a:pt x="1270" y="1673"/>
                        <a:pt x="1270" y="1673"/>
                      </a:cubicBezTo>
                      <a:cubicBezTo>
                        <a:pt x="1270" y="1673"/>
                        <a:pt x="1282" y="1670"/>
                        <a:pt x="1282" y="1665"/>
                      </a:cubicBezTo>
                      <a:cubicBezTo>
                        <a:pt x="1282" y="1660"/>
                        <a:pt x="1266" y="1650"/>
                        <a:pt x="1266" y="1650"/>
                      </a:cubicBezTo>
                      <a:cubicBezTo>
                        <a:pt x="1282" y="1639"/>
                        <a:pt x="1282" y="1639"/>
                        <a:pt x="1282" y="1639"/>
                      </a:cubicBezTo>
                      <a:cubicBezTo>
                        <a:pt x="1282" y="1639"/>
                        <a:pt x="1295" y="1653"/>
                        <a:pt x="1301" y="1652"/>
                      </a:cubicBezTo>
                      <a:cubicBezTo>
                        <a:pt x="1307" y="1651"/>
                        <a:pt x="1303" y="1639"/>
                        <a:pt x="1303" y="1639"/>
                      </a:cubicBezTo>
                      <a:cubicBezTo>
                        <a:pt x="1303" y="1639"/>
                        <a:pt x="1303" y="1627"/>
                        <a:pt x="1311" y="1617"/>
                      </a:cubicBezTo>
                      <a:cubicBezTo>
                        <a:pt x="1319" y="1607"/>
                        <a:pt x="1331" y="1610"/>
                        <a:pt x="1337" y="1605"/>
                      </a:cubicBezTo>
                      <a:cubicBezTo>
                        <a:pt x="1343" y="1600"/>
                        <a:pt x="1340" y="1596"/>
                        <a:pt x="1343" y="1589"/>
                      </a:cubicBezTo>
                      <a:cubicBezTo>
                        <a:pt x="1346" y="1582"/>
                        <a:pt x="1364" y="1579"/>
                        <a:pt x="1364" y="1579"/>
                      </a:cubicBezTo>
                      <a:cubicBezTo>
                        <a:pt x="1366" y="1571"/>
                        <a:pt x="1366" y="1571"/>
                        <a:pt x="1366" y="1571"/>
                      </a:cubicBezTo>
                      <a:cubicBezTo>
                        <a:pt x="1366" y="1571"/>
                        <a:pt x="1372" y="1574"/>
                        <a:pt x="1377" y="1573"/>
                      </a:cubicBezTo>
                      <a:cubicBezTo>
                        <a:pt x="1382" y="1572"/>
                        <a:pt x="1381" y="1560"/>
                        <a:pt x="1387" y="1559"/>
                      </a:cubicBezTo>
                      <a:cubicBezTo>
                        <a:pt x="1393" y="1558"/>
                        <a:pt x="1412" y="1561"/>
                        <a:pt x="1412" y="1561"/>
                      </a:cubicBezTo>
                      <a:cubicBezTo>
                        <a:pt x="1416" y="1571"/>
                        <a:pt x="1416" y="1571"/>
                        <a:pt x="1416" y="1571"/>
                      </a:cubicBezTo>
                      <a:cubicBezTo>
                        <a:pt x="1427" y="1569"/>
                        <a:pt x="1427" y="1569"/>
                        <a:pt x="1427" y="1569"/>
                      </a:cubicBezTo>
                      <a:cubicBezTo>
                        <a:pt x="1414" y="1554"/>
                        <a:pt x="1414" y="1554"/>
                        <a:pt x="1414" y="1554"/>
                      </a:cubicBezTo>
                      <a:cubicBezTo>
                        <a:pt x="1414" y="1554"/>
                        <a:pt x="1423" y="1550"/>
                        <a:pt x="1427" y="1545"/>
                      </a:cubicBezTo>
                      <a:cubicBezTo>
                        <a:pt x="1431" y="1540"/>
                        <a:pt x="1453" y="1539"/>
                        <a:pt x="1453" y="1539"/>
                      </a:cubicBezTo>
                      <a:cubicBezTo>
                        <a:pt x="1442" y="1529"/>
                        <a:pt x="1442" y="1529"/>
                        <a:pt x="1442" y="1529"/>
                      </a:cubicBezTo>
                      <a:cubicBezTo>
                        <a:pt x="1442" y="1529"/>
                        <a:pt x="1454" y="1519"/>
                        <a:pt x="1459" y="1519"/>
                      </a:cubicBezTo>
                      <a:cubicBezTo>
                        <a:pt x="1464" y="1519"/>
                        <a:pt x="1460" y="1535"/>
                        <a:pt x="1463" y="1535"/>
                      </a:cubicBezTo>
                      <a:cubicBezTo>
                        <a:pt x="1466" y="1535"/>
                        <a:pt x="1472" y="1518"/>
                        <a:pt x="1472" y="1518"/>
                      </a:cubicBezTo>
                      <a:cubicBezTo>
                        <a:pt x="1497" y="1523"/>
                        <a:pt x="1497" y="1523"/>
                        <a:pt x="1497" y="1523"/>
                      </a:cubicBezTo>
                      <a:cubicBezTo>
                        <a:pt x="1497" y="1523"/>
                        <a:pt x="1502" y="1503"/>
                        <a:pt x="1513" y="1502"/>
                      </a:cubicBezTo>
                      <a:cubicBezTo>
                        <a:pt x="1524" y="1501"/>
                        <a:pt x="1521" y="1523"/>
                        <a:pt x="1521" y="1523"/>
                      </a:cubicBezTo>
                      <a:cubicBezTo>
                        <a:pt x="1566" y="1518"/>
                        <a:pt x="1566" y="1518"/>
                        <a:pt x="1566" y="1518"/>
                      </a:cubicBezTo>
                      <a:cubicBezTo>
                        <a:pt x="1571" y="1506"/>
                        <a:pt x="1571" y="1506"/>
                        <a:pt x="1571" y="1506"/>
                      </a:cubicBezTo>
                      <a:cubicBezTo>
                        <a:pt x="1565" y="1499"/>
                        <a:pt x="1565" y="1499"/>
                        <a:pt x="1565" y="1499"/>
                      </a:cubicBezTo>
                      <a:cubicBezTo>
                        <a:pt x="1565" y="1499"/>
                        <a:pt x="1571" y="1491"/>
                        <a:pt x="1577" y="1482"/>
                      </a:cubicBezTo>
                      <a:cubicBezTo>
                        <a:pt x="1583" y="1473"/>
                        <a:pt x="1613" y="1468"/>
                        <a:pt x="1613" y="1468"/>
                      </a:cubicBezTo>
                      <a:cubicBezTo>
                        <a:pt x="1613" y="1468"/>
                        <a:pt x="1610" y="1455"/>
                        <a:pt x="1610" y="1452"/>
                      </a:cubicBezTo>
                      <a:cubicBezTo>
                        <a:pt x="1610" y="1449"/>
                        <a:pt x="1611" y="1408"/>
                        <a:pt x="1611" y="1408"/>
                      </a:cubicBezTo>
                      <a:cubicBezTo>
                        <a:pt x="1629" y="1388"/>
                        <a:pt x="1629" y="1388"/>
                        <a:pt x="1629" y="1388"/>
                      </a:cubicBezTo>
                      <a:cubicBezTo>
                        <a:pt x="1629" y="1372"/>
                        <a:pt x="1629" y="1372"/>
                        <a:pt x="1629" y="1372"/>
                      </a:cubicBezTo>
                      <a:cubicBezTo>
                        <a:pt x="1642" y="1369"/>
                        <a:pt x="1642" y="1369"/>
                        <a:pt x="1642" y="1369"/>
                      </a:cubicBezTo>
                      <a:cubicBezTo>
                        <a:pt x="1642" y="1347"/>
                        <a:pt x="1642" y="1347"/>
                        <a:pt x="1642" y="1347"/>
                      </a:cubicBezTo>
                      <a:cubicBezTo>
                        <a:pt x="1642" y="1347"/>
                        <a:pt x="1651" y="1342"/>
                        <a:pt x="1655" y="1342"/>
                      </a:cubicBezTo>
                      <a:cubicBezTo>
                        <a:pt x="1659" y="1342"/>
                        <a:pt x="1659" y="1317"/>
                        <a:pt x="1659" y="1317"/>
                      </a:cubicBezTo>
                      <a:cubicBezTo>
                        <a:pt x="1659" y="1317"/>
                        <a:pt x="1653" y="1288"/>
                        <a:pt x="1651" y="1273"/>
                      </a:cubicBezTo>
                      <a:cubicBezTo>
                        <a:pt x="1649" y="1258"/>
                        <a:pt x="1667" y="1246"/>
                        <a:pt x="1674" y="1240"/>
                      </a:cubicBezTo>
                      <a:cubicBezTo>
                        <a:pt x="1681" y="1234"/>
                        <a:pt x="1671" y="1213"/>
                        <a:pt x="1671" y="1213"/>
                      </a:cubicBezTo>
                      <a:cubicBezTo>
                        <a:pt x="1675" y="1175"/>
                        <a:pt x="1675" y="1175"/>
                        <a:pt x="1675" y="1175"/>
                      </a:cubicBezTo>
                      <a:cubicBezTo>
                        <a:pt x="1675" y="1175"/>
                        <a:pt x="1683" y="1145"/>
                        <a:pt x="1682" y="1134"/>
                      </a:cubicBezTo>
                      <a:cubicBezTo>
                        <a:pt x="1681" y="1123"/>
                        <a:pt x="1669" y="1065"/>
                        <a:pt x="1669" y="1065"/>
                      </a:cubicBezTo>
                      <a:cubicBezTo>
                        <a:pt x="1674" y="1041"/>
                        <a:pt x="1674" y="1041"/>
                        <a:pt x="1674" y="1041"/>
                      </a:cubicBezTo>
                      <a:cubicBezTo>
                        <a:pt x="1674" y="1041"/>
                        <a:pt x="1665" y="1010"/>
                        <a:pt x="1668" y="1002"/>
                      </a:cubicBezTo>
                      <a:cubicBezTo>
                        <a:pt x="1671" y="994"/>
                        <a:pt x="1682" y="984"/>
                        <a:pt x="1682" y="984"/>
                      </a:cubicBezTo>
                      <a:cubicBezTo>
                        <a:pt x="1674" y="972"/>
                        <a:pt x="1674" y="972"/>
                        <a:pt x="1674" y="972"/>
                      </a:cubicBezTo>
                      <a:cubicBezTo>
                        <a:pt x="1674" y="972"/>
                        <a:pt x="1681" y="962"/>
                        <a:pt x="1685" y="962"/>
                      </a:cubicBezTo>
                      <a:cubicBezTo>
                        <a:pt x="1689" y="962"/>
                        <a:pt x="1698" y="981"/>
                        <a:pt x="1698" y="981"/>
                      </a:cubicBezTo>
                      <a:cubicBezTo>
                        <a:pt x="1698" y="981"/>
                        <a:pt x="1720" y="961"/>
                        <a:pt x="1727" y="951"/>
                      </a:cubicBezTo>
                      <a:cubicBezTo>
                        <a:pt x="1734" y="941"/>
                        <a:pt x="1739" y="897"/>
                        <a:pt x="1739" y="897"/>
                      </a:cubicBezTo>
                      <a:cubicBezTo>
                        <a:pt x="1739" y="897"/>
                        <a:pt x="1745" y="893"/>
                        <a:pt x="1751" y="889"/>
                      </a:cubicBezTo>
                      <a:cubicBezTo>
                        <a:pt x="1757" y="885"/>
                        <a:pt x="1762" y="863"/>
                        <a:pt x="1762" y="863"/>
                      </a:cubicBezTo>
                      <a:cubicBezTo>
                        <a:pt x="1762" y="863"/>
                        <a:pt x="1775" y="856"/>
                        <a:pt x="1782" y="855"/>
                      </a:cubicBezTo>
                      <a:cubicBezTo>
                        <a:pt x="1789" y="854"/>
                        <a:pt x="1789" y="834"/>
                        <a:pt x="1789" y="834"/>
                      </a:cubicBezTo>
                      <a:cubicBezTo>
                        <a:pt x="1789" y="834"/>
                        <a:pt x="1803" y="829"/>
                        <a:pt x="1816" y="811"/>
                      </a:cubicBezTo>
                      <a:cubicBezTo>
                        <a:pt x="1829" y="793"/>
                        <a:pt x="1844" y="746"/>
                        <a:pt x="1844" y="746"/>
                      </a:cubicBezTo>
                      <a:cubicBezTo>
                        <a:pt x="1844" y="746"/>
                        <a:pt x="1856" y="733"/>
                        <a:pt x="1857" y="727"/>
                      </a:cubicBezTo>
                      <a:cubicBezTo>
                        <a:pt x="1858" y="721"/>
                        <a:pt x="1852" y="705"/>
                        <a:pt x="1852" y="705"/>
                      </a:cubicBezTo>
                      <a:cubicBezTo>
                        <a:pt x="1852" y="705"/>
                        <a:pt x="1855" y="684"/>
                        <a:pt x="1855" y="667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" name="Freeform 13"/>
                <p:cNvSpPr>
                  <a:spLocks noEditPoints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3559740" y="3246486"/>
                  <a:ext cx="642224" cy="1555478"/>
                </a:xfrm>
                <a:custGeom>
                  <a:avLst/>
                  <a:gdLst>
                    <a:gd name="T0" fmla="*/ 550 w 771"/>
                    <a:gd name="T1" fmla="*/ 1864 h 2022"/>
                    <a:gd name="T2" fmla="*/ 572 w 771"/>
                    <a:gd name="T3" fmla="*/ 1906 h 2022"/>
                    <a:gd name="T4" fmla="*/ 567 w 771"/>
                    <a:gd name="T5" fmla="*/ 1954 h 2022"/>
                    <a:gd name="T6" fmla="*/ 690 w 771"/>
                    <a:gd name="T7" fmla="*/ 1981 h 2022"/>
                    <a:gd name="T8" fmla="*/ 658 w 771"/>
                    <a:gd name="T9" fmla="*/ 1993 h 2022"/>
                    <a:gd name="T10" fmla="*/ 617 w 771"/>
                    <a:gd name="T11" fmla="*/ 1988 h 2022"/>
                    <a:gd name="T12" fmla="*/ 663 w 771"/>
                    <a:gd name="T13" fmla="*/ 2010 h 2022"/>
                    <a:gd name="T14" fmla="*/ 500 w 771"/>
                    <a:gd name="T15" fmla="*/ 1974 h 2022"/>
                    <a:gd name="T16" fmla="*/ 526 w 771"/>
                    <a:gd name="T17" fmla="*/ 1935 h 2022"/>
                    <a:gd name="T18" fmla="*/ 471 w 771"/>
                    <a:gd name="T19" fmla="*/ 1945 h 2022"/>
                    <a:gd name="T20" fmla="*/ 397 w 771"/>
                    <a:gd name="T21" fmla="*/ 1867 h 2022"/>
                    <a:gd name="T22" fmla="*/ 345 w 771"/>
                    <a:gd name="T23" fmla="*/ 1873 h 2022"/>
                    <a:gd name="T24" fmla="*/ 355 w 771"/>
                    <a:gd name="T25" fmla="*/ 1822 h 2022"/>
                    <a:gd name="T26" fmla="*/ 326 w 771"/>
                    <a:gd name="T27" fmla="*/ 1841 h 2022"/>
                    <a:gd name="T28" fmla="*/ 342 w 771"/>
                    <a:gd name="T29" fmla="*/ 1820 h 2022"/>
                    <a:gd name="T30" fmla="*/ 287 w 771"/>
                    <a:gd name="T31" fmla="*/ 1789 h 2022"/>
                    <a:gd name="T32" fmla="*/ 267 w 771"/>
                    <a:gd name="T33" fmla="*/ 1739 h 2022"/>
                    <a:gd name="T34" fmla="*/ 257 w 771"/>
                    <a:gd name="T35" fmla="*/ 1697 h 2022"/>
                    <a:gd name="T36" fmla="*/ 208 w 771"/>
                    <a:gd name="T37" fmla="*/ 1688 h 2022"/>
                    <a:gd name="T38" fmla="*/ 144 w 771"/>
                    <a:gd name="T39" fmla="*/ 1339 h 2022"/>
                    <a:gd name="T40" fmla="*/ 163 w 771"/>
                    <a:gd name="T41" fmla="*/ 1391 h 2022"/>
                    <a:gd name="T42" fmla="*/ 186 w 771"/>
                    <a:gd name="T43" fmla="*/ 1483 h 2022"/>
                    <a:gd name="T44" fmla="*/ 212 w 771"/>
                    <a:gd name="T45" fmla="*/ 1463 h 2022"/>
                    <a:gd name="T46" fmla="*/ 143 w 771"/>
                    <a:gd name="T47" fmla="*/ 1440 h 2022"/>
                    <a:gd name="T48" fmla="*/ 498 w 771"/>
                    <a:gd name="T49" fmla="*/ 1874 h 2022"/>
                    <a:gd name="T50" fmla="*/ 449 w 771"/>
                    <a:gd name="T51" fmla="*/ 1842 h 2022"/>
                    <a:gd name="T52" fmla="*/ 338 w 771"/>
                    <a:gd name="T53" fmla="*/ 1747 h 2022"/>
                    <a:gd name="T54" fmla="*/ 317 w 771"/>
                    <a:gd name="T55" fmla="*/ 1650 h 2022"/>
                    <a:gd name="T56" fmla="*/ 304 w 771"/>
                    <a:gd name="T57" fmla="*/ 1533 h 2022"/>
                    <a:gd name="T58" fmla="*/ 272 w 771"/>
                    <a:gd name="T59" fmla="*/ 1443 h 2022"/>
                    <a:gd name="T60" fmla="*/ 215 w 771"/>
                    <a:gd name="T61" fmla="*/ 1320 h 2022"/>
                    <a:gd name="T62" fmla="*/ 187 w 771"/>
                    <a:gd name="T63" fmla="*/ 1196 h 2022"/>
                    <a:gd name="T64" fmla="*/ 165 w 771"/>
                    <a:gd name="T65" fmla="*/ 1085 h 2022"/>
                    <a:gd name="T66" fmla="*/ 166 w 771"/>
                    <a:gd name="T67" fmla="*/ 954 h 2022"/>
                    <a:gd name="T68" fmla="*/ 142 w 771"/>
                    <a:gd name="T69" fmla="*/ 815 h 2022"/>
                    <a:gd name="T70" fmla="*/ 109 w 771"/>
                    <a:gd name="T71" fmla="*/ 685 h 2022"/>
                    <a:gd name="T72" fmla="*/ 162 w 771"/>
                    <a:gd name="T73" fmla="*/ 498 h 2022"/>
                    <a:gd name="T74" fmla="*/ 184 w 771"/>
                    <a:gd name="T75" fmla="*/ 293 h 2022"/>
                    <a:gd name="T76" fmla="*/ 97 w 771"/>
                    <a:gd name="T77" fmla="*/ 161 h 2022"/>
                    <a:gd name="T78" fmla="*/ 45 w 771"/>
                    <a:gd name="T79" fmla="*/ 22 h 2022"/>
                    <a:gd name="T80" fmla="*/ 24 w 771"/>
                    <a:gd name="T81" fmla="*/ 182 h 2022"/>
                    <a:gd name="T82" fmla="*/ 47 w 771"/>
                    <a:gd name="T83" fmla="*/ 417 h 2022"/>
                    <a:gd name="T84" fmla="*/ 34 w 771"/>
                    <a:gd name="T85" fmla="*/ 559 h 2022"/>
                    <a:gd name="T86" fmla="*/ 47 w 771"/>
                    <a:gd name="T87" fmla="*/ 720 h 2022"/>
                    <a:gd name="T88" fmla="*/ 82 w 771"/>
                    <a:gd name="T89" fmla="*/ 947 h 2022"/>
                    <a:gd name="T90" fmla="*/ 72 w 771"/>
                    <a:gd name="T91" fmla="*/ 1102 h 2022"/>
                    <a:gd name="T92" fmla="*/ 129 w 771"/>
                    <a:gd name="T93" fmla="*/ 1299 h 2022"/>
                    <a:gd name="T94" fmla="*/ 193 w 771"/>
                    <a:gd name="T95" fmla="*/ 1313 h 2022"/>
                    <a:gd name="T96" fmla="*/ 212 w 771"/>
                    <a:gd name="T97" fmla="*/ 1403 h 2022"/>
                    <a:gd name="T98" fmla="*/ 252 w 771"/>
                    <a:gd name="T99" fmla="*/ 1497 h 2022"/>
                    <a:gd name="T100" fmla="*/ 214 w 771"/>
                    <a:gd name="T101" fmla="*/ 1535 h 2022"/>
                    <a:gd name="T102" fmla="*/ 176 w 771"/>
                    <a:gd name="T103" fmla="*/ 1528 h 2022"/>
                    <a:gd name="T104" fmla="*/ 214 w 771"/>
                    <a:gd name="T105" fmla="*/ 1567 h 2022"/>
                    <a:gd name="T106" fmla="*/ 257 w 771"/>
                    <a:gd name="T107" fmla="*/ 1604 h 2022"/>
                    <a:gd name="T108" fmla="*/ 265 w 771"/>
                    <a:gd name="T109" fmla="*/ 1686 h 2022"/>
                    <a:gd name="T110" fmla="*/ 298 w 771"/>
                    <a:gd name="T111" fmla="*/ 1731 h 2022"/>
                    <a:gd name="T112" fmla="*/ 331 w 771"/>
                    <a:gd name="T113" fmla="*/ 1762 h 2022"/>
                    <a:gd name="T114" fmla="*/ 407 w 771"/>
                    <a:gd name="T115" fmla="*/ 1821 h 2022"/>
                    <a:gd name="T116" fmla="*/ 434 w 771"/>
                    <a:gd name="T117" fmla="*/ 1876 h 2022"/>
                    <a:gd name="T118" fmla="*/ 459 w 771"/>
                    <a:gd name="T119" fmla="*/ 1893 h 2022"/>
                    <a:gd name="T120" fmla="*/ 428 w 771"/>
                    <a:gd name="T121" fmla="*/ 1927 h 20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771" h="2022">
                      <a:moveTo>
                        <a:pt x="677" y="1942"/>
                      </a:moveTo>
                      <a:cubicBezTo>
                        <a:pt x="625" y="1916"/>
                        <a:pt x="625" y="1903"/>
                        <a:pt x="625" y="1903"/>
                      </a:cubicBezTo>
                      <a:cubicBezTo>
                        <a:pt x="602" y="1903"/>
                        <a:pt x="602" y="1903"/>
                        <a:pt x="602" y="1903"/>
                      </a:cubicBezTo>
                      <a:cubicBezTo>
                        <a:pt x="606" y="1892"/>
                        <a:pt x="606" y="1892"/>
                        <a:pt x="606" y="1892"/>
                      </a:cubicBezTo>
                      <a:cubicBezTo>
                        <a:pt x="580" y="1866"/>
                        <a:pt x="580" y="1866"/>
                        <a:pt x="580" y="1866"/>
                      </a:cubicBezTo>
                      <a:cubicBezTo>
                        <a:pt x="559" y="1872"/>
                        <a:pt x="559" y="1872"/>
                        <a:pt x="559" y="1872"/>
                      </a:cubicBezTo>
                      <a:cubicBezTo>
                        <a:pt x="550" y="1864"/>
                        <a:pt x="550" y="1864"/>
                        <a:pt x="550" y="1864"/>
                      </a:cubicBezTo>
                      <a:cubicBezTo>
                        <a:pt x="543" y="1876"/>
                        <a:pt x="543" y="1876"/>
                        <a:pt x="543" y="1876"/>
                      </a:cubicBezTo>
                      <a:cubicBezTo>
                        <a:pt x="530" y="1879"/>
                        <a:pt x="530" y="1879"/>
                        <a:pt x="530" y="1879"/>
                      </a:cubicBezTo>
                      <a:cubicBezTo>
                        <a:pt x="531" y="1890"/>
                        <a:pt x="531" y="1890"/>
                        <a:pt x="531" y="1890"/>
                      </a:cubicBezTo>
                      <a:cubicBezTo>
                        <a:pt x="520" y="1892"/>
                        <a:pt x="520" y="1892"/>
                        <a:pt x="520" y="1892"/>
                      </a:cubicBezTo>
                      <a:cubicBezTo>
                        <a:pt x="521" y="1910"/>
                        <a:pt x="521" y="1910"/>
                        <a:pt x="521" y="1910"/>
                      </a:cubicBezTo>
                      <a:cubicBezTo>
                        <a:pt x="534" y="1923"/>
                        <a:pt x="557" y="1900"/>
                        <a:pt x="557" y="1900"/>
                      </a:cubicBezTo>
                      <a:cubicBezTo>
                        <a:pt x="572" y="1906"/>
                        <a:pt x="572" y="1906"/>
                        <a:pt x="572" y="1906"/>
                      </a:cubicBezTo>
                      <a:cubicBezTo>
                        <a:pt x="572" y="1919"/>
                        <a:pt x="572" y="1919"/>
                        <a:pt x="572" y="1919"/>
                      </a:cubicBezTo>
                      <a:cubicBezTo>
                        <a:pt x="572" y="1919"/>
                        <a:pt x="541" y="1934"/>
                        <a:pt x="552" y="1938"/>
                      </a:cubicBezTo>
                      <a:cubicBezTo>
                        <a:pt x="562" y="1942"/>
                        <a:pt x="615" y="1960"/>
                        <a:pt x="615" y="1960"/>
                      </a:cubicBezTo>
                      <a:cubicBezTo>
                        <a:pt x="605" y="1974"/>
                        <a:pt x="605" y="1974"/>
                        <a:pt x="605" y="1974"/>
                      </a:cubicBezTo>
                      <a:cubicBezTo>
                        <a:pt x="605" y="1974"/>
                        <a:pt x="602" y="1961"/>
                        <a:pt x="592" y="1961"/>
                      </a:cubicBezTo>
                      <a:cubicBezTo>
                        <a:pt x="582" y="1961"/>
                        <a:pt x="579" y="1968"/>
                        <a:pt x="579" y="1968"/>
                      </a:cubicBezTo>
                      <a:cubicBezTo>
                        <a:pt x="567" y="1954"/>
                        <a:pt x="567" y="1954"/>
                        <a:pt x="567" y="1954"/>
                      </a:cubicBezTo>
                      <a:cubicBezTo>
                        <a:pt x="556" y="1958"/>
                        <a:pt x="556" y="1958"/>
                        <a:pt x="556" y="1958"/>
                      </a:cubicBezTo>
                      <a:cubicBezTo>
                        <a:pt x="565" y="1965"/>
                        <a:pt x="565" y="1965"/>
                        <a:pt x="565" y="1965"/>
                      </a:cubicBezTo>
                      <a:cubicBezTo>
                        <a:pt x="544" y="1962"/>
                        <a:pt x="544" y="1962"/>
                        <a:pt x="544" y="1962"/>
                      </a:cubicBezTo>
                      <a:cubicBezTo>
                        <a:pt x="544" y="1962"/>
                        <a:pt x="550" y="1978"/>
                        <a:pt x="566" y="1978"/>
                      </a:cubicBezTo>
                      <a:cubicBezTo>
                        <a:pt x="582" y="1978"/>
                        <a:pt x="595" y="1978"/>
                        <a:pt x="595" y="1978"/>
                      </a:cubicBezTo>
                      <a:cubicBezTo>
                        <a:pt x="595" y="1978"/>
                        <a:pt x="611" y="1984"/>
                        <a:pt x="621" y="1983"/>
                      </a:cubicBezTo>
                      <a:cubicBezTo>
                        <a:pt x="631" y="1981"/>
                        <a:pt x="676" y="1981"/>
                        <a:pt x="690" y="1981"/>
                      </a:cubicBezTo>
                      <a:cubicBezTo>
                        <a:pt x="705" y="1981"/>
                        <a:pt x="725" y="1994"/>
                        <a:pt x="725" y="1994"/>
                      </a:cubicBezTo>
                      <a:cubicBezTo>
                        <a:pt x="746" y="1983"/>
                        <a:pt x="746" y="1983"/>
                        <a:pt x="746" y="1983"/>
                      </a:cubicBezTo>
                      <a:cubicBezTo>
                        <a:pt x="758" y="1987"/>
                        <a:pt x="758" y="1987"/>
                        <a:pt x="758" y="1987"/>
                      </a:cubicBezTo>
                      <a:cubicBezTo>
                        <a:pt x="770" y="1986"/>
                        <a:pt x="770" y="1986"/>
                        <a:pt x="770" y="1986"/>
                      </a:cubicBezTo>
                      <a:cubicBezTo>
                        <a:pt x="771" y="1970"/>
                        <a:pt x="771" y="1970"/>
                        <a:pt x="771" y="1970"/>
                      </a:cubicBezTo>
                      <a:cubicBezTo>
                        <a:pt x="771" y="1970"/>
                        <a:pt x="729" y="1968"/>
                        <a:pt x="677" y="1942"/>
                      </a:cubicBezTo>
                      <a:close/>
                      <a:moveTo>
                        <a:pt x="658" y="1993"/>
                      </a:moveTo>
                      <a:cubicBezTo>
                        <a:pt x="676" y="2003"/>
                        <a:pt x="676" y="2003"/>
                        <a:pt x="676" y="2003"/>
                      </a:cubicBezTo>
                      <a:cubicBezTo>
                        <a:pt x="712" y="2006"/>
                        <a:pt x="712" y="2006"/>
                        <a:pt x="712" y="2006"/>
                      </a:cubicBezTo>
                      <a:cubicBezTo>
                        <a:pt x="693" y="1988"/>
                        <a:pt x="693" y="1988"/>
                        <a:pt x="693" y="1988"/>
                      </a:cubicBezTo>
                      <a:lnTo>
                        <a:pt x="658" y="1993"/>
                      </a:lnTo>
                      <a:close/>
                      <a:moveTo>
                        <a:pt x="638" y="1997"/>
                      </a:moveTo>
                      <a:cubicBezTo>
                        <a:pt x="644" y="1991"/>
                        <a:pt x="644" y="1991"/>
                        <a:pt x="644" y="1991"/>
                      </a:cubicBezTo>
                      <a:cubicBezTo>
                        <a:pt x="617" y="1988"/>
                        <a:pt x="617" y="1988"/>
                        <a:pt x="617" y="1988"/>
                      </a:cubicBezTo>
                      <a:cubicBezTo>
                        <a:pt x="593" y="1988"/>
                        <a:pt x="593" y="1988"/>
                        <a:pt x="593" y="1988"/>
                      </a:cubicBezTo>
                      <a:cubicBezTo>
                        <a:pt x="602" y="2012"/>
                        <a:pt x="602" y="2012"/>
                        <a:pt x="602" y="2012"/>
                      </a:cubicBezTo>
                      <a:cubicBezTo>
                        <a:pt x="625" y="2014"/>
                        <a:pt x="625" y="2014"/>
                        <a:pt x="625" y="2014"/>
                      </a:cubicBezTo>
                      <a:cubicBezTo>
                        <a:pt x="619" y="2004"/>
                        <a:pt x="619" y="2004"/>
                        <a:pt x="619" y="2004"/>
                      </a:cubicBezTo>
                      <a:cubicBezTo>
                        <a:pt x="625" y="2000"/>
                        <a:pt x="625" y="2000"/>
                        <a:pt x="625" y="2000"/>
                      </a:cubicBezTo>
                      <a:cubicBezTo>
                        <a:pt x="632" y="2010"/>
                        <a:pt x="632" y="2010"/>
                        <a:pt x="632" y="2010"/>
                      </a:cubicBezTo>
                      <a:cubicBezTo>
                        <a:pt x="663" y="2010"/>
                        <a:pt x="663" y="2010"/>
                        <a:pt x="663" y="2010"/>
                      </a:cubicBezTo>
                      <a:cubicBezTo>
                        <a:pt x="673" y="2022"/>
                        <a:pt x="673" y="2022"/>
                        <a:pt x="673" y="2022"/>
                      </a:cubicBezTo>
                      <a:cubicBezTo>
                        <a:pt x="686" y="2022"/>
                        <a:pt x="686" y="2022"/>
                        <a:pt x="686" y="2022"/>
                      </a:cubicBezTo>
                      <a:cubicBezTo>
                        <a:pt x="666" y="2001"/>
                        <a:pt x="666" y="2001"/>
                        <a:pt x="666" y="2001"/>
                      </a:cubicBezTo>
                      <a:lnTo>
                        <a:pt x="638" y="1997"/>
                      </a:lnTo>
                      <a:close/>
                      <a:moveTo>
                        <a:pt x="537" y="1967"/>
                      </a:moveTo>
                      <a:cubicBezTo>
                        <a:pt x="495" y="1962"/>
                        <a:pt x="495" y="1962"/>
                        <a:pt x="495" y="1962"/>
                      </a:cubicBezTo>
                      <a:cubicBezTo>
                        <a:pt x="500" y="1974"/>
                        <a:pt x="500" y="1974"/>
                        <a:pt x="500" y="1974"/>
                      </a:cubicBezTo>
                      <a:cubicBezTo>
                        <a:pt x="527" y="1973"/>
                        <a:pt x="527" y="1973"/>
                        <a:pt x="527" y="1973"/>
                      </a:cubicBezTo>
                      <a:cubicBezTo>
                        <a:pt x="537" y="1987"/>
                        <a:pt x="537" y="1987"/>
                        <a:pt x="537" y="1987"/>
                      </a:cubicBezTo>
                      <a:cubicBezTo>
                        <a:pt x="575" y="2003"/>
                        <a:pt x="575" y="2003"/>
                        <a:pt x="575" y="2003"/>
                      </a:cubicBezTo>
                      <a:cubicBezTo>
                        <a:pt x="552" y="1983"/>
                        <a:pt x="552" y="1983"/>
                        <a:pt x="552" y="1983"/>
                      </a:cubicBezTo>
                      <a:lnTo>
                        <a:pt x="537" y="1967"/>
                      </a:lnTo>
                      <a:close/>
                      <a:moveTo>
                        <a:pt x="534" y="1924"/>
                      </a:moveTo>
                      <a:cubicBezTo>
                        <a:pt x="526" y="1935"/>
                        <a:pt x="526" y="1935"/>
                        <a:pt x="526" y="1935"/>
                      </a:cubicBezTo>
                      <a:cubicBezTo>
                        <a:pt x="530" y="1955"/>
                        <a:pt x="530" y="1955"/>
                        <a:pt x="530" y="1955"/>
                      </a:cubicBezTo>
                      <a:cubicBezTo>
                        <a:pt x="546" y="1949"/>
                        <a:pt x="546" y="1949"/>
                        <a:pt x="546" y="1949"/>
                      </a:cubicBezTo>
                      <a:lnTo>
                        <a:pt x="534" y="1924"/>
                      </a:lnTo>
                      <a:close/>
                      <a:moveTo>
                        <a:pt x="515" y="1954"/>
                      </a:moveTo>
                      <a:cubicBezTo>
                        <a:pt x="513" y="1942"/>
                        <a:pt x="513" y="1942"/>
                        <a:pt x="513" y="1942"/>
                      </a:cubicBezTo>
                      <a:cubicBezTo>
                        <a:pt x="479" y="1934"/>
                        <a:pt x="479" y="1934"/>
                        <a:pt x="479" y="1934"/>
                      </a:cubicBezTo>
                      <a:cubicBezTo>
                        <a:pt x="471" y="1945"/>
                        <a:pt x="471" y="1945"/>
                        <a:pt x="471" y="1945"/>
                      </a:cubicBezTo>
                      <a:cubicBezTo>
                        <a:pt x="472" y="1958"/>
                        <a:pt x="472" y="1958"/>
                        <a:pt x="472" y="1958"/>
                      </a:cubicBezTo>
                      <a:cubicBezTo>
                        <a:pt x="495" y="1949"/>
                        <a:pt x="495" y="1949"/>
                        <a:pt x="495" y="1949"/>
                      </a:cubicBezTo>
                      <a:lnTo>
                        <a:pt x="515" y="1954"/>
                      </a:lnTo>
                      <a:close/>
                      <a:moveTo>
                        <a:pt x="407" y="1848"/>
                      </a:moveTo>
                      <a:cubicBezTo>
                        <a:pt x="407" y="1848"/>
                        <a:pt x="381" y="1835"/>
                        <a:pt x="378" y="1847"/>
                      </a:cubicBezTo>
                      <a:cubicBezTo>
                        <a:pt x="375" y="1859"/>
                        <a:pt x="371" y="1874"/>
                        <a:pt x="375" y="1874"/>
                      </a:cubicBezTo>
                      <a:cubicBezTo>
                        <a:pt x="380" y="1874"/>
                        <a:pt x="397" y="1867"/>
                        <a:pt x="397" y="1867"/>
                      </a:cubicBezTo>
                      <a:cubicBezTo>
                        <a:pt x="399" y="1883"/>
                        <a:pt x="399" y="1883"/>
                        <a:pt x="399" y="1883"/>
                      </a:cubicBezTo>
                      <a:cubicBezTo>
                        <a:pt x="420" y="1873"/>
                        <a:pt x="420" y="1873"/>
                        <a:pt x="420" y="1873"/>
                      </a:cubicBezTo>
                      <a:cubicBezTo>
                        <a:pt x="409" y="1863"/>
                        <a:pt x="409" y="1863"/>
                        <a:pt x="409" y="1863"/>
                      </a:cubicBezTo>
                      <a:cubicBezTo>
                        <a:pt x="413" y="1851"/>
                        <a:pt x="413" y="1851"/>
                        <a:pt x="413" y="1851"/>
                      </a:cubicBezTo>
                      <a:lnTo>
                        <a:pt x="407" y="1848"/>
                      </a:lnTo>
                      <a:close/>
                      <a:moveTo>
                        <a:pt x="368" y="1886"/>
                      </a:moveTo>
                      <a:cubicBezTo>
                        <a:pt x="345" y="1873"/>
                        <a:pt x="345" y="1873"/>
                        <a:pt x="345" y="1873"/>
                      </a:cubicBezTo>
                      <a:cubicBezTo>
                        <a:pt x="362" y="1892"/>
                        <a:pt x="362" y="1892"/>
                        <a:pt x="362" y="1892"/>
                      </a:cubicBezTo>
                      <a:cubicBezTo>
                        <a:pt x="393" y="1896"/>
                        <a:pt x="393" y="1896"/>
                        <a:pt x="393" y="1896"/>
                      </a:cubicBezTo>
                      <a:cubicBezTo>
                        <a:pt x="404" y="1903"/>
                        <a:pt x="404" y="1903"/>
                        <a:pt x="404" y="1903"/>
                      </a:cubicBezTo>
                      <a:cubicBezTo>
                        <a:pt x="393" y="1889"/>
                        <a:pt x="393" y="1889"/>
                        <a:pt x="393" y="1889"/>
                      </a:cubicBezTo>
                      <a:lnTo>
                        <a:pt x="368" y="1886"/>
                      </a:lnTo>
                      <a:close/>
                      <a:moveTo>
                        <a:pt x="368" y="1835"/>
                      </a:moveTo>
                      <a:cubicBezTo>
                        <a:pt x="355" y="1822"/>
                        <a:pt x="355" y="1822"/>
                        <a:pt x="355" y="1822"/>
                      </a:cubicBezTo>
                      <a:cubicBezTo>
                        <a:pt x="351" y="1844"/>
                        <a:pt x="351" y="1844"/>
                        <a:pt x="351" y="1844"/>
                      </a:cubicBezTo>
                      <a:cubicBezTo>
                        <a:pt x="336" y="1848"/>
                        <a:pt x="336" y="1848"/>
                        <a:pt x="336" y="1848"/>
                      </a:cubicBezTo>
                      <a:cubicBezTo>
                        <a:pt x="365" y="1860"/>
                        <a:pt x="365" y="1860"/>
                        <a:pt x="365" y="1860"/>
                      </a:cubicBezTo>
                      <a:lnTo>
                        <a:pt x="368" y="1835"/>
                      </a:lnTo>
                      <a:close/>
                      <a:moveTo>
                        <a:pt x="296" y="1827"/>
                      </a:moveTo>
                      <a:cubicBezTo>
                        <a:pt x="319" y="1848"/>
                        <a:pt x="319" y="1848"/>
                        <a:pt x="319" y="1848"/>
                      </a:cubicBezTo>
                      <a:cubicBezTo>
                        <a:pt x="326" y="1841"/>
                        <a:pt x="326" y="1841"/>
                        <a:pt x="326" y="1841"/>
                      </a:cubicBezTo>
                      <a:cubicBezTo>
                        <a:pt x="306" y="1818"/>
                        <a:pt x="306" y="1818"/>
                        <a:pt x="306" y="1818"/>
                      </a:cubicBezTo>
                      <a:lnTo>
                        <a:pt x="296" y="1827"/>
                      </a:lnTo>
                      <a:close/>
                      <a:moveTo>
                        <a:pt x="342" y="1820"/>
                      </a:moveTo>
                      <a:cubicBezTo>
                        <a:pt x="335" y="1814"/>
                        <a:pt x="335" y="1814"/>
                        <a:pt x="335" y="1814"/>
                      </a:cubicBezTo>
                      <a:cubicBezTo>
                        <a:pt x="329" y="1824"/>
                        <a:pt x="329" y="1824"/>
                        <a:pt x="329" y="1824"/>
                      </a:cubicBezTo>
                      <a:cubicBezTo>
                        <a:pt x="336" y="1833"/>
                        <a:pt x="336" y="1833"/>
                        <a:pt x="336" y="1833"/>
                      </a:cubicBezTo>
                      <a:lnTo>
                        <a:pt x="342" y="1820"/>
                      </a:lnTo>
                      <a:close/>
                      <a:moveTo>
                        <a:pt x="303" y="1805"/>
                      </a:moveTo>
                      <a:cubicBezTo>
                        <a:pt x="306" y="1788"/>
                        <a:pt x="306" y="1788"/>
                        <a:pt x="306" y="1788"/>
                      </a:cubicBezTo>
                      <a:cubicBezTo>
                        <a:pt x="303" y="1763"/>
                        <a:pt x="303" y="1763"/>
                        <a:pt x="303" y="1763"/>
                      </a:cubicBezTo>
                      <a:cubicBezTo>
                        <a:pt x="292" y="1759"/>
                        <a:pt x="292" y="1759"/>
                        <a:pt x="292" y="1759"/>
                      </a:cubicBezTo>
                      <a:cubicBezTo>
                        <a:pt x="292" y="1770"/>
                        <a:pt x="292" y="1770"/>
                        <a:pt x="292" y="1770"/>
                      </a:cubicBezTo>
                      <a:cubicBezTo>
                        <a:pt x="270" y="1766"/>
                        <a:pt x="270" y="1766"/>
                        <a:pt x="270" y="1766"/>
                      </a:cubicBezTo>
                      <a:cubicBezTo>
                        <a:pt x="287" y="1789"/>
                        <a:pt x="287" y="1789"/>
                        <a:pt x="287" y="1789"/>
                      </a:cubicBezTo>
                      <a:cubicBezTo>
                        <a:pt x="283" y="1818"/>
                        <a:pt x="283" y="1818"/>
                        <a:pt x="283" y="1818"/>
                      </a:cubicBezTo>
                      <a:lnTo>
                        <a:pt x="303" y="1805"/>
                      </a:lnTo>
                      <a:close/>
                      <a:moveTo>
                        <a:pt x="243" y="1752"/>
                      </a:moveTo>
                      <a:cubicBezTo>
                        <a:pt x="254" y="1753"/>
                        <a:pt x="254" y="1753"/>
                        <a:pt x="254" y="1753"/>
                      </a:cubicBezTo>
                      <a:cubicBezTo>
                        <a:pt x="261" y="1775"/>
                        <a:pt x="261" y="1775"/>
                        <a:pt x="261" y="1775"/>
                      </a:cubicBezTo>
                      <a:cubicBezTo>
                        <a:pt x="266" y="1755"/>
                        <a:pt x="266" y="1755"/>
                        <a:pt x="266" y="1755"/>
                      </a:cubicBezTo>
                      <a:cubicBezTo>
                        <a:pt x="267" y="1739"/>
                        <a:pt x="267" y="1739"/>
                        <a:pt x="267" y="1739"/>
                      </a:cubicBezTo>
                      <a:cubicBezTo>
                        <a:pt x="250" y="1734"/>
                        <a:pt x="250" y="1734"/>
                        <a:pt x="250" y="1734"/>
                      </a:cubicBezTo>
                      <a:lnTo>
                        <a:pt x="243" y="1752"/>
                      </a:lnTo>
                      <a:close/>
                      <a:moveTo>
                        <a:pt x="248" y="1727"/>
                      </a:moveTo>
                      <a:cubicBezTo>
                        <a:pt x="253" y="1726"/>
                        <a:pt x="256" y="1717"/>
                        <a:pt x="256" y="1717"/>
                      </a:cubicBezTo>
                      <a:cubicBezTo>
                        <a:pt x="276" y="1734"/>
                        <a:pt x="276" y="1734"/>
                        <a:pt x="276" y="1734"/>
                      </a:cubicBezTo>
                      <a:cubicBezTo>
                        <a:pt x="277" y="1718"/>
                        <a:pt x="277" y="1718"/>
                        <a:pt x="277" y="1718"/>
                      </a:cubicBezTo>
                      <a:cubicBezTo>
                        <a:pt x="257" y="1697"/>
                        <a:pt x="257" y="1697"/>
                        <a:pt x="257" y="1697"/>
                      </a:cubicBezTo>
                      <a:cubicBezTo>
                        <a:pt x="257" y="1697"/>
                        <a:pt x="241" y="1674"/>
                        <a:pt x="241" y="1662"/>
                      </a:cubicBezTo>
                      <a:cubicBezTo>
                        <a:pt x="241" y="1651"/>
                        <a:pt x="230" y="1639"/>
                        <a:pt x="219" y="1633"/>
                      </a:cubicBezTo>
                      <a:cubicBezTo>
                        <a:pt x="209" y="1628"/>
                        <a:pt x="209" y="1639"/>
                        <a:pt x="209" y="1639"/>
                      </a:cubicBezTo>
                      <a:cubicBezTo>
                        <a:pt x="195" y="1635"/>
                        <a:pt x="195" y="1635"/>
                        <a:pt x="195" y="1635"/>
                      </a:cubicBezTo>
                      <a:cubicBezTo>
                        <a:pt x="195" y="1635"/>
                        <a:pt x="180" y="1662"/>
                        <a:pt x="191" y="1662"/>
                      </a:cubicBezTo>
                      <a:cubicBezTo>
                        <a:pt x="201" y="1662"/>
                        <a:pt x="221" y="1662"/>
                        <a:pt x="221" y="1662"/>
                      </a:cubicBezTo>
                      <a:cubicBezTo>
                        <a:pt x="208" y="1688"/>
                        <a:pt x="208" y="1688"/>
                        <a:pt x="208" y="1688"/>
                      </a:cubicBezTo>
                      <a:cubicBezTo>
                        <a:pt x="217" y="1688"/>
                        <a:pt x="217" y="1688"/>
                        <a:pt x="217" y="1688"/>
                      </a:cubicBezTo>
                      <a:cubicBezTo>
                        <a:pt x="231" y="1675"/>
                        <a:pt x="231" y="1675"/>
                        <a:pt x="231" y="1675"/>
                      </a:cubicBezTo>
                      <a:cubicBezTo>
                        <a:pt x="230" y="1691"/>
                        <a:pt x="230" y="1691"/>
                        <a:pt x="230" y="1691"/>
                      </a:cubicBezTo>
                      <a:cubicBezTo>
                        <a:pt x="230" y="1691"/>
                        <a:pt x="244" y="1729"/>
                        <a:pt x="248" y="1727"/>
                      </a:cubicBezTo>
                      <a:close/>
                      <a:moveTo>
                        <a:pt x="163" y="1391"/>
                      </a:moveTo>
                      <a:cubicBezTo>
                        <a:pt x="165" y="1359"/>
                        <a:pt x="165" y="1359"/>
                        <a:pt x="165" y="1359"/>
                      </a:cubicBezTo>
                      <a:cubicBezTo>
                        <a:pt x="144" y="1339"/>
                        <a:pt x="144" y="1339"/>
                        <a:pt x="144" y="1339"/>
                      </a:cubicBezTo>
                      <a:cubicBezTo>
                        <a:pt x="154" y="1329"/>
                        <a:pt x="154" y="1329"/>
                        <a:pt x="154" y="1329"/>
                      </a:cubicBezTo>
                      <a:cubicBezTo>
                        <a:pt x="140" y="1313"/>
                        <a:pt x="140" y="1313"/>
                        <a:pt x="140" y="1313"/>
                      </a:cubicBezTo>
                      <a:cubicBezTo>
                        <a:pt x="117" y="1304"/>
                        <a:pt x="117" y="1304"/>
                        <a:pt x="117" y="1304"/>
                      </a:cubicBezTo>
                      <a:cubicBezTo>
                        <a:pt x="117" y="1304"/>
                        <a:pt x="114" y="1340"/>
                        <a:pt x="123" y="1343"/>
                      </a:cubicBezTo>
                      <a:cubicBezTo>
                        <a:pt x="131" y="1346"/>
                        <a:pt x="137" y="1366"/>
                        <a:pt x="137" y="1366"/>
                      </a:cubicBezTo>
                      <a:cubicBezTo>
                        <a:pt x="133" y="1379"/>
                        <a:pt x="133" y="1379"/>
                        <a:pt x="133" y="1379"/>
                      </a:cubicBezTo>
                      <a:lnTo>
                        <a:pt x="163" y="1391"/>
                      </a:lnTo>
                      <a:close/>
                      <a:moveTo>
                        <a:pt x="163" y="1453"/>
                      </a:moveTo>
                      <a:cubicBezTo>
                        <a:pt x="170" y="1461"/>
                        <a:pt x="170" y="1461"/>
                        <a:pt x="170" y="1461"/>
                      </a:cubicBezTo>
                      <a:cubicBezTo>
                        <a:pt x="188" y="1461"/>
                        <a:pt x="188" y="1461"/>
                        <a:pt x="188" y="1461"/>
                      </a:cubicBezTo>
                      <a:cubicBezTo>
                        <a:pt x="195" y="1448"/>
                        <a:pt x="195" y="1448"/>
                        <a:pt x="195" y="1448"/>
                      </a:cubicBezTo>
                      <a:cubicBezTo>
                        <a:pt x="176" y="1453"/>
                        <a:pt x="176" y="1453"/>
                        <a:pt x="176" y="1453"/>
                      </a:cubicBezTo>
                      <a:lnTo>
                        <a:pt x="163" y="1453"/>
                      </a:lnTo>
                      <a:close/>
                      <a:moveTo>
                        <a:pt x="186" y="1483"/>
                      </a:moveTo>
                      <a:cubicBezTo>
                        <a:pt x="188" y="1495"/>
                        <a:pt x="188" y="1495"/>
                        <a:pt x="188" y="1495"/>
                      </a:cubicBezTo>
                      <a:cubicBezTo>
                        <a:pt x="204" y="1505"/>
                        <a:pt x="204" y="1505"/>
                        <a:pt x="204" y="1505"/>
                      </a:cubicBezTo>
                      <a:cubicBezTo>
                        <a:pt x="204" y="1489"/>
                        <a:pt x="204" y="1489"/>
                        <a:pt x="204" y="1489"/>
                      </a:cubicBezTo>
                      <a:cubicBezTo>
                        <a:pt x="195" y="1473"/>
                        <a:pt x="195" y="1473"/>
                        <a:pt x="195" y="1473"/>
                      </a:cubicBezTo>
                      <a:cubicBezTo>
                        <a:pt x="173" y="1474"/>
                        <a:pt x="173" y="1474"/>
                        <a:pt x="173" y="1474"/>
                      </a:cubicBezTo>
                      <a:lnTo>
                        <a:pt x="186" y="1483"/>
                      </a:lnTo>
                      <a:close/>
                      <a:moveTo>
                        <a:pt x="212" y="1463"/>
                      </a:moveTo>
                      <a:cubicBezTo>
                        <a:pt x="212" y="1463"/>
                        <a:pt x="244" y="1444"/>
                        <a:pt x="222" y="1440"/>
                      </a:cubicBezTo>
                      <a:cubicBezTo>
                        <a:pt x="201" y="1435"/>
                        <a:pt x="199" y="1463"/>
                        <a:pt x="212" y="1463"/>
                      </a:cubicBezTo>
                      <a:close/>
                      <a:moveTo>
                        <a:pt x="166" y="1409"/>
                      </a:moveTo>
                      <a:cubicBezTo>
                        <a:pt x="152" y="1420"/>
                        <a:pt x="159" y="1430"/>
                        <a:pt x="169" y="1427"/>
                      </a:cubicBezTo>
                      <a:cubicBezTo>
                        <a:pt x="181" y="1423"/>
                        <a:pt x="180" y="1399"/>
                        <a:pt x="166" y="1409"/>
                      </a:cubicBezTo>
                      <a:close/>
                      <a:moveTo>
                        <a:pt x="156" y="1437"/>
                      </a:moveTo>
                      <a:cubicBezTo>
                        <a:pt x="143" y="1440"/>
                        <a:pt x="143" y="1440"/>
                        <a:pt x="143" y="1440"/>
                      </a:cubicBezTo>
                      <a:cubicBezTo>
                        <a:pt x="150" y="1453"/>
                        <a:pt x="150" y="1453"/>
                        <a:pt x="150" y="1453"/>
                      </a:cubicBezTo>
                      <a:lnTo>
                        <a:pt x="156" y="1437"/>
                      </a:lnTo>
                      <a:close/>
                      <a:moveTo>
                        <a:pt x="476" y="1919"/>
                      </a:moveTo>
                      <a:cubicBezTo>
                        <a:pt x="485" y="1915"/>
                        <a:pt x="484" y="1925"/>
                        <a:pt x="484" y="1925"/>
                      </a:cubicBezTo>
                      <a:cubicBezTo>
                        <a:pt x="484" y="1925"/>
                        <a:pt x="499" y="1928"/>
                        <a:pt x="514" y="1925"/>
                      </a:cubicBezTo>
                      <a:cubicBezTo>
                        <a:pt x="528" y="1921"/>
                        <a:pt x="498" y="1899"/>
                        <a:pt x="498" y="1899"/>
                      </a:cubicBezTo>
                      <a:cubicBezTo>
                        <a:pt x="498" y="1874"/>
                        <a:pt x="498" y="1874"/>
                        <a:pt x="498" y="1874"/>
                      </a:cubicBezTo>
                      <a:cubicBezTo>
                        <a:pt x="523" y="1872"/>
                        <a:pt x="523" y="1872"/>
                        <a:pt x="523" y="1872"/>
                      </a:cubicBezTo>
                      <a:cubicBezTo>
                        <a:pt x="521" y="1860"/>
                        <a:pt x="521" y="1860"/>
                        <a:pt x="521" y="1860"/>
                      </a:cubicBezTo>
                      <a:cubicBezTo>
                        <a:pt x="537" y="1862"/>
                        <a:pt x="537" y="1862"/>
                        <a:pt x="537" y="1862"/>
                      </a:cubicBezTo>
                      <a:cubicBezTo>
                        <a:pt x="542" y="1850"/>
                        <a:pt x="542" y="1850"/>
                        <a:pt x="542" y="1850"/>
                      </a:cubicBezTo>
                      <a:cubicBezTo>
                        <a:pt x="527" y="1838"/>
                        <a:pt x="527" y="1838"/>
                        <a:pt x="527" y="1838"/>
                      </a:cubicBezTo>
                      <a:cubicBezTo>
                        <a:pt x="527" y="1838"/>
                        <a:pt x="507" y="1839"/>
                        <a:pt x="491" y="1837"/>
                      </a:cubicBezTo>
                      <a:cubicBezTo>
                        <a:pt x="475" y="1835"/>
                        <a:pt x="449" y="1842"/>
                        <a:pt x="449" y="1842"/>
                      </a:cubicBezTo>
                      <a:cubicBezTo>
                        <a:pt x="437" y="1830"/>
                        <a:pt x="437" y="1830"/>
                        <a:pt x="437" y="1830"/>
                      </a:cubicBezTo>
                      <a:cubicBezTo>
                        <a:pt x="413" y="1819"/>
                        <a:pt x="413" y="1819"/>
                        <a:pt x="413" y="1819"/>
                      </a:cubicBezTo>
                      <a:cubicBezTo>
                        <a:pt x="406" y="1808"/>
                        <a:pt x="406" y="1808"/>
                        <a:pt x="406" y="1808"/>
                      </a:cubicBezTo>
                      <a:cubicBezTo>
                        <a:pt x="392" y="1792"/>
                        <a:pt x="392" y="1792"/>
                        <a:pt x="392" y="1792"/>
                      </a:cubicBezTo>
                      <a:cubicBezTo>
                        <a:pt x="392" y="1792"/>
                        <a:pt x="398" y="1780"/>
                        <a:pt x="383" y="1767"/>
                      </a:cubicBezTo>
                      <a:cubicBezTo>
                        <a:pt x="368" y="1754"/>
                        <a:pt x="362" y="1772"/>
                        <a:pt x="352" y="1772"/>
                      </a:cubicBezTo>
                      <a:cubicBezTo>
                        <a:pt x="342" y="1772"/>
                        <a:pt x="338" y="1747"/>
                        <a:pt x="338" y="1747"/>
                      </a:cubicBezTo>
                      <a:cubicBezTo>
                        <a:pt x="318" y="1743"/>
                        <a:pt x="318" y="1743"/>
                        <a:pt x="318" y="1743"/>
                      </a:cubicBezTo>
                      <a:cubicBezTo>
                        <a:pt x="318" y="1743"/>
                        <a:pt x="320" y="1723"/>
                        <a:pt x="315" y="1718"/>
                      </a:cubicBezTo>
                      <a:cubicBezTo>
                        <a:pt x="310" y="1713"/>
                        <a:pt x="308" y="1697"/>
                        <a:pt x="308" y="1697"/>
                      </a:cubicBezTo>
                      <a:cubicBezTo>
                        <a:pt x="315" y="1693"/>
                        <a:pt x="315" y="1693"/>
                        <a:pt x="315" y="1693"/>
                      </a:cubicBezTo>
                      <a:cubicBezTo>
                        <a:pt x="316" y="1680"/>
                        <a:pt x="316" y="1680"/>
                        <a:pt x="316" y="1680"/>
                      </a:cubicBezTo>
                      <a:cubicBezTo>
                        <a:pt x="316" y="1680"/>
                        <a:pt x="331" y="1675"/>
                        <a:pt x="334" y="1670"/>
                      </a:cubicBezTo>
                      <a:cubicBezTo>
                        <a:pt x="337" y="1665"/>
                        <a:pt x="317" y="1650"/>
                        <a:pt x="317" y="1650"/>
                      </a:cubicBezTo>
                      <a:cubicBezTo>
                        <a:pt x="317" y="1650"/>
                        <a:pt x="333" y="1641"/>
                        <a:pt x="332" y="1638"/>
                      </a:cubicBezTo>
                      <a:cubicBezTo>
                        <a:pt x="331" y="1635"/>
                        <a:pt x="312" y="1624"/>
                        <a:pt x="312" y="1624"/>
                      </a:cubicBezTo>
                      <a:cubicBezTo>
                        <a:pt x="315" y="1594"/>
                        <a:pt x="315" y="1594"/>
                        <a:pt x="315" y="1594"/>
                      </a:cubicBezTo>
                      <a:cubicBezTo>
                        <a:pt x="326" y="1590"/>
                        <a:pt x="326" y="1590"/>
                        <a:pt x="326" y="1590"/>
                      </a:cubicBezTo>
                      <a:cubicBezTo>
                        <a:pt x="316" y="1573"/>
                        <a:pt x="316" y="1573"/>
                        <a:pt x="316" y="1573"/>
                      </a:cubicBezTo>
                      <a:cubicBezTo>
                        <a:pt x="319" y="1551"/>
                        <a:pt x="319" y="1551"/>
                        <a:pt x="319" y="1551"/>
                      </a:cubicBezTo>
                      <a:cubicBezTo>
                        <a:pt x="304" y="1533"/>
                        <a:pt x="304" y="1533"/>
                        <a:pt x="304" y="1533"/>
                      </a:cubicBezTo>
                      <a:cubicBezTo>
                        <a:pt x="307" y="1518"/>
                        <a:pt x="307" y="1518"/>
                        <a:pt x="307" y="1518"/>
                      </a:cubicBezTo>
                      <a:cubicBezTo>
                        <a:pt x="291" y="1506"/>
                        <a:pt x="291" y="1506"/>
                        <a:pt x="291" y="1506"/>
                      </a:cubicBezTo>
                      <a:cubicBezTo>
                        <a:pt x="291" y="1506"/>
                        <a:pt x="304" y="1495"/>
                        <a:pt x="307" y="1487"/>
                      </a:cubicBezTo>
                      <a:cubicBezTo>
                        <a:pt x="310" y="1479"/>
                        <a:pt x="287" y="1470"/>
                        <a:pt x="287" y="1470"/>
                      </a:cubicBezTo>
                      <a:cubicBezTo>
                        <a:pt x="287" y="1470"/>
                        <a:pt x="264" y="1463"/>
                        <a:pt x="263" y="1460"/>
                      </a:cubicBezTo>
                      <a:cubicBezTo>
                        <a:pt x="262" y="1457"/>
                        <a:pt x="294" y="1460"/>
                        <a:pt x="296" y="1449"/>
                      </a:cubicBezTo>
                      <a:cubicBezTo>
                        <a:pt x="298" y="1438"/>
                        <a:pt x="279" y="1443"/>
                        <a:pt x="272" y="1443"/>
                      </a:cubicBezTo>
                      <a:cubicBezTo>
                        <a:pt x="265" y="1443"/>
                        <a:pt x="260" y="1433"/>
                        <a:pt x="260" y="1433"/>
                      </a:cubicBezTo>
                      <a:cubicBezTo>
                        <a:pt x="260" y="1433"/>
                        <a:pt x="259" y="1416"/>
                        <a:pt x="258" y="1405"/>
                      </a:cubicBezTo>
                      <a:cubicBezTo>
                        <a:pt x="257" y="1394"/>
                        <a:pt x="241" y="1393"/>
                        <a:pt x="241" y="1393"/>
                      </a:cubicBezTo>
                      <a:cubicBezTo>
                        <a:pt x="245" y="1375"/>
                        <a:pt x="245" y="1375"/>
                        <a:pt x="245" y="1375"/>
                      </a:cubicBezTo>
                      <a:cubicBezTo>
                        <a:pt x="235" y="1370"/>
                        <a:pt x="235" y="1370"/>
                        <a:pt x="235" y="1370"/>
                      </a:cubicBezTo>
                      <a:cubicBezTo>
                        <a:pt x="235" y="1370"/>
                        <a:pt x="226" y="1366"/>
                        <a:pt x="223" y="1358"/>
                      </a:cubicBezTo>
                      <a:cubicBezTo>
                        <a:pt x="220" y="1350"/>
                        <a:pt x="215" y="1320"/>
                        <a:pt x="215" y="1320"/>
                      </a:cubicBezTo>
                      <a:cubicBezTo>
                        <a:pt x="215" y="1320"/>
                        <a:pt x="226" y="1311"/>
                        <a:pt x="231" y="1312"/>
                      </a:cubicBezTo>
                      <a:cubicBezTo>
                        <a:pt x="236" y="1313"/>
                        <a:pt x="207" y="1292"/>
                        <a:pt x="204" y="1286"/>
                      </a:cubicBezTo>
                      <a:cubicBezTo>
                        <a:pt x="201" y="1280"/>
                        <a:pt x="201" y="1261"/>
                        <a:pt x="201" y="1261"/>
                      </a:cubicBezTo>
                      <a:cubicBezTo>
                        <a:pt x="201" y="1261"/>
                        <a:pt x="194" y="1250"/>
                        <a:pt x="193" y="1244"/>
                      </a:cubicBezTo>
                      <a:cubicBezTo>
                        <a:pt x="192" y="1238"/>
                        <a:pt x="197" y="1220"/>
                        <a:pt x="197" y="1220"/>
                      </a:cubicBezTo>
                      <a:cubicBezTo>
                        <a:pt x="183" y="1212"/>
                        <a:pt x="183" y="1212"/>
                        <a:pt x="183" y="1212"/>
                      </a:cubicBezTo>
                      <a:cubicBezTo>
                        <a:pt x="183" y="1212"/>
                        <a:pt x="188" y="1204"/>
                        <a:pt x="187" y="1196"/>
                      </a:cubicBezTo>
                      <a:cubicBezTo>
                        <a:pt x="186" y="1188"/>
                        <a:pt x="176" y="1183"/>
                        <a:pt x="176" y="1183"/>
                      </a:cubicBezTo>
                      <a:cubicBezTo>
                        <a:pt x="189" y="1174"/>
                        <a:pt x="189" y="1174"/>
                        <a:pt x="189" y="1174"/>
                      </a:cubicBezTo>
                      <a:cubicBezTo>
                        <a:pt x="181" y="1146"/>
                        <a:pt x="181" y="1146"/>
                        <a:pt x="181" y="1146"/>
                      </a:cubicBezTo>
                      <a:cubicBezTo>
                        <a:pt x="181" y="1146"/>
                        <a:pt x="195" y="1141"/>
                        <a:pt x="200" y="1132"/>
                      </a:cubicBezTo>
                      <a:cubicBezTo>
                        <a:pt x="205" y="1123"/>
                        <a:pt x="186" y="1114"/>
                        <a:pt x="186" y="1114"/>
                      </a:cubicBezTo>
                      <a:cubicBezTo>
                        <a:pt x="185" y="1102"/>
                        <a:pt x="185" y="1102"/>
                        <a:pt x="185" y="1102"/>
                      </a:cubicBezTo>
                      <a:cubicBezTo>
                        <a:pt x="165" y="1085"/>
                        <a:pt x="165" y="1085"/>
                        <a:pt x="165" y="1085"/>
                      </a:cubicBezTo>
                      <a:cubicBezTo>
                        <a:pt x="165" y="1085"/>
                        <a:pt x="165" y="1064"/>
                        <a:pt x="165" y="1057"/>
                      </a:cubicBezTo>
                      <a:cubicBezTo>
                        <a:pt x="165" y="1050"/>
                        <a:pt x="153" y="1017"/>
                        <a:pt x="153" y="1017"/>
                      </a:cubicBezTo>
                      <a:cubicBezTo>
                        <a:pt x="170" y="1016"/>
                        <a:pt x="170" y="1016"/>
                        <a:pt x="170" y="1016"/>
                      </a:cubicBezTo>
                      <a:cubicBezTo>
                        <a:pt x="172" y="1004"/>
                        <a:pt x="172" y="1004"/>
                        <a:pt x="172" y="1004"/>
                      </a:cubicBezTo>
                      <a:cubicBezTo>
                        <a:pt x="172" y="1004"/>
                        <a:pt x="176" y="993"/>
                        <a:pt x="175" y="983"/>
                      </a:cubicBezTo>
                      <a:cubicBezTo>
                        <a:pt x="174" y="973"/>
                        <a:pt x="157" y="955"/>
                        <a:pt x="157" y="955"/>
                      </a:cubicBezTo>
                      <a:cubicBezTo>
                        <a:pt x="166" y="954"/>
                        <a:pt x="166" y="954"/>
                        <a:pt x="166" y="954"/>
                      </a:cubicBezTo>
                      <a:cubicBezTo>
                        <a:pt x="166" y="954"/>
                        <a:pt x="167" y="915"/>
                        <a:pt x="167" y="911"/>
                      </a:cubicBezTo>
                      <a:cubicBezTo>
                        <a:pt x="167" y="907"/>
                        <a:pt x="176" y="900"/>
                        <a:pt x="179" y="894"/>
                      </a:cubicBezTo>
                      <a:cubicBezTo>
                        <a:pt x="182" y="888"/>
                        <a:pt x="167" y="869"/>
                        <a:pt x="167" y="869"/>
                      </a:cubicBezTo>
                      <a:cubicBezTo>
                        <a:pt x="165" y="844"/>
                        <a:pt x="165" y="844"/>
                        <a:pt x="165" y="844"/>
                      </a:cubicBezTo>
                      <a:cubicBezTo>
                        <a:pt x="165" y="844"/>
                        <a:pt x="161" y="846"/>
                        <a:pt x="149" y="843"/>
                      </a:cubicBezTo>
                      <a:cubicBezTo>
                        <a:pt x="137" y="840"/>
                        <a:pt x="145" y="821"/>
                        <a:pt x="145" y="821"/>
                      </a:cubicBezTo>
                      <a:cubicBezTo>
                        <a:pt x="142" y="815"/>
                        <a:pt x="142" y="815"/>
                        <a:pt x="142" y="815"/>
                      </a:cubicBezTo>
                      <a:cubicBezTo>
                        <a:pt x="134" y="794"/>
                        <a:pt x="134" y="794"/>
                        <a:pt x="134" y="794"/>
                      </a:cubicBezTo>
                      <a:cubicBezTo>
                        <a:pt x="121" y="784"/>
                        <a:pt x="121" y="784"/>
                        <a:pt x="121" y="784"/>
                      </a:cubicBezTo>
                      <a:cubicBezTo>
                        <a:pt x="121" y="784"/>
                        <a:pt x="123" y="775"/>
                        <a:pt x="125" y="771"/>
                      </a:cubicBezTo>
                      <a:cubicBezTo>
                        <a:pt x="127" y="767"/>
                        <a:pt x="104" y="752"/>
                        <a:pt x="104" y="752"/>
                      </a:cubicBezTo>
                      <a:cubicBezTo>
                        <a:pt x="104" y="752"/>
                        <a:pt x="102" y="735"/>
                        <a:pt x="102" y="730"/>
                      </a:cubicBezTo>
                      <a:cubicBezTo>
                        <a:pt x="102" y="725"/>
                        <a:pt x="112" y="724"/>
                        <a:pt x="112" y="724"/>
                      </a:cubicBezTo>
                      <a:cubicBezTo>
                        <a:pt x="109" y="685"/>
                        <a:pt x="109" y="685"/>
                        <a:pt x="109" y="685"/>
                      </a:cubicBezTo>
                      <a:cubicBezTo>
                        <a:pt x="109" y="685"/>
                        <a:pt x="118" y="690"/>
                        <a:pt x="123" y="685"/>
                      </a:cubicBezTo>
                      <a:cubicBezTo>
                        <a:pt x="128" y="680"/>
                        <a:pt x="105" y="635"/>
                        <a:pt x="104" y="631"/>
                      </a:cubicBezTo>
                      <a:cubicBezTo>
                        <a:pt x="103" y="627"/>
                        <a:pt x="112" y="619"/>
                        <a:pt x="114" y="615"/>
                      </a:cubicBezTo>
                      <a:cubicBezTo>
                        <a:pt x="116" y="611"/>
                        <a:pt x="111" y="586"/>
                        <a:pt x="111" y="576"/>
                      </a:cubicBezTo>
                      <a:cubicBezTo>
                        <a:pt x="111" y="566"/>
                        <a:pt x="129" y="558"/>
                        <a:pt x="130" y="553"/>
                      </a:cubicBezTo>
                      <a:cubicBezTo>
                        <a:pt x="131" y="548"/>
                        <a:pt x="137" y="510"/>
                        <a:pt x="137" y="510"/>
                      </a:cubicBezTo>
                      <a:cubicBezTo>
                        <a:pt x="137" y="510"/>
                        <a:pt x="159" y="509"/>
                        <a:pt x="162" y="498"/>
                      </a:cubicBezTo>
                      <a:cubicBezTo>
                        <a:pt x="165" y="487"/>
                        <a:pt x="134" y="476"/>
                        <a:pt x="134" y="476"/>
                      </a:cubicBezTo>
                      <a:cubicBezTo>
                        <a:pt x="134" y="476"/>
                        <a:pt x="151" y="464"/>
                        <a:pt x="152" y="454"/>
                      </a:cubicBezTo>
                      <a:cubicBezTo>
                        <a:pt x="153" y="444"/>
                        <a:pt x="134" y="436"/>
                        <a:pt x="129" y="429"/>
                      </a:cubicBezTo>
                      <a:cubicBezTo>
                        <a:pt x="124" y="422"/>
                        <a:pt x="134" y="413"/>
                        <a:pt x="143" y="404"/>
                      </a:cubicBezTo>
                      <a:cubicBezTo>
                        <a:pt x="152" y="395"/>
                        <a:pt x="125" y="401"/>
                        <a:pt x="124" y="387"/>
                      </a:cubicBezTo>
                      <a:cubicBezTo>
                        <a:pt x="123" y="373"/>
                        <a:pt x="178" y="349"/>
                        <a:pt x="178" y="349"/>
                      </a:cubicBezTo>
                      <a:cubicBezTo>
                        <a:pt x="184" y="293"/>
                        <a:pt x="184" y="293"/>
                        <a:pt x="184" y="293"/>
                      </a:cubicBezTo>
                      <a:cubicBezTo>
                        <a:pt x="177" y="282"/>
                        <a:pt x="177" y="282"/>
                        <a:pt x="177" y="282"/>
                      </a:cubicBezTo>
                      <a:cubicBezTo>
                        <a:pt x="170" y="284"/>
                        <a:pt x="161" y="285"/>
                        <a:pt x="153" y="284"/>
                      </a:cubicBezTo>
                      <a:cubicBezTo>
                        <a:pt x="141" y="283"/>
                        <a:pt x="142" y="257"/>
                        <a:pt x="142" y="257"/>
                      </a:cubicBezTo>
                      <a:cubicBezTo>
                        <a:pt x="129" y="241"/>
                        <a:pt x="129" y="241"/>
                        <a:pt x="129" y="241"/>
                      </a:cubicBezTo>
                      <a:cubicBezTo>
                        <a:pt x="129" y="241"/>
                        <a:pt x="131" y="211"/>
                        <a:pt x="129" y="200"/>
                      </a:cubicBezTo>
                      <a:cubicBezTo>
                        <a:pt x="126" y="189"/>
                        <a:pt x="97" y="178"/>
                        <a:pt x="97" y="178"/>
                      </a:cubicBezTo>
                      <a:cubicBezTo>
                        <a:pt x="97" y="161"/>
                        <a:pt x="97" y="161"/>
                        <a:pt x="97" y="161"/>
                      </a:cubicBezTo>
                      <a:cubicBezTo>
                        <a:pt x="97" y="161"/>
                        <a:pt x="92" y="158"/>
                        <a:pt x="88" y="148"/>
                      </a:cubicBezTo>
                      <a:cubicBezTo>
                        <a:pt x="84" y="139"/>
                        <a:pt x="99" y="127"/>
                        <a:pt x="99" y="127"/>
                      </a:cubicBezTo>
                      <a:cubicBezTo>
                        <a:pt x="88" y="116"/>
                        <a:pt x="88" y="116"/>
                        <a:pt x="88" y="116"/>
                      </a:cubicBezTo>
                      <a:cubicBezTo>
                        <a:pt x="88" y="116"/>
                        <a:pt x="96" y="110"/>
                        <a:pt x="100" y="98"/>
                      </a:cubicBezTo>
                      <a:cubicBezTo>
                        <a:pt x="104" y="86"/>
                        <a:pt x="68" y="74"/>
                        <a:pt x="68" y="74"/>
                      </a:cubicBezTo>
                      <a:cubicBezTo>
                        <a:pt x="59" y="22"/>
                        <a:pt x="59" y="22"/>
                        <a:pt x="59" y="22"/>
                      </a:cubicBezTo>
                      <a:cubicBezTo>
                        <a:pt x="45" y="22"/>
                        <a:pt x="45" y="22"/>
                        <a:pt x="45" y="22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23" y="7"/>
                        <a:pt x="23" y="7"/>
                        <a:pt x="23" y="7"/>
                      </a:cubicBezTo>
                      <a:cubicBezTo>
                        <a:pt x="23" y="7"/>
                        <a:pt x="35" y="21"/>
                        <a:pt x="23" y="30"/>
                      </a:cubicBezTo>
                      <a:cubicBezTo>
                        <a:pt x="16" y="36"/>
                        <a:pt x="7" y="42"/>
                        <a:pt x="1" y="46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2"/>
                        <a:pt x="13" y="99"/>
                        <a:pt x="19" y="119"/>
                      </a:cubicBezTo>
                      <a:cubicBezTo>
                        <a:pt x="25" y="139"/>
                        <a:pt x="24" y="169"/>
                        <a:pt x="24" y="182"/>
                      </a:cubicBezTo>
                      <a:cubicBezTo>
                        <a:pt x="24" y="195"/>
                        <a:pt x="32" y="206"/>
                        <a:pt x="33" y="229"/>
                      </a:cubicBezTo>
                      <a:cubicBezTo>
                        <a:pt x="34" y="253"/>
                        <a:pt x="34" y="290"/>
                        <a:pt x="34" y="290"/>
                      </a:cubicBezTo>
                      <a:cubicBezTo>
                        <a:pt x="20" y="298"/>
                        <a:pt x="20" y="298"/>
                        <a:pt x="20" y="298"/>
                      </a:cubicBezTo>
                      <a:cubicBezTo>
                        <a:pt x="23" y="318"/>
                        <a:pt x="23" y="318"/>
                        <a:pt x="23" y="318"/>
                      </a:cubicBezTo>
                      <a:cubicBezTo>
                        <a:pt x="38" y="327"/>
                        <a:pt x="38" y="327"/>
                        <a:pt x="38" y="327"/>
                      </a:cubicBezTo>
                      <a:cubicBezTo>
                        <a:pt x="32" y="389"/>
                        <a:pt x="32" y="389"/>
                        <a:pt x="32" y="389"/>
                      </a:cubicBezTo>
                      <a:cubicBezTo>
                        <a:pt x="47" y="417"/>
                        <a:pt x="47" y="417"/>
                        <a:pt x="47" y="417"/>
                      </a:cubicBezTo>
                      <a:cubicBezTo>
                        <a:pt x="36" y="430"/>
                        <a:pt x="36" y="430"/>
                        <a:pt x="36" y="430"/>
                      </a:cubicBezTo>
                      <a:cubicBezTo>
                        <a:pt x="42" y="472"/>
                        <a:pt x="42" y="472"/>
                        <a:pt x="42" y="472"/>
                      </a:cubicBezTo>
                      <a:cubicBezTo>
                        <a:pt x="42" y="472"/>
                        <a:pt x="49" y="475"/>
                        <a:pt x="51" y="492"/>
                      </a:cubicBezTo>
                      <a:cubicBezTo>
                        <a:pt x="53" y="508"/>
                        <a:pt x="42" y="509"/>
                        <a:pt x="42" y="509"/>
                      </a:cubicBezTo>
                      <a:cubicBezTo>
                        <a:pt x="40" y="531"/>
                        <a:pt x="40" y="531"/>
                        <a:pt x="40" y="531"/>
                      </a:cubicBezTo>
                      <a:cubicBezTo>
                        <a:pt x="47" y="540"/>
                        <a:pt x="47" y="540"/>
                        <a:pt x="47" y="540"/>
                      </a:cubicBezTo>
                      <a:cubicBezTo>
                        <a:pt x="47" y="540"/>
                        <a:pt x="40" y="545"/>
                        <a:pt x="34" y="559"/>
                      </a:cubicBezTo>
                      <a:cubicBezTo>
                        <a:pt x="28" y="573"/>
                        <a:pt x="40" y="571"/>
                        <a:pt x="40" y="571"/>
                      </a:cubicBezTo>
                      <a:cubicBezTo>
                        <a:pt x="40" y="571"/>
                        <a:pt x="44" y="580"/>
                        <a:pt x="44" y="591"/>
                      </a:cubicBezTo>
                      <a:cubicBezTo>
                        <a:pt x="44" y="602"/>
                        <a:pt x="33" y="599"/>
                        <a:pt x="33" y="619"/>
                      </a:cubicBezTo>
                      <a:cubicBezTo>
                        <a:pt x="33" y="640"/>
                        <a:pt x="49" y="638"/>
                        <a:pt x="52" y="648"/>
                      </a:cubicBezTo>
                      <a:cubicBezTo>
                        <a:pt x="56" y="657"/>
                        <a:pt x="52" y="681"/>
                        <a:pt x="52" y="681"/>
                      </a:cubicBezTo>
                      <a:cubicBezTo>
                        <a:pt x="52" y="681"/>
                        <a:pt x="45" y="679"/>
                        <a:pt x="40" y="681"/>
                      </a:cubicBezTo>
                      <a:cubicBezTo>
                        <a:pt x="36" y="683"/>
                        <a:pt x="40" y="700"/>
                        <a:pt x="47" y="720"/>
                      </a:cubicBezTo>
                      <a:cubicBezTo>
                        <a:pt x="55" y="740"/>
                        <a:pt x="66" y="770"/>
                        <a:pt x="66" y="770"/>
                      </a:cubicBezTo>
                      <a:cubicBezTo>
                        <a:pt x="66" y="770"/>
                        <a:pt x="69" y="784"/>
                        <a:pt x="76" y="790"/>
                      </a:cubicBezTo>
                      <a:cubicBezTo>
                        <a:pt x="83" y="796"/>
                        <a:pt x="79" y="826"/>
                        <a:pt x="79" y="826"/>
                      </a:cubicBezTo>
                      <a:cubicBezTo>
                        <a:pt x="76" y="845"/>
                        <a:pt x="76" y="845"/>
                        <a:pt x="76" y="845"/>
                      </a:cubicBezTo>
                      <a:cubicBezTo>
                        <a:pt x="92" y="862"/>
                        <a:pt x="92" y="862"/>
                        <a:pt x="92" y="862"/>
                      </a:cubicBezTo>
                      <a:cubicBezTo>
                        <a:pt x="92" y="862"/>
                        <a:pt x="82" y="889"/>
                        <a:pt x="82" y="903"/>
                      </a:cubicBezTo>
                      <a:cubicBezTo>
                        <a:pt x="82" y="917"/>
                        <a:pt x="82" y="947"/>
                        <a:pt x="82" y="947"/>
                      </a:cubicBezTo>
                      <a:cubicBezTo>
                        <a:pt x="66" y="972"/>
                        <a:pt x="66" y="972"/>
                        <a:pt x="66" y="972"/>
                      </a:cubicBezTo>
                      <a:cubicBezTo>
                        <a:pt x="76" y="979"/>
                        <a:pt x="76" y="979"/>
                        <a:pt x="76" y="979"/>
                      </a:cubicBezTo>
                      <a:cubicBezTo>
                        <a:pt x="76" y="979"/>
                        <a:pt x="72" y="995"/>
                        <a:pt x="72" y="1004"/>
                      </a:cubicBezTo>
                      <a:cubicBezTo>
                        <a:pt x="72" y="1012"/>
                        <a:pt x="66" y="1056"/>
                        <a:pt x="66" y="1056"/>
                      </a:cubicBezTo>
                      <a:cubicBezTo>
                        <a:pt x="56" y="1058"/>
                        <a:pt x="56" y="1058"/>
                        <a:pt x="56" y="1058"/>
                      </a:cubicBezTo>
                      <a:cubicBezTo>
                        <a:pt x="56" y="1072"/>
                        <a:pt x="56" y="1072"/>
                        <a:pt x="56" y="1072"/>
                      </a:cubicBezTo>
                      <a:cubicBezTo>
                        <a:pt x="72" y="1102"/>
                        <a:pt x="72" y="1102"/>
                        <a:pt x="72" y="1102"/>
                      </a:cubicBezTo>
                      <a:cubicBezTo>
                        <a:pt x="72" y="1102"/>
                        <a:pt x="72" y="1121"/>
                        <a:pt x="72" y="1131"/>
                      </a:cubicBezTo>
                      <a:cubicBezTo>
                        <a:pt x="72" y="1142"/>
                        <a:pt x="95" y="1149"/>
                        <a:pt x="101" y="1165"/>
                      </a:cubicBezTo>
                      <a:cubicBezTo>
                        <a:pt x="107" y="1180"/>
                        <a:pt x="98" y="1218"/>
                        <a:pt x="98" y="1218"/>
                      </a:cubicBezTo>
                      <a:cubicBezTo>
                        <a:pt x="107" y="1225"/>
                        <a:pt x="107" y="1225"/>
                        <a:pt x="107" y="1225"/>
                      </a:cubicBezTo>
                      <a:cubicBezTo>
                        <a:pt x="107" y="1225"/>
                        <a:pt x="107" y="1254"/>
                        <a:pt x="107" y="1266"/>
                      </a:cubicBezTo>
                      <a:cubicBezTo>
                        <a:pt x="107" y="1278"/>
                        <a:pt x="134" y="1286"/>
                        <a:pt x="134" y="1286"/>
                      </a:cubicBezTo>
                      <a:cubicBezTo>
                        <a:pt x="129" y="1299"/>
                        <a:pt x="129" y="1299"/>
                        <a:pt x="129" y="1299"/>
                      </a:cubicBezTo>
                      <a:cubicBezTo>
                        <a:pt x="156" y="1299"/>
                        <a:pt x="156" y="1299"/>
                        <a:pt x="156" y="1299"/>
                      </a:cubicBezTo>
                      <a:cubicBezTo>
                        <a:pt x="156" y="1279"/>
                        <a:pt x="156" y="1279"/>
                        <a:pt x="156" y="1279"/>
                      </a:cubicBezTo>
                      <a:cubicBezTo>
                        <a:pt x="156" y="1279"/>
                        <a:pt x="169" y="1289"/>
                        <a:pt x="177" y="1290"/>
                      </a:cubicBezTo>
                      <a:cubicBezTo>
                        <a:pt x="186" y="1291"/>
                        <a:pt x="186" y="1277"/>
                        <a:pt x="186" y="1277"/>
                      </a:cubicBezTo>
                      <a:cubicBezTo>
                        <a:pt x="192" y="1290"/>
                        <a:pt x="192" y="1290"/>
                        <a:pt x="192" y="1290"/>
                      </a:cubicBezTo>
                      <a:cubicBezTo>
                        <a:pt x="192" y="1290"/>
                        <a:pt x="175" y="1300"/>
                        <a:pt x="173" y="1311"/>
                      </a:cubicBezTo>
                      <a:cubicBezTo>
                        <a:pt x="170" y="1322"/>
                        <a:pt x="186" y="1310"/>
                        <a:pt x="193" y="1313"/>
                      </a:cubicBezTo>
                      <a:cubicBezTo>
                        <a:pt x="200" y="1317"/>
                        <a:pt x="198" y="1330"/>
                        <a:pt x="198" y="1330"/>
                      </a:cubicBezTo>
                      <a:cubicBezTo>
                        <a:pt x="179" y="1328"/>
                        <a:pt x="179" y="1328"/>
                        <a:pt x="179" y="1328"/>
                      </a:cubicBezTo>
                      <a:cubicBezTo>
                        <a:pt x="190" y="1341"/>
                        <a:pt x="190" y="1341"/>
                        <a:pt x="190" y="1341"/>
                      </a:cubicBezTo>
                      <a:cubicBezTo>
                        <a:pt x="183" y="1349"/>
                        <a:pt x="183" y="1349"/>
                        <a:pt x="183" y="1349"/>
                      </a:cubicBezTo>
                      <a:cubicBezTo>
                        <a:pt x="195" y="1367"/>
                        <a:pt x="195" y="1367"/>
                        <a:pt x="195" y="1367"/>
                      </a:cubicBezTo>
                      <a:cubicBezTo>
                        <a:pt x="195" y="1367"/>
                        <a:pt x="188" y="1375"/>
                        <a:pt x="181" y="1384"/>
                      </a:cubicBezTo>
                      <a:cubicBezTo>
                        <a:pt x="174" y="1394"/>
                        <a:pt x="212" y="1403"/>
                        <a:pt x="212" y="1403"/>
                      </a:cubicBezTo>
                      <a:cubicBezTo>
                        <a:pt x="212" y="1403"/>
                        <a:pt x="205" y="1409"/>
                        <a:pt x="200" y="1413"/>
                      </a:cubicBezTo>
                      <a:cubicBezTo>
                        <a:pt x="195" y="1416"/>
                        <a:pt x="202" y="1427"/>
                        <a:pt x="212" y="1432"/>
                      </a:cubicBezTo>
                      <a:cubicBezTo>
                        <a:pt x="221" y="1436"/>
                        <a:pt x="234" y="1433"/>
                        <a:pt x="234" y="1433"/>
                      </a:cubicBezTo>
                      <a:cubicBezTo>
                        <a:pt x="239" y="1457"/>
                        <a:pt x="239" y="1457"/>
                        <a:pt x="239" y="1457"/>
                      </a:cubicBezTo>
                      <a:cubicBezTo>
                        <a:pt x="239" y="1457"/>
                        <a:pt x="219" y="1470"/>
                        <a:pt x="214" y="1477"/>
                      </a:cubicBezTo>
                      <a:cubicBezTo>
                        <a:pt x="209" y="1484"/>
                        <a:pt x="228" y="1485"/>
                        <a:pt x="228" y="1485"/>
                      </a:cubicBezTo>
                      <a:cubicBezTo>
                        <a:pt x="228" y="1485"/>
                        <a:pt x="252" y="1490"/>
                        <a:pt x="252" y="1497"/>
                      </a:cubicBezTo>
                      <a:cubicBezTo>
                        <a:pt x="252" y="1504"/>
                        <a:pt x="237" y="1498"/>
                        <a:pt x="227" y="1493"/>
                      </a:cubicBezTo>
                      <a:cubicBezTo>
                        <a:pt x="218" y="1488"/>
                        <a:pt x="216" y="1503"/>
                        <a:pt x="216" y="1503"/>
                      </a:cubicBezTo>
                      <a:cubicBezTo>
                        <a:pt x="235" y="1507"/>
                        <a:pt x="235" y="1507"/>
                        <a:pt x="235" y="1507"/>
                      </a:cubicBezTo>
                      <a:cubicBezTo>
                        <a:pt x="221" y="1514"/>
                        <a:pt x="221" y="1514"/>
                        <a:pt x="221" y="1514"/>
                      </a:cubicBezTo>
                      <a:cubicBezTo>
                        <a:pt x="222" y="1531"/>
                        <a:pt x="222" y="1531"/>
                        <a:pt x="222" y="1531"/>
                      </a:cubicBezTo>
                      <a:cubicBezTo>
                        <a:pt x="222" y="1531"/>
                        <a:pt x="238" y="1523"/>
                        <a:pt x="231" y="1544"/>
                      </a:cubicBezTo>
                      <a:cubicBezTo>
                        <a:pt x="224" y="1565"/>
                        <a:pt x="214" y="1535"/>
                        <a:pt x="214" y="1535"/>
                      </a:cubicBezTo>
                      <a:cubicBezTo>
                        <a:pt x="190" y="1536"/>
                        <a:pt x="190" y="1536"/>
                        <a:pt x="190" y="1536"/>
                      </a:cubicBezTo>
                      <a:cubicBezTo>
                        <a:pt x="206" y="1529"/>
                        <a:pt x="206" y="1529"/>
                        <a:pt x="206" y="1529"/>
                      </a:cubicBezTo>
                      <a:cubicBezTo>
                        <a:pt x="206" y="1529"/>
                        <a:pt x="189" y="1511"/>
                        <a:pt x="186" y="1512"/>
                      </a:cubicBezTo>
                      <a:cubicBezTo>
                        <a:pt x="182" y="1513"/>
                        <a:pt x="185" y="1522"/>
                        <a:pt x="185" y="1522"/>
                      </a:cubicBezTo>
                      <a:cubicBezTo>
                        <a:pt x="179" y="1516"/>
                        <a:pt x="179" y="1516"/>
                        <a:pt x="179" y="1516"/>
                      </a:cubicBezTo>
                      <a:cubicBezTo>
                        <a:pt x="154" y="1523"/>
                        <a:pt x="154" y="1523"/>
                        <a:pt x="154" y="1523"/>
                      </a:cubicBezTo>
                      <a:cubicBezTo>
                        <a:pt x="176" y="1528"/>
                        <a:pt x="176" y="1528"/>
                        <a:pt x="176" y="1528"/>
                      </a:cubicBezTo>
                      <a:cubicBezTo>
                        <a:pt x="176" y="1528"/>
                        <a:pt x="172" y="1531"/>
                        <a:pt x="168" y="1537"/>
                      </a:cubicBezTo>
                      <a:cubicBezTo>
                        <a:pt x="164" y="1543"/>
                        <a:pt x="148" y="1549"/>
                        <a:pt x="147" y="1558"/>
                      </a:cubicBezTo>
                      <a:cubicBezTo>
                        <a:pt x="146" y="1568"/>
                        <a:pt x="166" y="1572"/>
                        <a:pt x="169" y="1570"/>
                      </a:cubicBezTo>
                      <a:cubicBezTo>
                        <a:pt x="173" y="1568"/>
                        <a:pt x="161" y="1559"/>
                        <a:pt x="161" y="1559"/>
                      </a:cubicBezTo>
                      <a:cubicBezTo>
                        <a:pt x="176" y="1556"/>
                        <a:pt x="176" y="1556"/>
                        <a:pt x="176" y="1556"/>
                      </a:cubicBezTo>
                      <a:cubicBezTo>
                        <a:pt x="176" y="1556"/>
                        <a:pt x="183" y="1561"/>
                        <a:pt x="187" y="1565"/>
                      </a:cubicBezTo>
                      <a:cubicBezTo>
                        <a:pt x="190" y="1570"/>
                        <a:pt x="214" y="1567"/>
                        <a:pt x="214" y="1567"/>
                      </a:cubicBezTo>
                      <a:cubicBezTo>
                        <a:pt x="214" y="1567"/>
                        <a:pt x="229" y="1574"/>
                        <a:pt x="235" y="1582"/>
                      </a:cubicBezTo>
                      <a:cubicBezTo>
                        <a:pt x="241" y="1590"/>
                        <a:pt x="222" y="1598"/>
                        <a:pt x="222" y="1598"/>
                      </a:cubicBezTo>
                      <a:cubicBezTo>
                        <a:pt x="228" y="1608"/>
                        <a:pt x="228" y="1608"/>
                        <a:pt x="228" y="1608"/>
                      </a:cubicBezTo>
                      <a:cubicBezTo>
                        <a:pt x="240" y="1604"/>
                        <a:pt x="240" y="1604"/>
                        <a:pt x="240" y="1604"/>
                      </a:cubicBezTo>
                      <a:cubicBezTo>
                        <a:pt x="240" y="1615"/>
                        <a:pt x="240" y="1615"/>
                        <a:pt x="240" y="1615"/>
                      </a:cubicBezTo>
                      <a:cubicBezTo>
                        <a:pt x="252" y="1620"/>
                        <a:pt x="252" y="1620"/>
                        <a:pt x="252" y="1620"/>
                      </a:cubicBezTo>
                      <a:cubicBezTo>
                        <a:pt x="257" y="1604"/>
                        <a:pt x="257" y="1604"/>
                        <a:pt x="257" y="1604"/>
                      </a:cubicBezTo>
                      <a:cubicBezTo>
                        <a:pt x="266" y="1620"/>
                        <a:pt x="266" y="1620"/>
                        <a:pt x="266" y="1620"/>
                      </a:cubicBezTo>
                      <a:cubicBezTo>
                        <a:pt x="266" y="1620"/>
                        <a:pt x="285" y="1620"/>
                        <a:pt x="283" y="1634"/>
                      </a:cubicBezTo>
                      <a:cubicBezTo>
                        <a:pt x="280" y="1648"/>
                        <a:pt x="258" y="1632"/>
                        <a:pt x="250" y="1630"/>
                      </a:cubicBezTo>
                      <a:cubicBezTo>
                        <a:pt x="241" y="1629"/>
                        <a:pt x="248" y="1643"/>
                        <a:pt x="248" y="1643"/>
                      </a:cubicBezTo>
                      <a:cubicBezTo>
                        <a:pt x="248" y="1643"/>
                        <a:pt x="269" y="1650"/>
                        <a:pt x="270" y="1665"/>
                      </a:cubicBezTo>
                      <a:cubicBezTo>
                        <a:pt x="271" y="1679"/>
                        <a:pt x="256" y="1674"/>
                        <a:pt x="256" y="1674"/>
                      </a:cubicBezTo>
                      <a:cubicBezTo>
                        <a:pt x="265" y="1686"/>
                        <a:pt x="265" y="1686"/>
                        <a:pt x="265" y="1686"/>
                      </a:cubicBezTo>
                      <a:cubicBezTo>
                        <a:pt x="274" y="1710"/>
                        <a:pt x="274" y="1710"/>
                        <a:pt x="274" y="1710"/>
                      </a:cubicBezTo>
                      <a:cubicBezTo>
                        <a:pt x="283" y="1681"/>
                        <a:pt x="283" y="1681"/>
                        <a:pt x="283" y="1681"/>
                      </a:cubicBezTo>
                      <a:cubicBezTo>
                        <a:pt x="283" y="1701"/>
                        <a:pt x="283" y="1701"/>
                        <a:pt x="283" y="1701"/>
                      </a:cubicBezTo>
                      <a:cubicBezTo>
                        <a:pt x="296" y="1717"/>
                        <a:pt x="296" y="1717"/>
                        <a:pt x="296" y="1717"/>
                      </a:cubicBezTo>
                      <a:cubicBezTo>
                        <a:pt x="280" y="1717"/>
                        <a:pt x="280" y="1717"/>
                        <a:pt x="280" y="1717"/>
                      </a:cubicBezTo>
                      <a:cubicBezTo>
                        <a:pt x="283" y="1730"/>
                        <a:pt x="283" y="1730"/>
                        <a:pt x="283" y="1730"/>
                      </a:cubicBezTo>
                      <a:cubicBezTo>
                        <a:pt x="298" y="1731"/>
                        <a:pt x="298" y="1731"/>
                        <a:pt x="298" y="1731"/>
                      </a:cubicBezTo>
                      <a:cubicBezTo>
                        <a:pt x="289" y="1739"/>
                        <a:pt x="289" y="1739"/>
                        <a:pt x="289" y="1739"/>
                      </a:cubicBezTo>
                      <a:cubicBezTo>
                        <a:pt x="309" y="1745"/>
                        <a:pt x="309" y="1745"/>
                        <a:pt x="309" y="1745"/>
                      </a:cubicBezTo>
                      <a:cubicBezTo>
                        <a:pt x="296" y="1753"/>
                        <a:pt x="296" y="1753"/>
                        <a:pt x="296" y="1753"/>
                      </a:cubicBezTo>
                      <a:cubicBezTo>
                        <a:pt x="315" y="1760"/>
                        <a:pt x="315" y="1760"/>
                        <a:pt x="315" y="1760"/>
                      </a:cubicBezTo>
                      <a:cubicBezTo>
                        <a:pt x="310" y="1770"/>
                        <a:pt x="310" y="1770"/>
                        <a:pt x="310" y="1770"/>
                      </a:cubicBezTo>
                      <a:cubicBezTo>
                        <a:pt x="322" y="1773"/>
                        <a:pt x="322" y="1773"/>
                        <a:pt x="322" y="1773"/>
                      </a:cubicBezTo>
                      <a:cubicBezTo>
                        <a:pt x="322" y="1773"/>
                        <a:pt x="324" y="1750"/>
                        <a:pt x="331" y="1762"/>
                      </a:cubicBezTo>
                      <a:cubicBezTo>
                        <a:pt x="338" y="1773"/>
                        <a:pt x="329" y="1779"/>
                        <a:pt x="323" y="1783"/>
                      </a:cubicBezTo>
                      <a:cubicBezTo>
                        <a:pt x="317" y="1786"/>
                        <a:pt x="323" y="1794"/>
                        <a:pt x="323" y="1794"/>
                      </a:cubicBezTo>
                      <a:cubicBezTo>
                        <a:pt x="343" y="1795"/>
                        <a:pt x="343" y="1795"/>
                        <a:pt x="343" y="1795"/>
                      </a:cubicBezTo>
                      <a:cubicBezTo>
                        <a:pt x="343" y="1795"/>
                        <a:pt x="344" y="1805"/>
                        <a:pt x="350" y="1810"/>
                      </a:cubicBezTo>
                      <a:cubicBezTo>
                        <a:pt x="356" y="1815"/>
                        <a:pt x="373" y="1824"/>
                        <a:pt x="373" y="1824"/>
                      </a:cubicBezTo>
                      <a:cubicBezTo>
                        <a:pt x="370" y="1802"/>
                        <a:pt x="370" y="1802"/>
                        <a:pt x="370" y="1802"/>
                      </a:cubicBezTo>
                      <a:cubicBezTo>
                        <a:pt x="370" y="1802"/>
                        <a:pt x="391" y="1810"/>
                        <a:pt x="407" y="1821"/>
                      </a:cubicBezTo>
                      <a:cubicBezTo>
                        <a:pt x="422" y="1831"/>
                        <a:pt x="409" y="1841"/>
                        <a:pt x="409" y="1841"/>
                      </a:cubicBezTo>
                      <a:cubicBezTo>
                        <a:pt x="420" y="1848"/>
                        <a:pt x="420" y="1848"/>
                        <a:pt x="420" y="1848"/>
                      </a:cubicBezTo>
                      <a:cubicBezTo>
                        <a:pt x="419" y="1861"/>
                        <a:pt x="419" y="1861"/>
                        <a:pt x="419" y="1861"/>
                      </a:cubicBezTo>
                      <a:cubicBezTo>
                        <a:pt x="458" y="1861"/>
                        <a:pt x="458" y="1861"/>
                        <a:pt x="458" y="1861"/>
                      </a:cubicBezTo>
                      <a:cubicBezTo>
                        <a:pt x="462" y="1868"/>
                        <a:pt x="462" y="1868"/>
                        <a:pt x="462" y="1868"/>
                      </a:cubicBezTo>
                      <a:cubicBezTo>
                        <a:pt x="442" y="1868"/>
                        <a:pt x="442" y="1868"/>
                        <a:pt x="442" y="1868"/>
                      </a:cubicBezTo>
                      <a:cubicBezTo>
                        <a:pt x="434" y="1876"/>
                        <a:pt x="434" y="1876"/>
                        <a:pt x="434" y="1876"/>
                      </a:cubicBezTo>
                      <a:cubicBezTo>
                        <a:pt x="421" y="1877"/>
                        <a:pt x="421" y="1877"/>
                        <a:pt x="421" y="1877"/>
                      </a:cubicBezTo>
                      <a:cubicBezTo>
                        <a:pt x="410" y="1889"/>
                        <a:pt x="410" y="1889"/>
                        <a:pt x="410" y="1889"/>
                      </a:cubicBezTo>
                      <a:cubicBezTo>
                        <a:pt x="430" y="1892"/>
                        <a:pt x="430" y="1892"/>
                        <a:pt x="430" y="1892"/>
                      </a:cubicBezTo>
                      <a:cubicBezTo>
                        <a:pt x="426" y="1902"/>
                        <a:pt x="426" y="1902"/>
                        <a:pt x="426" y="1902"/>
                      </a:cubicBezTo>
                      <a:cubicBezTo>
                        <a:pt x="442" y="1900"/>
                        <a:pt x="442" y="1900"/>
                        <a:pt x="442" y="1900"/>
                      </a:cubicBezTo>
                      <a:cubicBezTo>
                        <a:pt x="444" y="1887"/>
                        <a:pt x="444" y="1887"/>
                        <a:pt x="444" y="1887"/>
                      </a:cubicBezTo>
                      <a:cubicBezTo>
                        <a:pt x="459" y="1893"/>
                        <a:pt x="459" y="1893"/>
                        <a:pt x="459" y="1893"/>
                      </a:cubicBezTo>
                      <a:cubicBezTo>
                        <a:pt x="459" y="1893"/>
                        <a:pt x="477" y="1868"/>
                        <a:pt x="486" y="1875"/>
                      </a:cubicBezTo>
                      <a:cubicBezTo>
                        <a:pt x="496" y="1882"/>
                        <a:pt x="467" y="1907"/>
                        <a:pt x="467" y="1907"/>
                      </a:cubicBezTo>
                      <a:cubicBezTo>
                        <a:pt x="467" y="1907"/>
                        <a:pt x="464" y="1900"/>
                        <a:pt x="455" y="1901"/>
                      </a:cubicBezTo>
                      <a:cubicBezTo>
                        <a:pt x="447" y="1902"/>
                        <a:pt x="452" y="1913"/>
                        <a:pt x="452" y="1913"/>
                      </a:cubicBezTo>
                      <a:cubicBezTo>
                        <a:pt x="440" y="1913"/>
                        <a:pt x="440" y="1913"/>
                        <a:pt x="440" y="1913"/>
                      </a:cubicBezTo>
                      <a:cubicBezTo>
                        <a:pt x="431" y="1910"/>
                        <a:pt x="419" y="1921"/>
                        <a:pt x="419" y="1921"/>
                      </a:cubicBezTo>
                      <a:cubicBezTo>
                        <a:pt x="428" y="1927"/>
                        <a:pt x="428" y="1927"/>
                        <a:pt x="428" y="1927"/>
                      </a:cubicBezTo>
                      <a:cubicBezTo>
                        <a:pt x="430" y="1945"/>
                        <a:pt x="430" y="1945"/>
                        <a:pt x="430" y="1945"/>
                      </a:cubicBezTo>
                      <a:cubicBezTo>
                        <a:pt x="450" y="1935"/>
                        <a:pt x="450" y="1935"/>
                        <a:pt x="450" y="1935"/>
                      </a:cubicBezTo>
                      <a:cubicBezTo>
                        <a:pt x="450" y="1935"/>
                        <a:pt x="455" y="1946"/>
                        <a:pt x="461" y="1945"/>
                      </a:cubicBezTo>
                      <a:cubicBezTo>
                        <a:pt x="466" y="1944"/>
                        <a:pt x="467" y="1924"/>
                        <a:pt x="476" y="1919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" name="Freeform 14"/>
                <p:cNvSpPr>
                  <a:spLocks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3082492" y="2518829"/>
                  <a:ext cx="525858" cy="763009"/>
                </a:xfrm>
                <a:custGeom>
                  <a:avLst/>
                  <a:gdLst>
                    <a:gd name="T0" fmla="*/ 604 w 630"/>
                    <a:gd name="T1" fmla="*/ 869 h 993"/>
                    <a:gd name="T2" fmla="*/ 575 w 630"/>
                    <a:gd name="T3" fmla="*/ 854 h 993"/>
                    <a:gd name="T4" fmla="*/ 581 w 630"/>
                    <a:gd name="T5" fmla="*/ 821 h 993"/>
                    <a:gd name="T6" fmla="*/ 607 w 630"/>
                    <a:gd name="T7" fmla="*/ 835 h 993"/>
                    <a:gd name="T8" fmla="*/ 603 w 630"/>
                    <a:gd name="T9" fmla="*/ 799 h 993"/>
                    <a:gd name="T10" fmla="*/ 605 w 630"/>
                    <a:gd name="T11" fmla="*/ 744 h 993"/>
                    <a:gd name="T12" fmla="*/ 609 w 630"/>
                    <a:gd name="T13" fmla="*/ 694 h 993"/>
                    <a:gd name="T14" fmla="*/ 597 w 630"/>
                    <a:gd name="T15" fmla="*/ 632 h 993"/>
                    <a:gd name="T16" fmla="*/ 556 w 630"/>
                    <a:gd name="T17" fmla="*/ 590 h 993"/>
                    <a:gd name="T18" fmla="*/ 533 w 630"/>
                    <a:gd name="T19" fmla="*/ 591 h 993"/>
                    <a:gd name="T20" fmla="*/ 523 w 630"/>
                    <a:gd name="T21" fmla="*/ 562 h 993"/>
                    <a:gd name="T22" fmla="*/ 525 w 630"/>
                    <a:gd name="T23" fmla="*/ 507 h 993"/>
                    <a:gd name="T24" fmla="*/ 449 w 630"/>
                    <a:gd name="T25" fmla="*/ 541 h 993"/>
                    <a:gd name="T26" fmla="*/ 399 w 630"/>
                    <a:gd name="T27" fmla="*/ 509 h 993"/>
                    <a:gd name="T28" fmla="*/ 391 w 630"/>
                    <a:gd name="T29" fmla="*/ 465 h 993"/>
                    <a:gd name="T30" fmla="*/ 371 w 630"/>
                    <a:gd name="T31" fmla="*/ 420 h 993"/>
                    <a:gd name="T32" fmla="*/ 371 w 630"/>
                    <a:gd name="T33" fmla="*/ 396 h 993"/>
                    <a:gd name="T34" fmla="*/ 368 w 630"/>
                    <a:gd name="T35" fmla="*/ 370 h 993"/>
                    <a:gd name="T36" fmla="*/ 389 w 630"/>
                    <a:gd name="T37" fmla="*/ 331 h 993"/>
                    <a:gd name="T38" fmla="*/ 403 w 630"/>
                    <a:gd name="T39" fmla="*/ 277 h 993"/>
                    <a:gd name="T40" fmla="*/ 422 w 630"/>
                    <a:gd name="T41" fmla="*/ 265 h 993"/>
                    <a:gd name="T42" fmla="*/ 471 w 630"/>
                    <a:gd name="T43" fmla="*/ 244 h 993"/>
                    <a:gd name="T44" fmla="*/ 492 w 630"/>
                    <a:gd name="T45" fmla="*/ 240 h 993"/>
                    <a:gd name="T46" fmla="*/ 527 w 630"/>
                    <a:gd name="T47" fmla="*/ 236 h 993"/>
                    <a:gd name="T48" fmla="*/ 543 w 630"/>
                    <a:gd name="T49" fmla="*/ 227 h 993"/>
                    <a:gd name="T50" fmla="*/ 526 w 630"/>
                    <a:gd name="T51" fmla="*/ 207 h 993"/>
                    <a:gd name="T52" fmla="*/ 520 w 630"/>
                    <a:gd name="T53" fmla="*/ 171 h 993"/>
                    <a:gd name="T54" fmla="*/ 505 w 630"/>
                    <a:gd name="T55" fmla="*/ 135 h 993"/>
                    <a:gd name="T56" fmla="*/ 472 w 630"/>
                    <a:gd name="T57" fmla="*/ 130 h 993"/>
                    <a:gd name="T58" fmla="*/ 434 w 630"/>
                    <a:gd name="T59" fmla="*/ 138 h 993"/>
                    <a:gd name="T60" fmla="*/ 388 w 630"/>
                    <a:gd name="T61" fmla="*/ 106 h 993"/>
                    <a:gd name="T62" fmla="*/ 364 w 630"/>
                    <a:gd name="T63" fmla="*/ 73 h 993"/>
                    <a:gd name="T64" fmla="*/ 343 w 630"/>
                    <a:gd name="T65" fmla="*/ 57 h 993"/>
                    <a:gd name="T66" fmla="*/ 327 w 630"/>
                    <a:gd name="T67" fmla="*/ 33 h 993"/>
                    <a:gd name="T68" fmla="*/ 264 w 630"/>
                    <a:gd name="T69" fmla="*/ 0 h 993"/>
                    <a:gd name="T70" fmla="*/ 278 w 630"/>
                    <a:gd name="T71" fmla="*/ 1 h 993"/>
                    <a:gd name="T72" fmla="*/ 284 w 630"/>
                    <a:gd name="T73" fmla="*/ 31 h 993"/>
                    <a:gd name="T74" fmla="*/ 277 w 630"/>
                    <a:gd name="T75" fmla="*/ 58 h 993"/>
                    <a:gd name="T76" fmla="*/ 218 w 630"/>
                    <a:gd name="T77" fmla="*/ 143 h 993"/>
                    <a:gd name="T78" fmla="*/ 147 w 630"/>
                    <a:gd name="T79" fmla="*/ 186 h 993"/>
                    <a:gd name="T80" fmla="*/ 142 w 630"/>
                    <a:gd name="T81" fmla="*/ 201 h 993"/>
                    <a:gd name="T82" fmla="*/ 128 w 630"/>
                    <a:gd name="T83" fmla="*/ 252 h 993"/>
                    <a:gd name="T84" fmla="*/ 103 w 630"/>
                    <a:gd name="T85" fmla="*/ 270 h 993"/>
                    <a:gd name="T86" fmla="*/ 69 w 630"/>
                    <a:gd name="T87" fmla="*/ 243 h 993"/>
                    <a:gd name="T88" fmla="*/ 40 w 630"/>
                    <a:gd name="T89" fmla="*/ 246 h 993"/>
                    <a:gd name="T90" fmla="*/ 37 w 630"/>
                    <a:gd name="T91" fmla="*/ 224 h 993"/>
                    <a:gd name="T92" fmla="*/ 43 w 630"/>
                    <a:gd name="T93" fmla="*/ 188 h 993"/>
                    <a:gd name="T94" fmla="*/ 0 w 630"/>
                    <a:gd name="T95" fmla="*/ 254 h 993"/>
                    <a:gd name="T96" fmla="*/ 9 w 630"/>
                    <a:gd name="T97" fmla="*/ 282 h 993"/>
                    <a:gd name="T98" fmla="*/ 8 w 630"/>
                    <a:gd name="T99" fmla="*/ 331 h 993"/>
                    <a:gd name="T100" fmla="*/ 85 w 630"/>
                    <a:gd name="T101" fmla="*/ 394 h 993"/>
                    <a:gd name="T102" fmla="*/ 126 w 630"/>
                    <a:gd name="T103" fmla="*/ 462 h 993"/>
                    <a:gd name="T104" fmla="*/ 169 w 630"/>
                    <a:gd name="T105" fmla="*/ 547 h 993"/>
                    <a:gd name="T106" fmla="*/ 214 w 630"/>
                    <a:gd name="T107" fmla="*/ 622 h 993"/>
                    <a:gd name="T108" fmla="*/ 267 w 630"/>
                    <a:gd name="T109" fmla="*/ 715 h 993"/>
                    <a:gd name="T110" fmla="*/ 304 w 630"/>
                    <a:gd name="T111" fmla="*/ 803 h 993"/>
                    <a:gd name="T112" fmla="*/ 400 w 630"/>
                    <a:gd name="T113" fmla="*/ 869 h 993"/>
                    <a:gd name="T114" fmla="*/ 516 w 630"/>
                    <a:gd name="T115" fmla="*/ 939 h 993"/>
                    <a:gd name="T116" fmla="*/ 540 w 630"/>
                    <a:gd name="T117" fmla="*/ 968 h 993"/>
                    <a:gd name="T118" fmla="*/ 574 w 630"/>
                    <a:gd name="T119" fmla="*/ 993 h 993"/>
                    <a:gd name="T120" fmla="*/ 596 w 630"/>
                    <a:gd name="T121" fmla="*/ 954 h 993"/>
                    <a:gd name="T122" fmla="*/ 601 w 630"/>
                    <a:gd name="T123" fmla="*/ 929 h 993"/>
                    <a:gd name="T124" fmla="*/ 630 w 630"/>
                    <a:gd name="T125" fmla="*/ 889 h 9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30" h="993">
                      <a:moveTo>
                        <a:pt x="622" y="880"/>
                      </a:moveTo>
                      <a:cubicBezTo>
                        <a:pt x="622" y="880"/>
                        <a:pt x="612" y="873"/>
                        <a:pt x="604" y="869"/>
                      </a:cubicBezTo>
                      <a:cubicBezTo>
                        <a:pt x="596" y="865"/>
                        <a:pt x="593" y="857"/>
                        <a:pt x="593" y="857"/>
                      </a:cubicBezTo>
                      <a:cubicBezTo>
                        <a:pt x="593" y="857"/>
                        <a:pt x="579" y="859"/>
                        <a:pt x="575" y="854"/>
                      </a:cubicBezTo>
                      <a:cubicBezTo>
                        <a:pt x="580" y="840"/>
                        <a:pt x="580" y="840"/>
                        <a:pt x="580" y="840"/>
                      </a:cubicBezTo>
                      <a:cubicBezTo>
                        <a:pt x="580" y="840"/>
                        <a:pt x="576" y="825"/>
                        <a:pt x="581" y="821"/>
                      </a:cubicBezTo>
                      <a:cubicBezTo>
                        <a:pt x="584" y="818"/>
                        <a:pt x="598" y="830"/>
                        <a:pt x="607" y="838"/>
                      </a:cubicBezTo>
                      <a:cubicBezTo>
                        <a:pt x="607" y="836"/>
                        <a:pt x="607" y="835"/>
                        <a:pt x="607" y="835"/>
                      </a:cubicBezTo>
                      <a:cubicBezTo>
                        <a:pt x="612" y="824"/>
                        <a:pt x="612" y="824"/>
                        <a:pt x="612" y="824"/>
                      </a:cubicBezTo>
                      <a:cubicBezTo>
                        <a:pt x="612" y="824"/>
                        <a:pt x="604" y="813"/>
                        <a:pt x="603" y="799"/>
                      </a:cubicBezTo>
                      <a:cubicBezTo>
                        <a:pt x="601" y="784"/>
                        <a:pt x="616" y="776"/>
                        <a:pt x="620" y="766"/>
                      </a:cubicBezTo>
                      <a:cubicBezTo>
                        <a:pt x="624" y="757"/>
                        <a:pt x="605" y="744"/>
                        <a:pt x="605" y="744"/>
                      </a:cubicBezTo>
                      <a:cubicBezTo>
                        <a:pt x="618" y="724"/>
                        <a:pt x="618" y="724"/>
                        <a:pt x="618" y="724"/>
                      </a:cubicBezTo>
                      <a:cubicBezTo>
                        <a:pt x="609" y="694"/>
                        <a:pt x="609" y="694"/>
                        <a:pt x="609" y="694"/>
                      </a:cubicBezTo>
                      <a:cubicBezTo>
                        <a:pt x="609" y="694"/>
                        <a:pt x="619" y="683"/>
                        <a:pt x="620" y="677"/>
                      </a:cubicBezTo>
                      <a:cubicBezTo>
                        <a:pt x="622" y="670"/>
                        <a:pt x="612" y="645"/>
                        <a:pt x="597" y="632"/>
                      </a:cubicBezTo>
                      <a:cubicBezTo>
                        <a:pt x="586" y="621"/>
                        <a:pt x="579" y="600"/>
                        <a:pt x="577" y="591"/>
                      </a:cubicBezTo>
                      <a:cubicBezTo>
                        <a:pt x="568" y="590"/>
                        <a:pt x="560" y="590"/>
                        <a:pt x="556" y="590"/>
                      </a:cubicBezTo>
                      <a:cubicBezTo>
                        <a:pt x="545" y="590"/>
                        <a:pt x="549" y="599"/>
                        <a:pt x="541" y="599"/>
                      </a:cubicBezTo>
                      <a:cubicBezTo>
                        <a:pt x="533" y="599"/>
                        <a:pt x="533" y="591"/>
                        <a:pt x="533" y="591"/>
                      </a:cubicBezTo>
                      <a:cubicBezTo>
                        <a:pt x="526" y="592"/>
                        <a:pt x="526" y="592"/>
                        <a:pt x="526" y="592"/>
                      </a:cubicBezTo>
                      <a:cubicBezTo>
                        <a:pt x="526" y="592"/>
                        <a:pt x="525" y="572"/>
                        <a:pt x="523" y="562"/>
                      </a:cubicBezTo>
                      <a:cubicBezTo>
                        <a:pt x="521" y="552"/>
                        <a:pt x="526" y="538"/>
                        <a:pt x="528" y="534"/>
                      </a:cubicBezTo>
                      <a:cubicBezTo>
                        <a:pt x="530" y="530"/>
                        <a:pt x="525" y="507"/>
                        <a:pt x="525" y="507"/>
                      </a:cubicBezTo>
                      <a:cubicBezTo>
                        <a:pt x="491" y="537"/>
                        <a:pt x="491" y="537"/>
                        <a:pt x="491" y="537"/>
                      </a:cubicBezTo>
                      <a:cubicBezTo>
                        <a:pt x="449" y="541"/>
                        <a:pt x="449" y="541"/>
                        <a:pt x="449" y="541"/>
                      </a:cubicBezTo>
                      <a:cubicBezTo>
                        <a:pt x="449" y="541"/>
                        <a:pt x="441" y="522"/>
                        <a:pt x="438" y="515"/>
                      </a:cubicBezTo>
                      <a:cubicBezTo>
                        <a:pt x="435" y="508"/>
                        <a:pt x="399" y="509"/>
                        <a:pt x="399" y="509"/>
                      </a:cubicBezTo>
                      <a:cubicBezTo>
                        <a:pt x="399" y="509"/>
                        <a:pt x="414" y="496"/>
                        <a:pt x="416" y="491"/>
                      </a:cubicBezTo>
                      <a:cubicBezTo>
                        <a:pt x="418" y="486"/>
                        <a:pt x="396" y="471"/>
                        <a:pt x="391" y="465"/>
                      </a:cubicBezTo>
                      <a:cubicBezTo>
                        <a:pt x="386" y="459"/>
                        <a:pt x="373" y="438"/>
                        <a:pt x="373" y="438"/>
                      </a:cubicBezTo>
                      <a:cubicBezTo>
                        <a:pt x="371" y="420"/>
                        <a:pt x="371" y="420"/>
                        <a:pt x="371" y="420"/>
                      </a:cubicBezTo>
                      <a:cubicBezTo>
                        <a:pt x="371" y="420"/>
                        <a:pt x="356" y="414"/>
                        <a:pt x="356" y="409"/>
                      </a:cubicBezTo>
                      <a:cubicBezTo>
                        <a:pt x="356" y="404"/>
                        <a:pt x="371" y="396"/>
                        <a:pt x="371" y="396"/>
                      </a:cubicBezTo>
                      <a:cubicBezTo>
                        <a:pt x="365" y="392"/>
                        <a:pt x="365" y="392"/>
                        <a:pt x="365" y="392"/>
                      </a:cubicBezTo>
                      <a:cubicBezTo>
                        <a:pt x="365" y="392"/>
                        <a:pt x="360" y="378"/>
                        <a:pt x="368" y="370"/>
                      </a:cubicBezTo>
                      <a:cubicBezTo>
                        <a:pt x="376" y="362"/>
                        <a:pt x="389" y="345"/>
                        <a:pt x="395" y="354"/>
                      </a:cubicBezTo>
                      <a:cubicBezTo>
                        <a:pt x="401" y="363"/>
                        <a:pt x="391" y="338"/>
                        <a:pt x="389" y="331"/>
                      </a:cubicBezTo>
                      <a:cubicBezTo>
                        <a:pt x="387" y="324"/>
                        <a:pt x="402" y="315"/>
                        <a:pt x="402" y="315"/>
                      </a:cubicBezTo>
                      <a:cubicBezTo>
                        <a:pt x="403" y="277"/>
                        <a:pt x="403" y="277"/>
                        <a:pt x="403" y="277"/>
                      </a:cubicBezTo>
                      <a:cubicBezTo>
                        <a:pt x="419" y="277"/>
                        <a:pt x="419" y="277"/>
                        <a:pt x="419" y="277"/>
                      </a:cubicBezTo>
                      <a:cubicBezTo>
                        <a:pt x="419" y="277"/>
                        <a:pt x="420" y="269"/>
                        <a:pt x="422" y="265"/>
                      </a:cubicBezTo>
                      <a:cubicBezTo>
                        <a:pt x="424" y="261"/>
                        <a:pt x="450" y="244"/>
                        <a:pt x="450" y="244"/>
                      </a:cubicBezTo>
                      <a:cubicBezTo>
                        <a:pt x="471" y="244"/>
                        <a:pt x="471" y="244"/>
                        <a:pt x="471" y="244"/>
                      </a:cubicBezTo>
                      <a:cubicBezTo>
                        <a:pt x="473" y="237"/>
                        <a:pt x="473" y="237"/>
                        <a:pt x="473" y="237"/>
                      </a:cubicBezTo>
                      <a:cubicBezTo>
                        <a:pt x="492" y="240"/>
                        <a:pt x="492" y="240"/>
                        <a:pt x="492" y="240"/>
                      </a:cubicBezTo>
                      <a:cubicBezTo>
                        <a:pt x="492" y="240"/>
                        <a:pt x="503" y="225"/>
                        <a:pt x="513" y="224"/>
                      </a:cubicBezTo>
                      <a:cubicBezTo>
                        <a:pt x="523" y="223"/>
                        <a:pt x="527" y="236"/>
                        <a:pt x="527" y="236"/>
                      </a:cubicBezTo>
                      <a:cubicBezTo>
                        <a:pt x="527" y="236"/>
                        <a:pt x="534" y="239"/>
                        <a:pt x="539" y="236"/>
                      </a:cubicBezTo>
                      <a:cubicBezTo>
                        <a:pt x="541" y="235"/>
                        <a:pt x="542" y="231"/>
                        <a:pt x="543" y="227"/>
                      </a:cubicBezTo>
                      <a:cubicBezTo>
                        <a:pt x="532" y="223"/>
                        <a:pt x="532" y="223"/>
                        <a:pt x="532" y="223"/>
                      </a:cubicBezTo>
                      <a:cubicBezTo>
                        <a:pt x="526" y="207"/>
                        <a:pt x="526" y="207"/>
                        <a:pt x="526" y="207"/>
                      </a:cubicBezTo>
                      <a:cubicBezTo>
                        <a:pt x="526" y="207"/>
                        <a:pt x="512" y="212"/>
                        <a:pt x="509" y="206"/>
                      </a:cubicBezTo>
                      <a:cubicBezTo>
                        <a:pt x="506" y="201"/>
                        <a:pt x="515" y="171"/>
                        <a:pt x="520" y="171"/>
                      </a:cubicBezTo>
                      <a:cubicBezTo>
                        <a:pt x="525" y="171"/>
                        <a:pt x="533" y="163"/>
                        <a:pt x="533" y="148"/>
                      </a:cubicBezTo>
                      <a:cubicBezTo>
                        <a:pt x="533" y="134"/>
                        <a:pt x="505" y="135"/>
                        <a:pt x="505" y="135"/>
                      </a:cubicBezTo>
                      <a:cubicBezTo>
                        <a:pt x="505" y="135"/>
                        <a:pt x="497" y="123"/>
                        <a:pt x="493" y="122"/>
                      </a:cubicBezTo>
                      <a:cubicBezTo>
                        <a:pt x="489" y="121"/>
                        <a:pt x="481" y="130"/>
                        <a:pt x="472" y="130"/>
                      </a:cubicBezTo>
                      <a:cubicBezTo>
                        <a:pt x="464" y="130"/>
                        <a:pt x="463" y="123"/>
                        <a:pt x="449" y="120"/>
                      </a:cubicBezTo>
                      <a:cubicBezTo>
                        <a:pt x="435" y="117"/>
                        <a:pt x="434" y="138"/>
                        <a:pt x="434" y="138"/>
                      </a:cubicBezTo>
                      <a:cubicBezTo>
                        <a:pt x="434" y="138"/>
                        <a:pt x="412" y="138"/>
                        <a:pt x="393" y="133"/>
                      </a:cubicBezTo>
                      <a:cubicBezTo>
                        <a:pt x="374" y="128"/>
                        <a:pt x="389" y="113"/>
                        <a:pt x="388" y="106"/>
                      </a:cubicBezTo>
                      <a:cubicBezTo>
                        <a:pt x="387" y="98"/>
                        <a:pt x="369" y="97"/>
                        <a:pt x="369" y="97"/>
                      </a:cubicBezTo>
                      <a:cubicBezTo>
                        <a:pt x="369" y="97"/>
                        <a:pt x="367" y="79"/>
                        <a:pt x="364" y="73"/>
                      </a:cubicBezTo>
                      <a:cubicBezTo>
                        <a:pt x="362" y="67"/>
                        <a:pt x="354" y="70"/>
                        <a:pt x="354" y="70"/>
                      </a:cubicBezTo>
                      <a:cubicBezTo>
                        <a:pt x="343" y="57"/>
                        <a:pt x="343" y="57"/>
                        <a:pt x="343" y="57"/>
                      </a:cubicBezTo>
                      <a:cubicBezTo>
                        <a:pt x="335" y="57"/>
                        <a:pt x="335" y="57"/>
                        <a:pt x="335" y="57"/>
                      </a:cubicBezTo>
                      <a:cubicBezTo>
                        <a:pt x="327" y="33"/>
                        <a:pt x="327" y="33"/>
                        <a:pt x="327" y="33"/>
                      </a:cubicBezTo>
                      <a:cubicBezTo>
                        <a:pt x="327" y="33"/>
                        <a:pt x="297" y="9"/>
                        <a:pt x="290" y="5"/>
                      </a:cubicBezTo>
                      <a:cubicBezTo>
                        <a:pt x="284" y="1"/>
                        <a:pt x="274" y="1"/>
                        <a:pt x="264" y="0"/>
                      </a:cubicBezTo>
                      <a:cubicBezTo>
                        <a:pt x="264" y="0"/>
                        <a:pt x="264" y="0"/>
                        <a:pt x="264" y="0"/>
                      </a:cubicBezTo>
                      <a:cubicBezTo>
                        <a:pt x="269" y="0"/>
                        <a:pt x="273" y="1"/>
                        <a:pt x="278" y="1"/>
                      </a:cubicBezTo>
                      <a:cubicBezTo>
                        <a:pt x="279" y="19"/>
                        <a:pt x="268" y="19"/>
                        <a:pt x="268" y="19"/>
                      </a:cubicBezTo>
                      <a:cubicBezTo>
                        <a:pt x="284" y="31"/>
                        <a:pt x="284" y="31"/>
                        <a:pt x="284" y="31"/>
                      </a:cubicBezTo>
                      <a:cubicBezTo>
                        <a:pt x="287" y="53"/>
                        <a:pt x="287" y="53"/>
                        <a:pt x="287" y="53"/>
                      </a:cubicBezTo>
                      <a:cubicBezTo>
                        <a:pt x="277" y="58"/>
                        <a:pt x="277" y="58"/>
                        <a:pt x="277" y="58"/>
                      </a:cubicBezTo>
                      <a:cubicBezTo>
                        <a:pt x="269" y="87"/>
                        <a:pt x="269" y="87"/>
                        <a:pt x="269" y="87"/>
                      </a:cubicBezTo>
                      <a:cubicBezTo>
                        <a:pt x="269" y="87"/>
                        <a:pt x="241" y="128"/>
                        <a:pt x="218" y="143"/>
                      </a:cubicBezTo>
                      <a:cubicBezTo>
                        <a:pt x="195" y="157"/>
                        <a:pt x="174" y="157"/>
                        <a:pt x="161" y="168"/>
                      </a:cubicBezTo>
                      <a:cubicBezTo>
                        <a:pt x="147" y="179"/>
                        <a:pt x="147" y="186"/>
                        <a:pt x="147" y="186"/>
                      </a:cubicBezTo>
                      <a:cubicBezTo>
                        <a:pt x="139" y="189"/>
                        <a:pt x="139" y="189"/>
                        <a:pt x="139" y="189"/>
                      </a:cubicBezTo>
                      <a:cubicBezTo>
                        <a:pt x="142" y="201"/>
                        <a:pt x="142" y="201"/>
                        <a:pt x="142" y="201"/>
                      </a:cubicBezTo>
                      <a:cubicBezTo>
                        <a:pt x="142" y="201"/>
                        <a:pt x="134" y="206"/>
                        <a:pt x="132" y="216"/>
                      </a:cubicBezTo>
                      <a:cubicBezTo>
                        <a:pt x="131" y="225"/>
                        <a:pt x="128" y="252"/>
                        <a:pt x="128" y="252"/>
                      </a:cubicBezTo>
                      <a:cubicBezTo>
                        <a:pt x="128" y="252"/>
                        <a:pt x="119" y="254"/>
                        <a:pt x="115" y="256"/>
                      </a:cubicBezTo>
                      <a:cubicBezTo>
                        <a:pt x="111" y="259"/>
                        <a:pt x="116" y="270"/>
                        <a:pt x="103" y="270"/>
                      </a:cubicBezTo>
                      <a:cubicBezTo>
                        <a:pt x="89" y="270"/>
                        <a:pt x="93" y="246"/>
                        <a:pt x="88" y="241"/>
                      </a:cubicBezTo>
                      <a:cubicBezTo>
                        <a:pt x="82" y="237"/>
                        <a:pt x="69" y="243"/>
                        <a:pt x="69" y="243"/>
                      </a:cubicBezTo>
                      <a:cubicBezTo>
                        <a:pt x="60" y="232"/>
                        <a:pt x="60" y="232"/>
                        <a:pt x="60" y="232"/>
                      </a:cubicBezTo>
                      <a:cubicBezTo>
                        <a:pt x="60" y="232"/>
                        <a:pt x="50" y="250"/>
                        <a:pt x="40" y="246"/>
                      </a:cubicBezTo>
                      <a:cubicBezTo>
                        <a:pt x="31" y="241"/>
                        <a:pt x="47" y="232"/>
                        <a:pt x="47" y="232"/>
                      </a:cubicBezTo>
                      <a:cubicBezTo>
                        <a:pt x="37" y="224"/>
                        <a:pt x="37" y="224"/>
                        <a:pt x="37" y="224"/>
                      </a:cubicBezTo>
                      <a:cubicBezTo>
                        <a:pt x="37" y="224"/>
                        <a:pt x="50" y="212"/>
                        <a:pt x="58" y="203"/>
                      </a:cubicBezTo>
                      <a:cubicBezTo>
                        <a:pt x="67" y="194"/>
                        <a:pt x="43" y="188"/>
                        <a:pt x="43" y="188"/>
                      </a:cubicBezTo>
                      <a:cubicBezTo>
                        <a:pt x="43" y="188"/>
                        <a:pt x="17" y="216"/>
                        <a:pt x="9" y="223"/>
                      </a:cubicBezTo>
                      <a:cubicBezTo>
                        <a:pt x="1" y="230"/>
                        <a:pt x="0" y="241"/>
                        <a:pt x="0" y="254"/>
                      </a:cubicBezTo>
                      <a:cubicBezTo>
                        <a:pt x="0" y="267"/>
                        <a:pt x="12" y="264"/>
                        <a:pt x="12" y="264"/>
                      </a:cubicBezTo>
                      <a:cubicBezTo>
                        <a:pt x="9" y="282"/>
                        <a:pt x="9" y="282"/>
                        <a:pt x="9" y="282"/>
                      </a:cubicBezTo>
                      <a:cubicBezTo>
                        <a:pt x="9" y="282"/>
                        <a:pt x="26" y="292"/>
                        <a:pt x="27" y="304"/>
                      </a:cubicBezTo>
                      <a:cubicBezTo>
                        <a:pt x="28" y="316"/>
                        <a:pt x="8" y="317"/>
                        <a:pt x="8" y="331"/>
                      </a:cubicBezTo>
                      <a:cubicBezTo>
                        <a:pt x="8" y="345"/>
                        <a:pt x="42" y="347"/>
                        <a:pt x="51" y="352"/>
                      </a:cubicBezTo>
                      <a:cubicBezTo>
                        <a:pt x="59" y="357"/>
                        <a:pt x="82" y="389"/>
                        <a:pt x="85" y="394"/>
                      </a:cubicBezTo>
                      <a:cubicBezTo>
                        <a:pt x="87" y="398"/>
                        <a:pt x="99" y="418"/>
                        <a:pt x="99" y="424"/>
                      </a:cubicBezTo>
                      <a:cubicBezTo>
                        <a:pt x="99" y="430"/>
                        <a:pt x="123" y="456"/>
                        <a:pt x="126" y="462"/>
                      </a:cubicBezTo>
                      <a:cubicBezTo>
                        <a:pt x="130" y="468"/>
                        <a:pt x="164" y="522"/>
                        <a:pt x="164" y="522"/>
                      </a:cubicBezTo>
                      <a:cubicBezTo>
                        <a:pt x="169" y="547"/>
                        <a:pt x="169" y="547"/>
                        <a:pt x="169" y="547"/>
                      </a:cubicBezTo>
                      <a:cubicBezTo>
                        <a:pt x="169" y="547"/>
                        <a:pt x="197" y="602"/>
                        <a:pt x="197" y="609"/>
                      </a:cubicBezTo>
                      <a:cubicBezTo>
                        <a:pt x="197" y="616"/>
                        <a:pt x="205" y="616"/>
                        <a:pt x="214" y="622"/>
                      </a:cubicBezTo>
                      <a:cubicBezTo>
                        <a:pt x="222" y="628"/>
                        <a:pt x="218" y="635"/>
                        <a:pt x="220" y="647"/>
                      </a:cubicBezTo>
                      <a:cubicBezTo>
                        <a:pt x="221" y="658"/>
                        <a:pt x="255" y="699"/>
                        <a:pt x="267" y="715"/>
                      </a:cubicBezTo>
                      <a:cubicBezTo>
                        <a:pt x="279" y="732"/>
                        <a:pt x="270" y="754"/>
                        <a:pt x="270" y="762"/>
                      </a:cubicBezTo>
                      <a:cubicBezTo>
                        <a:pt x="270" y="771"/>
                        <a:pt x="293" y="796"/>
                        <a:pt x="304" y="803"/>
                      </a:cubicBezTo>
                      <a:cubicBezTo>
                        <a:pt x="314" y="810"/>
                        <a:pt x="324" y="826"/>
                        <a:pt x="332" y="835"/>
                      </a:cubicBezTo>
                      <a:cubicBezTo>
                        <a:pt x="340" y="843"/>
                        <a:pt x="386" y="861"/>
                        <a:pt x="400" y="869"/>
                      </a:cubicBezTo>
                      <a:cubicBezTo>
                        <a:pt x="415" y="877"/>
                        <a:pt x="442" y="883"/>
                        <a:pt x="463" y="901"/>
                      </a:cubicBezTo>
                      <a:cubicBezTo>
                        <a:pt x="484" y="919"/>
                        <a:pt x="516" y="939"/>
                        <a:pt x="516" y="939"/>
                      </a:cubicBezTo>
                      <a:cubicBezTo>
                        <a:pt x="522" y="954"/>
                        <a:pt x="522" y="954"/>
                        <a:pt x="522" y="954"/>
                      </a:cubicBezTo>
                      <a:cubicBezTo>
                        <a:pt x="522" y="954"/>
                        <a:pt x="533" y="962"/>
                        <a:pt x="540" y="968"/>
                      </a:cubicBezTo>
                      <a:cubicBezTo>
                        <a:pt x="547" y="974"/>
                        <a:pt x="574" y="992"/>
                        <a:pt x="574" y="992"/>
                      </a:cubicBezTo>
                      <a:cubicBezTo>
                        <a:pt x="574" y="993"/>
                        <a:pt x="574" y="993"/>
                        <a:pt x="574" y="993"/>
                      </a:cubicBezTo>
                      <a:cubicBezTo>
                        <a:pt x="580" y="989"/>
                        <a:pt x="589" y="983"/>
                        <a:pt x="596" y="977"/>
                      </a:cubicBezTo>
                      <a:cubicBezTo>
                        <a:pt x="608" y="968"/>
                        <a:pt x="596" y="954"/>
                        <a:pt x="596" y="954"/>
                      </a:cubicBezTo>
                      <a:cubicBezTo>
                        <a:pt x="608" y="946"/>
                        <a:pt x="608" y="946"/>
                        <a:pt x="608" y="946"/>
                      </a:cubicBezTo>
                      <a:cubicBezTo>
                        <a:pt x="601" y="929"/>
                        <a:pt x="601" y="929"/>
                        <a:pt x="601" y="929"/>
                      </a:cubicBezTo>
                      <a:cubicBezTo>
                        <a:pt x="601" y="929"/>
                        <a:pt x="611" y="919"/>
                        <a:pt x="620" y="912"/>
                      </a:cubicBezTo>
                      <a:cubicBezTo>
                        <a:pt x="626" y="908"/>
                        <a:pt x="629" y="897"/>
                        <a:pt x="630" y="889"/>
                      </a:cubicBezTo>
                      <a:lnTo>
                        <a:pt x="622" y="88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" name="Freeform 15"/>
                <p:cNvSpPr>
                  <a:spLocks noEditPoints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3555322" y="2919483"/>
                  <a:ext cx="502290" cy="545007"/>
                </a:xfrm>
                <a:custGeom>
                  <a:avLst/>
                  <a:gdLst>
                    <a:gd name="T0" fmla="*/ 1 w 604"/>
                    <a:gd name="T1" fmla="*/ 70 h 712"/>
                    <a:gd name="T2" fmla="*/ 599 w 604"/>
                    <a:gd name="T3" fmla="*/ 500 h 712"/>
                    <a:gd name="T4" fmla="*/ 584 w 604"/>
                    <a:gd name="T5" fmla="*/ 421 h 712"/>
                    <a:gd name="T6" fmla="*/ 561 w 604"/>
                    <a:gd name="T7" fmla="*/ 361 h 712"/>
                    <a:gd name="T8" fmla="*/ 468 w 604"/>
                    <a:gd name="T9" fmla="*/ 314 h 712"/>
                    <a:gd name="T10" fmla="*/ 463 w 604"/>
                    <a:gd name="T11" fmla="*/ 290 h 712"/>
                    <a:gd name="T12" fmla="*/ 450 w 604"/>
                    <a:gd name="T13" fmla="*/ 250 h 712"/>
                    <a:gd name="T14" fmla="*/ 418 w 604"/>
                    <a:gd name="T15" fmla="*/ 209 h 712"/>
                    <a:gd name="T16" fmla="*/ 367 w 604"/>
                    <a:gd name="T17" fmla="*/ 190 h 712"/>
                    <a:gd name="T18" fmla="*/ 320 w 604"/>
                    <a:gd name="T19" fmla="*/ 163 h 712"/>
                    <a:gd name="T20" fmla="*/ 290 w 604"/>
                    <a:gd name="T21" fmla="*/ 152 h 712"/>
                    <a:gd name="T22" fmla="*/ 258 w 604"/>
                    <a:gd name="T23" fmla="*/ 153 h 712"/>
                    <a:gd name="T24" fmla="*/ 230 w 604"/>
                    <a:gd name="T25" fmla="*/ 130 h 712"/>
                    <a:gd name="T26" fmla="*/ 210 w 604"/>
                    <a:gd name="T27" fmla="*/ 97 h 712"/>
                    <a:gd name="T28" fmla="*/ 200 w 604"/>
                    <a:gd name="T29" fmla="*/ 52 h 712"/>
                    <a:gd name="T30" fmla="*/ 211 w 604"/>
                    <a:gd name="T31" fmla="*/ 4 h 712"/>
                    <a:gd name="T32" fmla="*/ 183 w 604"/>
                    <a:gd name="T33" fmla="*/ 6 h 712"/>
                    <a:gd name="T34" fmla="*/ 151 w 604"/>
                    <a:gd name="T35" fmla="*/ 13 h 712"/>
                    <a:gd name="T36" fmla="*/ 104 w 604"/>
                    <a:gd name="T37" fmla="*/ 38 h 712"/>
                    <a:gd name="T38" fmla="*/ 76 w 604"/>
                    <a:gd name="T39" fmla="*/ 57 h 712"/>
                    <a:gd name="T40" fmla="*/ 50 w 604"/>
                    <a:gd name="T41" fmla="*/ 81 h 712"/>
                    <a:gd name="T42" fmla="*/ 9 w 604"/>
                    <a:gd name="T43" fmla="*/ 71 h 712"/>
                    <a:gd name="T44" fmla="*/ 52 w 604"/>
                    <a:gd name="T45" fmla="*/ 157 h 712"/>
                    <a:gd name="T46" fmla="*/ 50 w 604"/>
                    <a:gd name="T47" fmla="*/ 204 h 712"/>
                    <a:gd name="T48" fmla="*/ 52 w 604"/>
                    <a:gd name="T49" fmla="*/ 246 h 712"/>
                    <a:gd name="T50" fmla="*/ 44 w 604"/>
                    <a:gd name="T51" fmla="*/ 304 h 712"/>
                    <a:gd name="T52" fmla="*/ 39 w 604"/>
                    <a:gd name="T53" fmla="*/ 318 h 712"/>
                    <a:gd name="T54" fmla="*/ 62 w 604"/>
                    <a:gd name="T55" fmla="*/ 339 h 712"/>
                    <a:gd name="T56" fmla="*/ 76 w 604"/>
                    <a:gd name="T57" fmla="*/ 359 h 712"/>
                    <a:gd name="T58" fmla="*/ 62 w 604"/>
                    <a:gd name="T59" fmla="*/ 369 h 712"/>
                    <a:gd name="T60" fmla="*/ 33 w 604"/>
                    <a:gd name="T61" fmla="*/ 409 h 712"/>
                    <a:gd name="T62" fmla="*/ 39 w 604"/>
                    <a:gd name="T63" fmla="*/ 427 h 712"/>
                    <a:gd name="T64" fmla="*/ 64 w 604"/>
                    <a:gd name="T65" fmla="*/ 449 h 712"/>
                    <a:gd name="T66" fmla="*/ 105 w 604"/>
                    <a:gd name="T67" fmla="*/ 525 h 712"/>
                    <a:gd name="T68" fmla="*/ 104 w 604"/>
                    <a:gd name="T69" fmla="*/ 554 h 712"/>
                    <a:gd name="T70" fmla="*/ 102 w 604"/>
                    <a:gd name="T71" fmla="*/ 588 h 712"/>
                    <a:gd name="T72" fmla="*/ 134 w 604"/>
                    <a:gd name="T73" fmla="*/ 627 h 712"/>
                    <a:gd name="T74" fmla="*/ 147 w 604"/>
                    <a:gd name="T75" fmla="*/ 684 h 712"/>
                    <a:gd name="T76" fmla="*/ 188 w 604"/>
                    <a:gd name="T77" fmla="*/ 708 h 712"/>
                    <a:gd name="T78" fmla="*/ 199 w 604"/>
                    <a:gd name="T79" fmla="*/ 691 h 712"/>
                    <a:gd name="T80" fmla="*/ 214 w 604"/>
                    <a:gd name="T81" fmla="*/ 674 h 712"/>
                    <a:gd name="T82" fmla="*/ 241 w 604"/>
                    <a:gd name="T83" fmla="*/ 670 h 712"/>
                    <a:gd name="T84" fmla="*/ 318 w 604"/>
                    <a:gd name="T85" fmla="*/ 707 h 712"/>
                    <a:gd name="T86" fmla="*/ 374 w 604"/>
                    <a:gd name="T87" fmla="*/ 664 h 712"/>
                    <a:gd name="T88" fmla="*/ 403 w 604"/>
                    <a:gd name="T89" fmla="*/ 607 h 712"/>
                    <a:gd name="T90" fmla="*/ 413 w 604"/>
                    <a:gd name="T91" fmla="*/ 558 h 712"/>
                    <a:gd name="T92" fmla="*/ 486 w 604"/>
                    <a:gd name="T93" fmla="*/ 527 h 712"/>
                    <a:gd name="T94" fmla="*/ 574 w 604"/>
                    <a:gd name="T95" fmla="*/ 546 h 712"/>
                    <a:gd name="T96" fmla="*/ 602 w 604"/>
                    <a:gd name="T97" fmla="*/ 555 h 712"/>
                    <a:gd name="T98" fmla="*/ 603 w 604"/>
                    <a:gd name="T99" fmla="*/ 5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04" h="712">
                      <a:moveTo>
                        <a:pt x="0" y="70"/>
                      </a:moveTo>
                      <a:cubicBezTo>
                        <a:pt x="1" y="70"/>
                        <a:pt x="1" y="70"/>
                        <a:pt x="1" y="70"/>
                      </a:cubicBezTo>
                      <a:cubicBezTo>
                        <a:pt x="1" y="70"/>
                        <a:pt x="1" y="70"/>
                        <a:pt x="0" y="70"/>
                      </a:cubicBezTo>
                      <a:close/>
                      <a:moveTo>
                        <a:pt x="599" y="500"/>
                      </a:moveTo>
                      <a:cubicBezTo>
                        <a:pt x="599" y="500"/>
                        <a:pt x="604" y="474"/>
                        <a:pt x="604" y="460"/>
                      </a:cubicBezTo>
                      <a:cubicBezTo>
                        <a:pt x="604" y="446"/>
                        <a:pt x="595" y="428"/>
                        <a:pt x="584" y="421"/>
                      </a:cubicBezTo>
                      <a:cubicBezTo>
                        <a:pt x="573" y="414"/>
                        <a:pt x="564" y="413"/>
                        <a:pt x="557" y="404"/>
                      </a:cubicBezTo>
                      <a:cubicBezTo>
                        <a:pt x="550" y="395"/>
                        <a:pt x="561" y="361"/>
                        <a:pt x="561" y="361"/>
                      </a:cubicBezTo>
                      <a:cubicBezTo>
                        <a:pt x="561" y="361"/>
                        <a:pt x="484" y="363"/>
                        <a:pt x="471" y="354"/>
                      </a:cubicBezTo>
                      <a:cubicBezTo>
                        <a:pt x="458" y="345"/>
                        <a:pt x="468" y="314"/>
                        <a:pt x="468" y="314"/>
                      </a:cubicBezTo>
                      <a:cubicBezTo>
                        <a:pt x="468" y="314"/>
                        <a:pt x="452" y="300"/>
                        <a:pt x="450" y="294"/>
                      </a:cubicBezTo>
                      <a:cubicBezTo>
                        <a:pt x="448" y="288"/>
                        <a:pt x="463" y="290"/>
                        <a:pt x="463" y="290"/>
                      </a:cubicBezTo>
                      <a:cubicBezTo>
                        <a:pt x="461" y="269"/>
                        <a:pt x="461" y="269"/>
                        <a:pt x="461" y="269"/>
                      </a:cubicBezTo>
                      <a:cubicBezTo>
                        <a:pt x="461" y="269"/>
                        <a:pt x="454" y="257"/>
                        <a:pt x="450" y="250"/>
                      </a:cubicBezTo>
                      <a:cubicBezTo>
                        <a:pt x="446" y="243"/>
                        <a:pt x="451" y="240"/>
                        <a:pt x="450" y="230"/>
                      </a:cubicBezTo>
                      <a:cubicBezTo>
                        <a:pt x="449" y="220"/>
                        <a:pt x="429" y="211"/>
                        <a:pt x="418" y="209"/>
                      </a:cubicBezTo>
                      <a:cubicBezTo>
                        <a:pt x="407" y="207"/>
                        <a:pt x="396" y="212"/>
                        <a:pt x="386" y="211"/>
                      </a:cubicBezTo>
                      <a:cubicBezTo>
                        <a:pt x="376" y="210"/>
                        <a:pt x="367" y="190"/>
                        <a:pt x="367" y="190"/>
                      </a:cubicBezTo>
                      <a:cubicBezTo>
                        <a:pt x="367" y="190"/>
                        <a:pt x="351" y="189"/>
                        <a:pt x="340" y="184"/>
                      </a:cubicBezTo>
                      <a:cubicBezTo>
                        <a:pt x="329" y="179"/>
                        <a:pt x="321" y="167"/>
                        <a:pt x="320" y="163"/>
                      </a:cubicBezTo>
                      <a:cubicBezTo>
                        <a:pt x="319" y="159"/>
                        <a:pt x="312" y="166"/>
                        <a:pt x="304" y="166"/>
                      </a:cubicBezTo>
                      <a:cubicBezTo>
                        <a:pt x="296" y="166"/>
                        <a:pt x="290" y="152"/>
                        <a:pt x="290" y="152"/>
                      </a:cubicBezTo>
                      <a:cubicBezTo>
                        <a:pt x="290" y="152"/>
                        <a:pt x="280" y="159"/>
                        <a:pt x="276" y="158"/>
                      </a:cubicBezTo>
                      <a:cubicBezTo>
                        <a:pt x="272" y="157"/>
                        <a:pt x="268" y="157"/>
                        <a:pt x="258" y="153"/>
                      </a:cubicBezTo>
                      <a:cubicBezTo>
                        <a:pt x="248" y="149"/>
                        <a:pt x="252" y="138"/>
                        <a:pt x="249" y="133"/>
                      </a:cubicBezTo>
                      <a:cubicBezTo>
                        <a:pt x="246" y="128"/>
                        <a:pt x="230" y="130"/>
                        <a:pt x="230" y="130"/>
                      </a:cubicBezTo>
                      <a:cubicBezTo>
                        <a:pt x="224" y="110"/>
                        <a:pt x="224" y="110"/>
                        <a:pt x="224" y="110"/>
                      </a:cubicBezTo>
                      <a:cubicBezTo>
                        <a:pt x="224" y="110"/>
                        <a:pt x="217" y="106"/>
                        <a:pt x="210" y="97"/>
                      </a:cubicBezTo>
                      <a:cubicBezTo>
                        <a:pt x="203" y="88"/>
                        <a:pt x="210" y="82"/>
                        <a:pt x="210" y="73"/>
                      </a:cubicBezTo>
                      <a:cubicBezTo>
                        <a:pt x="210" y="64"/>
                        <a:pt x="201" y="56"/>
                        <a:pt x="200" y="52"/>
                      </a:cubicBezTo>
                      <a:cubicBezTo>
                        <a:pt x="199" y="48"/>
                        <a:pt x="207" y="35"/>
                        <a:pt x="207" y="35"/>
                      </a:cubicBezTo>
                      <a:cubicBezTo>
                        <a:pt x="207" y="35"/>
                        <a:pt x="215" y="8"/>
                        <a:pt x="211" y="4"/>
                      </a:cubicBezTo>
                      <a:cubicBezTo>
                        <a:pt x="207" y="0"/>
                        <a:pt x="194" y="8"/>
                        <a:pt x="193" y="12"/>
                      </a:cubicBezTo>
                      <a:cubicBezTo>
                        <a:pt x="192" y="16"/>
                        <a:pt x="183" y="6"/>
                        <a:pt x="183" y="6"/>
                      </a:cubicBezTo>
                      <a:cubicBezTo>
                        <a:pt x="174" y="14"/>
                        <a:pt x="174" y="14"/>
                        <a:pt x="174" y="14"/>
                      </a:cubicBezTo>
                      <a:cubicBezTo>
                        <a:pt x="174" y="14"/>
                        <a:pt x="164" y="13"/>
                        <a:pt x="151" y="13"/>
                      </a:cubicBezTo>
                      <a:cubicBezTo>
                        <a:pt x="138" y="13"/>
                        <a:pt x="128" y="39"/>
                        <a:pt x="128" y="39"/>
                      </a:cubicBezTo>
                      <a:cubicBezTo>
                        <a:pt x="104" y="38"/>
                        <a:pt x="104" y="38"/>
                        <a:pt x="104" y="38"/>
                      </a:cubicBezTo>
                      <a:cubicBezTo>
                        <a:pt x="100" y="56"/>
                        <a:pt x="100" y="56"/>
                        <a:pt x="100" y="56"/>
                      </a:cubicBezTo>
                      <a:cubicBezTo>
                        <a:pt x="76" y="57"/>
                        <a:pt x="76" y="57"/>
                        <a:pt x="76" y="57"/>
                      </a:cubicBezTo>
                      <a:cubicBezTo>
                        <a:pt x="71" y="69"/>
                        <a:pt x="71" y="69"/>
                        <a:pt x="71" y="69"/>
                      </a:cubicBezTo>
                      <a:cubicBezTo>
                        <a:pt x="71" y="69"/>
                        <a:pt x="63" y="78"/>
                        <a:pt x="50" y="81"/>
                      </a:cubicBezTo>
                      <a:cubicBezTo>
                        <a:pt x="37" y="84"/>
                        <a:pt x="34" y="73"/>
                        <a:pt x="34" y="73"/>
                      </a:cubicBezTo>
                      <a:cubicBezTo>
                        <a:pt x="34" y="73"/>
                        <a:pt x="21" y="72"/>
                        <a:pt x="9" y="71"/>
                      </a:cubicBezTo>
                      <a:cubicBezTo>
                        <a:pt x="11" y="80"/>
                        <a:pt x="18" y="101"/>
                        <a:pt x="29" y="112"/>
                      </a:cubicBezTo>
                      <a:cubicBezTo>
                        <a:pt x="44" y="125"/>
                        <a:pt x="54" y="150"/>
                        <a:pt x="52" y="157"/>
                      </a:cubicBezTo>
                      <a:cubicBezTo>
                        <a:pt x="51" y="163"/>
                        <a:pt x="41" y="174"/>
                        <a:pt x="41" y="174"/>
                      </a:cubicBezTo>
                      <a:cubicBezTo>
                        <a:pt x="50" y="204"/>
                        <a:pt x="50" y="204"/>
                        <a:pt x="50" y="204"/>
                      </a:cubicBezTo>
                      <a:cubicBezTo>
                        <a:pt x="37" y="224"/>
                        <a:pt x="37" y="224"/>
                        <a:pt x="37" y="224"/>
                      </a:cubicBezTo>
                      <a:cubicBezTo>
                        <a:pt x="37" y="224"/>
                        <a:pt x="56" y="237"/>
                        <a:pt x="52" y="246"/>
                      </a:cubicBezTo>
                      <a:cubicBezTo>
                        <a:pt x="48" y="256"/>
                        <a:pt x="33" y="264"/>
                        <a:pt x="35" y="279"/>
                      </a:cubicBezTo>
                      <a:cubicBezTo>
                        <a:pt x="36" y="293"/>
                        <a:pt x="44" y="304"/>
                        <a:pt x="44" y="304"/>
                      </a:cubicBezTo>
                      <a:cubicBezTo>
                        <a:pt x="39" y="315"/>
                        <a:pt x="39" y="315"/>
                        <a:pt x="39" y="315"/>
                      </a:cubicBezTo>
                      <a:cubicBezTo>
                        <a:pt x="39" y="315"/>
                        <a:pt x="39" y="316"/>
                        <a:pt x="39" y="318"/>
                      </a:cubicBezTo>
                      <a:cubicBezTo>
                        <a:pt x="44" y="322"/>
                        <a:pt x="47" y="326"/>
                        <a:pt x="47" y="326"/>
                      </a:cubicBezTo>
                      <a:cubicBezTo>
                        <a:pt x="62" y="339"/>
                        <a:pt x="62" y="339"/>
                        <a:pt x="62" y="339"/>
                      </a:cubicBezTo>
                      <a:cubicBezTo>
                        <a:pt x="63" y="351"/>
                        <a:pt x="63" y="351"/>
                        <a:pt x="63" y="351"/>
                      </a:cubicBezTo>
                      <a:cubicBezTo>
                        <a:pt x="76" y="359"/>
                        <a:pt x="76" y="359"/>
                        <a:pt x="76" y="359"/>
                      </a:cubicBezTo>
                      <a:cubicBezTo>
                        <a:pt x="68" y="376"/>
                        <a:pt x="68" y="376"/>
                        <a:pt x="68" y="376"/>
                      </a:cubicBezTo>
                      <a:cubicBezTo>
                        <a:pt x="62" y="369"/>
                        <a:pt x="62" y="369"/>
                        <a:pt x="62" y="369"/>
                      </a:cubicBezTo>
                      <a:cubicBezTo>
                        <a:pt x="61" y="377"/>
                        <a:pt x="58" y="388"/>
                        <a:pt x="52" y="392"/>
                      </a:cubicBezTo>
                      <a:cubicBezTo>
                        <a:pt x="43" y="399"/>
                        <a:pt x="33" y="409"/>
                        <a:pt x="33" y="409"/>
                      </a:cubicBezTo>
                      <a:cubicBezTo>
                        <a:pt x="40" y="426"/>
                        <a:pt x="40" y="426"/>
                        <a:pt x="40" y="426"/>
                      </a:cubicBezTo>
                      <a:cubicBezTo>
                        <a:pt x="39" y="427"/>
                        <a:pt x="39" y="427"/>
                        <a:pt x="39" y="427"/>
                      </a:cubicBezTo>
                      <a:cubicBezTo>
                        <a:pt x="50" y="449"/>
                        <a:pt x="50" y="449"/>
                        <a:pt x="50" y="449"/>
                      </a:cubicBezTo>
                      <a:cubicBezTo>
                        <a:pt x="64" y="449"/>
                        <a:pt x="64" y="449"/>
                        <a:pt x="64" y="449"/>
                      </a:cubicBezTo>
                      <a:cubicBezTo>
                        <a:pt x="73" y="501"/>
                        <a:pt x="73" y="501"/>
                        <a:pt x="73" y="501"/>
                      </a:cubicBezTo>
                      <a:cubicBezTo>
                        <a:pt x="73" y="501"/>
                        <a:pt x="109" y="513"/>
                        <a:pt x="105" y="525"/>
                      </a:cubicBezTo>
                      <a:cubicBezTo>
                        <a:pt x="101" y="537"/>
                        <a:pt x="93" y="543"/>
                        <a:pt x="93" y="543"/>
                      </a:cubicBezTo>
                      <a:cubicBezTo>
                        <a:pt x="104" y="554"/>
                        <a:pt x="104" y="554"/>
                        <a:pt x="104" y="554"/>
                      </a:cubicBezTo>
                      <a:cubicBezTo>
                        <a:pt x="104" y="554"/>
                        <a:pt x="89" y="566"/>
                        <a:pt x="93" y="575"/>
                      </a:cubicBezTo>
                      <a:cubicBezTo>
                        <a:pt x="97" y="585"/>
                        <a:pt x="102" y="588"/>
                        <a:pt x="102" y="588"/>
                      </a:cubicBezTo>
                      <a:cubicBezTo>
                        <a:pt x="102" y="605"/>
                        <a:pt x="102" y="605"/>
                        <a:pt x="102" y="605"/>
                      </a:cubicBezTo>
                      <a:cubicBezTo>
                        <a:pt x="102" y="605"/>
                        <a:pt x="131" y="616"/>
                        <a:pt x="134" y="627"/>
                      </a:cubicBezTo>
                      <a:cubicBezTo>
                        <a:pt x="136" y="638"/>
                        <a:pt x="134" y="668"/>
                        <a:pt x="134" y="668"/>
                      </a:cubicBezTo>
                      <a:cubicBezTo>
                        <a:pt x="147" y="684"/>
                        <a:pt x="147" y="684"/>
                        <a:pt x="147" y="684"/>
                      </a:cubicBezTo>
                      <a:cubicBezTo>
                        <a:pt x="147" y="684"/>
                        <a:pt x="146" y="710"/>
                        <a:pt x="158" y="711"/>
                      </a:cubicBezTo>
                      <a:cubicBezTo>
                        <a:pt x="170" y="712"/>
                        <a:pt x="188" y="708"/>
                        <a:pt x="188" y="708"/>
                      </a:cubicBezTo>
                      <a:cubicBezTo>
                        <a:pt x="188" y="689"/>
                        <a:pt x="188" y="689"/>
                        <a:pt x="188" y="689"/>
                      </a:cubicBezTo>
                      <a:cubicBezTo>
                        <a:pt x="199" y="691"/>
                        <a:pt x="199" y="691"/>
                        <a:pt x="199" y="691"/>
                      </a:cubicBezTo>
                      <a:cubicBezTo>
                        <a:pt x="199" y="677"/>
                        <a:pt x="199" y="677"/>
                        <a:pt x="199" y="677"/>
                      </a:cubicBezTo>
                      <a:cubicBezTo>
                        <a:pt x="214" y="674"/>
                        <a:pt x="214" y="674"/>
                        <a:pt x="214" y="674"/>
                      </a:cubicBezTo>
                      <a:cubicBezTo>
                        <a:pt x="222" y="657"/>
                        <a:pt x="222" y="657"/>
                        <a:pt x="222" y="657"/>
                      </a:cubicBezTo>
                      <a:cubicBezTo>
                        <a:pt x="222" y="657"/>
                        <a:pt x="227" y="666"/>
                        <a:pt x="241" y="670"/>
                      </a:cubicBezTo>
                      <a:cubicBezTo>
                        <a:pt x="254" y="674"/>
                        <a:pt x="296" y="673"/>
                        <a:pt x="296" y="673"/>
                      </a:cubicBezTo>
                      <a:cubicBezTo>
                        <a:pt x="318" y="707"/>
                        <a:pt x="318" y="707"/>
                        <a:pt x="318" y="707"/>
                      </a:cubicBezTo>
                      <a:cubicBezTo>
                        <a:pt x="323" y="670"/>
                        <a:pt x="323" y="670"/>
                        <a:pt x="323" y="670"/>
                      </a:cubicBezTo>
                      <a:cubicBezTo>
                        <a:pt x="374" y="664"/>
                        <a:pt x="374" y="664"/>
                        <a:pt x="374" y="664"/>
                      </a:cubicBezTo>
                      <a:cubicBezTo>
                        <a:pt x="397" y="681"/>
                        <a:pt x="397" y="681"/>
                        <a:pt x="397" y="681"/>
                      </a:cubicBezTo>
                      <a:cubicBezTo>
                        <a:pt x="397" y="681"/>
                        <a:pt x="405" y="613"/>
                        <a:pt x="403" y="607"/>
                      </a:cubicBezTo>
                      <a:cubicBezTo>
                        <a:pt x="402" y="600"/>
                        <a:pt x="387" y="578"/>
                        <a:pt x="394" y="574"/>
                      </a:cubicBezTo>
                      <a:cubicBezTo>
                        <a:pt x="401" y="570"/>
                        <a:pt x="413" y="558"/>
                        <a:pt x="413" y="558"/>
                      </a:cubicBezTo>
                      <a:cubicBezTo>
                        <a:pt x="417" y="539"/>
                        <a:pt x="417" y="539"/>
                        <a:pt x="417" y="539"/>
                      </a:cubicBezTo>
                      <a:cubicBezTo>
                        <a:pt x="486" y="527"/>
                        <a:pt x="486" y="527"/>
                        <a:pt x="486" y="527"/>
                      </a:cubicBezTo>
                      <a:cubicBezTo>
                        <a:pt x="539" y="518"/>
                        <a:pt x="539" y="518"/>
                        <a:pt x="539" y="518"/>
                      </a:cubicBezTo>
                      <a:cubicBezTo>
                        <a:pt x="574" y="546"/>
                        <a:pt x="574" y="546"/>
                        <a:pt x="574" y="546"/>
                      </a:cubicBezTo>
                      <a:cubicBezTo>
                        <a:pt x="587" y="569"/>
                        <a:pt x="587" y="569"/>
                        <a:pt x="587" y="569"/>
                      </a:cubicBezTo>
                      <a:cubicBezTo>
                        <a:pt x="587" y="563"/>
                        <a:pt x="602" y="555"/>
                        <a:pt x="602" y="555"/>
                      </a:cubicBezTo>
                      <a:cubicBezTo>
                        <a:pt x="602" y="555"/>
                        <a:pt x="590" y="545"/>
                        <a:pt x="588" y="540"/>
                      </a:cubicBezTo>
                      <a:cubicBezTo>
                        <a:pt x="586" y="535"/>
                        <a:pt x="603" y="508"/>
                        <a:pt x="603" y="508"/>
                      </a:cubicBezTo>
                      <a:lnTo>
                        <a:pt x="599" y="50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9" name="Grupo 28"/>
              <p:cNvGrpSpPr/>
              <p:nvPr/>
            </p:nvGrpSpPr>
            <p:grpSpPr>
              <a:xfrm>
                <a:off x="4703376" y="1414972"/>
                <a:ext cx="1059899" cy="904871"/>
                <a:chOff x="4695692" y="1438024"/>
                <a:chExt cx="1059899" cy="904871"/>
              </a:xfrm>
            </p:grpSpPr>
            <p:sp>
              <p:nvSpPr>
                <p:cNvPr id="30" name="Freeform 16"/>
                <p:cNvSpPr>
                  <a:spLocks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4843202" y="1759377"/>
                  <a:ext cx="183023" cy="107120"/>
                </a:xfrm>
                <a:custGeom>
                  <a:avLst/>
                  <a:gdLst>
                    <a:gd name="T0" fmla="*/ 116 w 117"/>
                    <a:gd name="T1" fmla="*/ 57 h 74"/>
                    <a:gd name="T2" fmla="*/ 115 w 117"/>
                    <a:gd name="T3" fmla="*/ 28 h 74"/>
                    <a:gd name="T4" fmla="*/ 100 w 117"/>
                    <a:gd name="T5" fmla="*/ 26 h 74"/>
                    <a:gd name="T6" fmla="*/ 84 w 117"/>
                    <a:gd name="T7" fmla="*/ 32 h 74"/>
                    <a:gd name="T8" fmla="*/ 76 w 117"/>
                    <a:gd name="T9" fmla="*/ 16 h 74"/>
                    <a:gd name="T10" fmla="*/ 61 w 117"/>
                    <a:gd name="T11" fmla="*/ 16 h 74"/>
                    <a:gd name="T12" fmla="*/ 48 w 117"/>
                    <a:gd name="T13" fmla="*/ 0 h 74"/>
                    <a:gd name="T14" fmla="*/ 33 w 117"/>
                    <a:gd name="T15" fmla="*/ 4 h 74"/>
                    <a:gd name="T16" fmla="*/ 32 w 117"/>
                    <a:gd name="T17" fmla="*/ 12 h 74"/>
                    <a:gd name="T18" fmla="*/ 19 w 117"/>
                    <a:gd name="T19" fmla="*/ 24 h 74"/>
                    <a:gd name="T20" fmla="*/ 0 w 117"/>
                    <a:gd name="T21" fmla="*/ 39 h 74"/>
                    <a:gd name="T22" fmla="*/ 20 w 117"/>
                    <a:gd name="T23" fmla="*/ 52 h 74"/>
                    <a:gd name="T24" fmla="*/ 48 w 117"/>
                    <a:gd name="T25" fmla="*/ 53 h 74"/>
                    <a:gd name="T26" fmla="*/ 64 w 117"/>
                    <a:gd name="T27" fmla="*/ 66 h 74"/>
                    <a:gd name="T28" fmla="*/ 86 w 117"/>
                    <a:gd name="T29" fmla="*/ 64 h 74"/>
                    <a:gd name="T30" fmla="*/ 98 w 117"/>
                    <a:gd name="T31" fmla="*/ 74 h 74"/>
                    <a:gd name="T32" fmla="*/ 110 w 117"/>
                    <a:gd name="T33" fmla="*/ 55 h 74"/>
                    <a:gd name="T34" fmla="*/ 117 w 117"/>
                    <a:gd name="T35" fmla="*/ 57 h 74"/>
                    <a:gd name="T36" fmla="*/ 116 w 117"/>
                    <a:gd name="T37" fmla="*/ 57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7" h="74">
                      <a:moveTo>
                        <a:pt x="116" y="57"/>
                      </a:moveTo>
                      <a:cubicBezTo>
                        <a:pt x="115" y="28"/>
                        <a:pt x="115" y="28"/>
                        <a:pt x="115" y="28"/>
                      </a:cubicBezTo>
                      <a:cubicBezTo>
                        <a:pt x="115" y="28"/>
                        <a:pt x="105" y="27"/>
                        <a:pt x="100" y="26"/>
                      </a:cubicBezTo>
                      <a:cubicBezTo>
                        <a:pt x="95" y="25"/>
                        <a:pt x="93" y="30"/>
                        <a:pt x="84" y="32"/>
                      </a:cubicBezTo>
                      <a:cubicBezTo>
                        <a:pt x="75" y="34"/>
                        <a:pt x="76" y="16"/>
                        <a:pt x="76" y="16"/>
                      </a:cubicBezTo>
                      <a:cubicBezTo>
                        <a:pt x="76" y="16"/>
                        <a:pt x="70" y="16"/>
                        <a:pt x="61" y="16"/>
                      </a:cubicBezTo>
                      <a:cubicBezTo>
                        <a:pt x="54" y="16"/>
                        <a:pt x="50" y="5"/>
                        <a:pt x="48" y="0"/>
                      </a:cubicBezTo>
                      <a:cubicBezTo>
                        <a:pt x="41" y="3"/>
                        <a:pt x="33" y="4"/>
                        <a:pt x="33" y="4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12"/>
                        <a:pt x="27" y="22"/>
                        <a:pt x="19" y="24"/>
                      </a:cubicBezTo>
                      <a:cubicBezTo>
                        <a:pt x="13" y="25"/>
                        <a:pt x="5" y="34"/>
                        <a:pt x="0" y="39"/>
                      </a:cubicBezTo>
                      <a:cubicBezTo>
                        <a:pt x="7" y="44"/>
                        <a:pt x="16" y="50"/>
                        <a:pt x="20" y="52"/>
                      </a:cubicBezTo>
                      <a:cubicBezTo>
                        <a:pt x="28" y="55"/>
                        <a:pt x="48" y="53"/>
                        <a:pt x="48" y="53"/>
                      </a:cubicBezTo>
                      <a:cubicBezTo>
                        <a:pt x="64" y="66"/>
                        <a:pt x="64" y="66"/>
                        <a:pt x="64" y="66"/>
                      </a:cubicBezTo>
                      <a:cubicBezTo>
                        <a:pt x="86" y="64"/>
                        <a:pt x="86" y="64"/>
                        <a:pt x="86" y="64"/>
                      </a:cubicBezTo>
                      <a:cubicBezTo>
                        <a:pt x="98" y="74"/>
                        <a:pt x="98" y="74"/>
                        <a:pt x="98" y="74"/>
                      </a:cubicBezTo>
                      <a:cubicBezTo>
                        <a:pt x="110" y="55"/>
                        <a:pt x="110" y="55"/>
                        <a:pt x="110" y="55"/>
                      </a:cubicBezTo>
                      <a:cubicBezTo>
                        <a:pt x="117" y="57"/>
                        <a:pt x="117" y="57"/>
                        <a:pt x="117" y="57"/>
                      </a:cubicBezTo>
                      <a:lnTo>
                        <a:pt x="116" y="57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Freeform 17"/>
                <p:cNvSpPr>
                  <a:spLocks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4933349" y="1438024"/>
                  <a:ext cx="111998" cy="202962"/>
                </a:xfrm>
                <a:custGeom>
                  <a:avLst/>
                  <a:gdLst>
                    <a:gd name="T0" fmla="*/ 72 w 72"/>
                    <a:gd name="T1" fmla="*/ 22 h 140"/>
                    <a:gd name="T2" fmla="*/ 54 w 72"/>
                    <a:gd name="T3" fmla="*/ 11 h 140"/>
                    <a:gd name="T4" fmla="*/ 51 w 72"/>
                    <a:gd name="T5" fmla="*/ 0 h 140"/>
                    <a:gd name="T6" fmla="*/ 33 w 72"/>
                    <a:gd name="T7" fmla="*/ 33 h 140"/>
                    <a:gd name="T8" fmla="*/ 23 w 72"/>
                    <a:gd name="T9" fmla="*/ 26 h 140"/>
                    <a:gd name="T10" fmla="*/ 16 w 72"/>
                    <a:gd name="T11" fmla="*/ 36 h 140"/>
                    <a:gd name="T12" fmla="*/ 0 w 72"/>
                    <a:gd name="T13" fmla="*/ 140 h 140"/>
                    <a:gd name="T14" fmla="*/ 18 w 72"/>
                    <a:gd name="T15" fmla="*/ 140 h 140"/>
                    <a:gd name="T16" fmla="*/ 28 w 72"/>
                    <a:gd name="T17" fmla="*/ 114 h 140"/>
                    <a:gd name="T18" fmla="*/ 39 w 72"/>
                    <a:gd name="T19" fmla="*/ 118 h 140"/>
                    <a:gd name="T20" fmla="*/ 55 w 72"/>
                    <a:gd name="T21" fmla="*/ 93 h 140"/>
                    <a:gd name="T22" fmla="*/ 55 w 72"/>
                    <a:gd name="T23" fmla="*/ 60 h 140"/>
                    <a:gd name="T24" fmla="*/ 72 w 72"/>
                    <a:gd name="T25" fmla="*/ 22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2" h="140">
                      <a:moveTo>
                        <a:pt x="72" y="22"/>
                      </a:moveTo>
                      <a:cubicBezTo>
                        <a:pt x="72" y="17"/>
                        <a:pt x="54" y="11"/>
                        <a:pt x="54" y="11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1" y="0"/>
                        <a:pt x="44" y="32"/>
                        <a:pt x="33" y="33"/>
                      </a:cubicBezTo>
                      <a:cubicBezTo>
                        <a:pt x="22" y="34"/>
                        <a:pt x="28" y="26"/>
                        <a:pt x="23" y="26"/>
                      </a:cubicBezTo>
                      <a:cubicBezTo>
                        <a:pt x="18" y="26"/>
                        <a:pt x="16" y="36"/>
                        <a:pt x="16" y="36"/>
                      </a:cubicBezTo>
                      <a:cubicBezTo>
                        <a:pt x="0" y="140"/>
                        <a:pt x="0" y="140"/>
                        <a:pt x="0" y="140"/>
                      </a:cubicBezTo>
                      <a:cubicBezTo>
                        <a:pt x="18" y="140"/>
                        <a:pt x="18" y="140"/>
                        <a:pt x="18" y="140"/>
                      </a:cubicBezTo>
                      <a:cubicBezTo>
                        <a:pt x="28" y="114"/>
                        <a:pt x="28" y="114"/>
                        <a:pt x="28" y="114"/>
                      </a:cubicBezTo>
                      <a:cubicBezTo>
                        <a:pt x="39" y="118"/>
                        <a:pt x="39" y="118"/>
                        <a:pt x="39" y="118"/>
                      </a:cubicBezTo>
                      <a:cubicBezTo>
                        <a:pt x="39" y="118"/>
                        <a:pt x="55" y="104"/>
                        <a:pt x="55" y="93"/>
                      </a:cubicBezTo>
                      <a:cubicBezTo>
                        <a:pt x="55" y="82"/>
                        <a:pt x="51" y="70"/>
                        <a:pt x="55" y="60"/>
                      </a:cubicBezTo>
                      <a:cubicBezTo>
                        <a:pt x="59" y="50"/>
                        <a:pt x="72" y="27"/>
                        <a:pt x="72" y="22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Freeform 18"/>
                <p:cNvSpPr>
                  <a:spLocks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4695692" y="1488765"/>
                  <a:ext cx="314145" cy="326995"/>
                </a:xfrm>
                <a:custGeom>
                  <a:avLst/>
                  <a:gdLst>
                    <a:gd name="T0" fmla="*/ 190 w 199"/>
                    <a:gd name="T1" fmla="*/ 103 h 222"/>
                    <a:gd name="T2" fmla="*/ 179 w 199"/>
                    <a:gd name="T3" fmla="*/ 110 h 222"/>
                    <a:gd name="T4" fmla="*/ 170 w 199"/>
                    <a:gd name="T5" fmla="*/ 105 h 222"/>
                    <a:gd name="T6" fmla="*/ 152 w 199"/>
                    <a:gd name="T7" fmla="*/ 105 h 222"/>
                    <a:gd name="T8" fmla="*/ 168 w 199"/>
                    <a:gd name="T9" fmla="*/ 1 h 222"/>
                    <a:gd name="T10" fmla="*/ 81 w 199"/>
                    <a:gd name="T11" fmla="*/ 0 h 222"/>
                    <a:gd name="T12" fmla="*/ 82 w 199"/>
                    <a:gd name="T13" fmla="*/ 30 h 222"/>
                    <a:gd name="T14" fmla="*/ 54 w 199"/>
                    <a:gd name="T15" fmla="*/ 34 h 222"/>
                    <a:gd name="T16" fmla="*/ 64 w 199"/>
                    <a:gd name="T17" fmla="*/ 38 h 222"/>
                    <a:gd name="T18" fmla="*/ 75 w 199"/>
                    <a:gd name="T19" fmla="*/ 56 h 222"/>
                    <a:gd name="T20" fmla="*/ 87 w 199"/>
                    <a:gd name="T21" fmla="*/ 57 h 222"/>
                    <a:gd name="T22" fmla="*/ 91 w 199"/>
                    <a:gd name="T23" fmla="*/ 73 h 222"/>
                    <a:gd name="T24" fmla="*/ 103 w 199"/>
                    <a:gd name="T25" fmla="*/ 79 h 222"/>
                    <a:gd name="T26" fmla="*/ 94 w 199"/>
                    <a:gd name="T27" fmla="*/ 86 h 222"/>
                    <a:gd name="T28" fmla="*/ 94 w 199"/>
                    <a:gd name="T29" fmla="*/ 97 h 222"/>
                    <a:gd name="T30" fmla="*/ 35 w 199"/>
                    <a:gd name="T31" fmla="*/ 96 h 222"/>
                    <a:gd name="T32" fmla="*/ 14 w 199"/>
                    <a:gd name="T33" fmla="*/ 127 h 222"/>
                    <a:gd name="T34" fmla="*/ 14 w 199"/>
                    <a:gd name="T35" fmla="*/ 165 h 222"/>
                    <a:gd name="T36" fmla="*/ 0 w 199"/>
                    <a:gd name="T37" fmla="*/ 179 h 222"/>
                    <a:gd name="T38" fmla="*/ 14 w 199"/>
                    <a:gd name="T39" fmla="*/ 192 h 222"/>
                    <a:gd name="T40" fmla="*/ 47 w 199"/>
                    <a:gd name="T41" fmla="*/ 213 h 222"/>
                    <a:gd name="T42" fmla="*/ 80 w 199"/>
                    <a:gd name="T43" fmla="*/ 213 h 222"/>
                    <a:gd name="T44" fmla="*/ 92 w 199"/>
                    <a:gd name="T45" fmla="*/ 222 h 222"/>
                    <a:gd name="T46" fmla="*/ 111 w 199"/>
                    <a:gd name="T47" fmla="*/ 207 h 222"/>
                    <a:gd name="T48" fmla="*/ 124 w 199"/>
                    <a:gd name="T49" fmla="*/ 195 h 222"/>
                    <a:gd name="T50" fmla="*/ 125 w 199"/>
                    <a:gd name="T51" fmla="*/ 187 h 222"/>
                    <a:gd name="T52" fmla="*/ 149 w 199"/>
                    <a:gd name="T53" fmla="*/ 176 h 222"/>
                    <a:gd name="T54" fmla="*/ 151 w 199"/>
                    <a:gd name="T55" fmla="*/ 155 h 222"/>
                    <a:gd name="T56" fmla="*/ 179 w 199"/>
                    <a:gd name="T57" fmla="*/ 131 h 222"/>
                    <a:gd name="T58" fmla="*/ 199 w 199"/>
                    <a:gd name="T59" fmla="*/ 112 h 222"/>
                    <a:gd name="T60" fmla="*/ 190 w 199"/>
                    <a:gd name="T61" fmla="*/ 103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99" h="222">
                      <a:moveTo>
                        <a:pt x="190" y="103"/>
                      </a:moveTo>
                      <a:cubicBezTo>
                        <a:pt x="179" y="110"/>
                        <a:pt x="179" y="110"/>
                        <a:pt x="179" y="110"/>
                      </a:cubicBezTo>
                      <a:cubicBezTo>
                        <a:pt x="170" y="105"/>
                        <a:pt x="170" y="105"/>
                        <a:pt x="170" y="105"/>
                      </a:cubicBezTo>
                      <a:cubicBezTo>
                        <a:pt x="152" y="105"/>
                        <a:pt x="152" y="105"/>
                        <a:pt x="152" y="105"/>
                      </a:cubicBezTo>
                      <a:cubicBezTo>
                        <a:pt x="168" y="1"/>
                        <a:pt x="168" y="1"/>
                        <a:pt x="168" y="1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81" y="0"/>
                        <a:pt x="84" y="24"/>
                        <a:pt x="82" y="30"/>
                      </a:cubicBezTo>
                      <a:cubicBezTo>
                        <a:pt x="80" y="36"/>
                        <a:pt x="54" y="34"/>
                        <a:pt x="54" y="34"/>
                      </a:cubicBezTo>
                      <a:cubicBezTo>
                        <a:pt x="64" y="38"/>
                        <a:pt x="64" y="38"/>
                        <a:pt x="64" y="38"/>
                      </a:cubicBezTo>
                      <a:cubicBezTo>
                        <a:pt x="64" y="38"/>
                        <a:pt x="65" y="54"/>
                        <a:pt x="75" y="56"/>
                      </a:cubicBezTo>
                      <a:cubicBezTo>
                        <a:pt x="85" y="58"/>
                        <a:pt x="87" y="57"/>
                        <a:pt x="87" y="57"/>
                      </a:cubicBezTo>
                      <a:cubicBezTo>
                        <a:pt x="91" y="73"/>
                        <a:pt x="91" y="73"/>
                        <a:pt x="91" y="73"/>
                      </a:cubicBezTo>
                      <a:cubicBezTo>
                        <a:pt x="91" y="73"/>
                        <a:pt x="103" y="69"/>
                        <a:pt x="103" y="79"/>
                      </a:cubicBezTo>
                      <a:cubicBezTo>
                        <a:pt x="103" y="89"/>
                        <a:pt x="94" y="86"/>
                        <a:pt x="94" y="86"/>
                      </a:cubicBezTo>
                      <a:cubicBezTo>
                        <a:pt x="94" y="97"/>
                        <a:pt x="94" y="97"/>
                        <a:pt x="94" y="97"/>
                      </a:cubicBezTo>
                      <a:cubicBezTo>
                        <a:pt x="35" y="96"/>
                        <a:pt x="35" y="96"/>
                        <a:pt x="35" y="96"/>
                      </a:cubicBezTo>
                      <a:cubicBezTo>
                        <a:pt x="14" y="127"/>
                        <a:pt x="14" y="127"/>
                        <a:pt x="14" y="127"/>
                      </a:cubicBezTo>
                      <a:cubicBezTo>
                        <a:pt x="14" y="127"/>
                        <a:pt x="14" y="149"/>
                        <a:pt x="14" y="165"/>
                      </a:cubicBezTo>
                      <a:cubicBezTo>
                        <a:pt x="14" y="181"/>
                        <a:pt x="0" y="179"/>
                        <a:pt x="0" y="179"/>
                      </a:cubicBezTo>
                      <a:cubicBezTo>
                        <a:pt x="3" y="185"/>
                        <a:pt x="7" y="189"/>
                        <a:pt x="14" y="192"/>
                      </a:cubicBezTo>
                      <a:cubicBezTo>
                        <a:pt x="33" y="199"/>
                        <a:pt x="36" y="209"/>
                        <a:pt x="47" y="213"/>
                      </a:cubicBezTo>
                      <a:cubicBezTo>
                        <a:pt x="58" y="217"/>
                        <a:pt x="80" y="213"/>
                        <a:pt x="80" y="213"/>
                      </a:cubicBezTo>
                      <a:cubicBezTo>
                        <a:pt x="80" y="213"/>
                        <a:pt x="86" y="217"/>
                        <a:pt x="92" y="222"/>
                      </a:cubicBezTo>
                      <a:cubicBezTo>
                        <a:pt x="97" y="217"/>
                        <a:pt x="105" y="208"/>
                        <a:pt x="111" y="207"/>
                      </a:cubicBezTo>
                      <a:cubicBezTo>
                        <a:pt x="119" y="205"/>
                        <a:pt x="124" y="195"/>
                        <a:pt x="124" y="195"/>
                      </a:cubicBezTo>
                      <a:cubicBezTo>
                        <a:pt x="125" y="187"/>
                        <a:pt x="125" y="187"/>
                        <a:pt x="125" y="187"/>
                      </a:cubicBezTo>
                      <a:cubicBezTo>
                        <a:pt x="125" y="187"/>
                        <a:pt x="146" y="185"/>
                        <a:pt x="149" y="176"/>
                      </a:cubicBezTo>
                      <a:cubicBezTo>
                        <a:pt x="152" y="167"/>
                        <a:pt x="151" y="155"/>
                        <a:pt x="151" y="155"/>
                      </a:cubicBezTo>
                      <a:cubicBezTo>
                        <a:pt x="151" y="155"/>
                        <a:pt x="164" y="139"/>
                        <a:pt x="179" y="131"/>
                      </a:cubicBezTo>
                      <a:cubicBezTo>
                        <a:pt x="194" y="123"/>
                        <a:pt x="199" y="112"/>
                        <a:pt x="199" y="112"/>
                      </a:cubicBezTo>
                      <a:lnTo>
                        <a:pt x="190" y="103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Freeform 19"/>
                <p:cNvSpPr>
                  <a:spLocks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4919692" y="1632530"/>
                  <a:ext cx="456194" cy="242427"/>
                </a:xfrm>
                <a:custGeom>
                  <a:avLst/>
                  <a:gdLst>
                    <a:gd name="T0" fmla="*/ 103 w 296"/>
                    <a:gd name="T1" fmla="*/ 162 h 166"/>
                    <a:gd name="T2" fmla="*/ 105 w 296"/>
                    <a:gd name="T3" fmla="*/ 151 h 166"/>
                    <a:gd name="T4" fmla="*/ 114 w 296"/>
                    <a:gd name="T5" fmla="*/ 149 h 166"/>
                    <a:gd name="T6" fmla="*/ 115 w 296"/>
                    <a:gd name="T7" fmla="*/ 122 h 166"/>
                    <a:gd name="T8" fmla="*/ 135 w 296"/>
                    <a:gd name="T9" fmla="*/ 123 h 166"/>
                    <a:gd name="T10" fmla="*/ 148 w 296"/>
                    <a:gd name="T11" fmla="*/ 109 h 166"/>
                    <a:gd name="T12" fmla="*/ 162 w 296"/>
                    <a:gd name="T13" fmla="*/ 118 h 166"/>
                    <a:gd name="T14" fmla="*/ 189 w 296"/>
                    <a:gd name="T15" fmla="*/ 95 h 166"/>
                    <a:gd name="T16" fmla="*/ 190 w 296"/>
                    <a:gd name="T17" fmla="*/ 85 h 166"/>
                    <a:gd name="T18" fmla="*/ 203 w 296"/>
                    <a:gd name="T19" fmla="*/ 84 h 166"/>
                    <a:gd name="T20" fmla="*/ 213 w 296"/>
                    <a:gd name="T21" fmla="*/ 65 h 166"/>
                    <a:gd name="T22" fmla="*/ 238 w 296"/>
                    <a:gd name="T23" fmla="*/ 76 h 166"/>
                    <a:gd name="T24" fmla="*/ 251 w 296"/>
                    <a:gd name="T25" fmla="*/ 66 h 166"/>
                    <a:gd name="T26" fmla="*/ 262 w 296"/>
                    <a:gd name="T27" fmla="*/ 66 h 166"/>
                    <a:gd name="T28" fmla="*/ 281 w 296"/>
                    <a:gd name="T29" fmla="*/ 65 h 166"/>
                    <a:gd name="T30" fmla="*/ 294 w 296"/>
                    <a:gd name="T31" fmla="*/ 55 h 166"/>
                    <a:gd name="T32" fmla="*/ 283 w 296"/>
                    <a:gd name="T33" fmla="*/ 41 h 166"/>
                    <a:gd name="T34" fmla="*/ 268 w 296"/>
                    <a:gd name="T35" fmla="*/ 35 h 166"/>
                    <a:gd name="T36" fmla="*/ 248 w 296"/>
                    <a:gd name="T37" fmla="*/ 18 h 166"/>
                    <a:gd name="T38" fmla="*/ 230 w 296"/>
                    <a:gd name="T39" fmla="*/ 13 h 166"/>
                    <a:gd name="T40" fmla="*/ 214 w 296"/>
                    <a:gd name="T41" fmla="*/ 1 h 166"/>
                    <a:gd name="T42" fmla="*/ 192 w 296"/>
                    <a:gd name="T43" fmla="*/ 9 h 166"/>
                    <a:gd name="T44" fmla="*/ 171 w 296"/>
                    <a:gd name="T45" fmla="*/ 0 h 166"/>
                    <a:gd name="T46" fmla="*/ 148 w 296"/>
                    <a:gd name="T47" fmla="*/ 18 h 166"/>
                    <a:gd name="T48" fmla="*/ 125 w 296"/>
                    <a:gd name="T49" fmla="*/ 17 h 166"/>
                    <a:gd name="T50" fmla="*/ 109 w 296"/>
                    <a:gd name="T51" fmla="*/ 11 h 166"/>
                    <a:gd name="T52" fmla="*/ 89 w 296"/>
                    <a:gd name="T53" fmla="*/ 16 h 166"/>
                    <a:gd name="T54" fmla="*/ 81 w 296"/>
                    <a:gd name="T55" fmla="*/ 2 h 166"/>
                    <a:gd name="T56" fmla="*/ 59 w 296"/>
                    <a:gd name="T57" fmla="*/ 15 h 166"/>
                    <a:gd name="T58" fmla="*/ 39 w 296"/>
                    <a:gd name="T59" fmla="*/ 34 h 166"/>
                    <a:gd name="T60" fmla="*/ 11 w 296"/>
                    <a:gd name="T61" fmla="*/ 58 h 166"/>
                    <a:gd name="T62" fmla="*/ 9 w 296"/>
                    <a:gd name="T63" fmla="*/ 79 h 166"/>
                    <a:gd name="T64" fmla="*/ 0 w 296"/>
                    <a:gd name="T65" fmla="*/ 86 h 166"/>
                    <a:gd name="T66" fmla="*/ 13 w 296"/>
                    <a:gd name="T67" fmla="*/ 102 h 166"/>
                    <a:gd name="T68" fmla="*/ 28 w 296"/>
                    <a:gd name="T69" fmla="*/ 102 h 166"/>
                    <a:gd name="T70" fmla="*/ 36 w 296"/>
                    <a:gd name="T71" fmla="*/ 118 h 166"/>
                    <a:gd name="T72" fmla="*/ 52 w 296"/>
                    <a:gd name="T73" fmla="*/ 112 h 166"/>
                    <a:gd name="T74" fmla="*/ 67 w 296"/>
                    <a:gd name="T75" fmla="*/ 114 h 166"/>
                    <a:gd name="T76" fmla="*/ 68 w 296"/>
                    <a:gd name="T77" fmla="*/ 143 h 166"/>
                    <a:gd name="T78" fmla="*/ 85 w 296"/>
                    <a:gd name="T79" fmla="*/ 148 h 166"/>
                    <a:gd name="T80" fmla="*/ 89 w 296"/>
                    <a:gd name="T81" fmla="*/ 166 h 166"/>
                    <a:gd name="T82" fmla="*/ 103 w 296"/>
                    <a:gd name="T83" fmla="*/ 16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96" h="166">
                      <a:moveTo>
                        <a:pt x="103" y="162"/>
                      </a:moveTo>
                      <a:cubicBezTo>
                        <a:pt x="109" y="160"/>
                        <a:pt x="105" y="151"/>
                        <a:pt x="105" y="151"/>
                      </a:cubicBezTo>
                      <a:cubicBezTo>
                        <a:pt x="114" y="149"/>
                        <a:pt x="114" y="149"/>
                        <a:pt x="114" y="149"/>
                      </a:cubicBezTo>
                      <a:cubicBezTo>
                        <a:pt x="114" y="149"/>
                        <a:pt x="100" y="122"/>
                        <a:pt x="115" y="122"/>
                      </a:cubicBezTo>
                      <a:cubicBezTo>
                        <a:pt x="130" y="122"/>
                        <a:pt x="135" y="123"/>
                        <a:pt x="135" y="123"/>
                      </a:cubicBezTo>
                      <a:cubicBezTo>
                        <a:pt x="135" y="123"/>
                        <a:pt x="140" y="108"/>
                        <a:pt x="148" y="109"/>
                      </a:cubicBezTo>
                      <a:cubicBezTo>
                        <a:pt x="156" y="110"/>
                        <a:pt x="147" y="118"/>
                        <a:pt x="162" y="118"/>
                      </a:cubicBezTo>
                      <a:cubicBezTo>
                        <a:pt x="177" y="118"/>
                        <a:pt x="189" y="95"/>
                        <a:pt x="189" y="95"/>
                      </a:cubicBezTo>
                      <a:cubicBezTo>
                        <a:pt x="190" y="85"/>
                        <a:pt x="190" y="85"/>
                        <a:pt x="190" y="85"/>
                      </a:cubicBezTo>
                      <a:cubicBezTo>
                        <a:pt x="203" y="84"/>
                        <a:pt x="203" y="84"/>
                        <a:pt x="203" y="84"/>
                      </a:cubicBezTo>
                      <a:cubicBezTo>
                        <a:pt x="203" y="84"/>
                        <a:pt x="204" y="64"/>
                        <a:pt x="213" y="65"/>
                      </a:cubicBezTo>
                      <a:cubicBezTo>
                        <a:pt x="222" y="66"/>
                        <a:pt x="228" y="77"/>
                        <a:pt x="238" y="76"/>
                      </a:cubicBezTo>
                      <a:cubicBezTo>
                        <a:pt x="248" y="75"/>
                        <a:pt x="247" y="66"/>
                        <a:pt x="251" y="66"/>
                      </a:cubicBezTo>
                      <a:cubicBezTo>
                        <a:pt x="255" y="66"/>
                        <a:pt x="262" y="66"/>
                        <a:pt x="262" y="66"/>
                      </a:cubicBezTo>
                      <a:cubicBezTo>
                        <a:pt x="281" y="65"/>
                        <a:pt x="281" y="65"/>
                        <a:pt x="281" y="65"/>
                      </a:cubicBezTo>
                      <a:cubicBezTo>
                        <a:pt x="282" y="61"/>
                        <a:pt x="296" y="62"/>
                        <a:pt x="294" y="55"/>
                      </a:cubicBezTo>
                      <a:cubicBezTo>
                        <a:pt x="292" y="48"/>
                        <a:pt x="283" y="41"/>
                        <a:pt x="283" y="41"/>
                      </a:cubicBezTo>
                      <a:cubicBezTo>
                        <a:pt x="268" y="35"/>
                        <a:pt x="268" y="35"/>
                        <a:pt x="268" y="35"/>
                      </a:cubicBezTo>
                      <a:cubicBezTo>
                        <a:pt x="268" y="35"/>
                        <a:pt x="257" y="27"/>
                        <a:pt x="248" y="18"/>
                      </a:cubicBezTo>
                      <a:cubicBezTo>
                        <a:pt x="239" y="9"/>
                        <a:pt x="230" y="13"/>
                        <a:pt x="230" y="13"/>
                      </a:cubicBezTo>
                      <a:cubicBezTo>
                        <a:pt x="230" y="13"/>
                        <a:pt x="226" y="1"/>
                        <a:pt x="214" y="1"/>
                      </a:cubicBezTo>
                      <a:cubicBezTo>
                        <a:pt x="202" y="1"/>
                        <a:pt x="192" y="9"/>
                        <a:pt x="192" y="9"/>
                      </a:cubicBezTo>
                      <a:cubicBezTo>
                        <a:pt x="192" y="9"/>
                        <a:pt x="178" y="0"/>
                        <a:pt x="171" y="0"/>
                      </a:cubicBezTo>
                      <a:cubicBezTo>
                        <a:pt x="164" y="0"/>
                        <a:pt x="148" y="18"/>
                        <a:pt x="148" y="18"/>
                      </a:cubicBezTo>
                      <a:cubicBezTo>
                        <a:pt x="125" y="17"/>
                        <a:pt x="125" y="17"/>
                        <a:pt x="125" y="17"/>
                      </a:cubicBezTo>
                      <a:cubicBezTo>
                        <a:pt x="125" y="17"/>
                        <a:pt x="112" y="11"/>
                        <a:pt x="109" y="11"/>
                      </a:cubicBezTo>
                      <a:cubicBezTo>
                        <a:pt x="106" y="11"/>
                        <a:pt x="89" y="16"/>
                        <a:pt x="89" y="16"/>
                      </a:cubicBezTo>
                      <a:cubicBezTo>
                        <a:pt x="89" y="16"/>
                        <a:pt x="84" y="2"/>
                        <a:pt x="81" y="2"/>
                      </a:cubicBezTo>
                      <a:cubicBezTo>
                        <a:pt x="78" y="2"/>
                        <a:pt x="59" y="15"/>
                        <a:pt x="59" y="15"/>
                      </a:cubicBezTo>
                      <a:cubicBezTo>
                        <a:pt x="59" y="15"/>
                        <a:pt x="54" y="26"/>
                        <a:pt x="39" y="34"/>
                      </a:cubicBezTo>
                      <a:cubicBezTo>
                        <a:pt x="24" y="42"/>
                        <a:pt x="11" y="58"/>
                        <a:pt x="11" y="58"/>
                      </a:cubicBezTo>
                      <a:cubicBezTo>
                        <a:pt x="11" y="58"/>
                        <a:pt x="12" y="70"/>
                        <a:pt x="9" y="79"/>
                      </a:cubicBezTo>
                      <a:cubicBezTo>
                        <a:pt x="8" y="82"/>
                        <a:pt x="4" y="85"/>
                        <a:pt x="0" y="86"/>
                      </a:cubicBezTo>
                      <a:cubicBezTo>
                        <a:pt x="2" y="91"/>
                        <a:pt x="6" y="102"/>
                        <a:pt x="13" y="102"/>
                      </a:cubicBezTo>
                      <a:cubicBezTo>
                        <a:pt x="22" y="102"/>
                        <a:pt x="28" y="102"/>
                        <a:pt x="28" y="102"/>
                      </a:cubicBezTo>
                      <a:cubicBezTo>
                        <a:pt x="28" y="102"/>
                        <a:pt x="27" y="120"/>
                        <a:pt x="36" y="118"/>
                      </a:cubicBezTo>
                      <a:cubicBezTo>
                        <a:pt x="45" y="116"/>
                        <a:pt x="47" y="111"/>
                        <a:pt x="52" y="112"/>
                      </a:cubicBezTo>
                      <a:cubicBezTo>
                        <a:pt x="57" y="113"/>
                        <a:pt x="67" y="114"/>
                        <a:pt x="67" y="114"/>
                      </a:cubicBezTo>
                      <a:cubicBezTo>
                        <a:pt x="68" y="143"/>
                        <a:pt x="68" y="143"/>
                        <a:pt x="68" y="143"/>
                      </a:cubicBezTo>
                      <a:cubicBezTo>
                        <a:pt x="85" y="148"/>
                        <a:pt x="85" y="148"/>
                        <a:pt x="85" y="148"/>
                      </a:cubicBezTo>
                      <a:cubicBezTo>
                        <a:pt x="92" y="158"/>
                        <a:pt x="89" y="166"/>
                        <a:pt x="89" y="166"/>
                      </a:cubicBezTo>
                      <a:cubicBezTo>
                        <a:pt x="89" y="166"/>
                        <a:pt x="97" y="164"/>
                        <a:pt x="103" y="162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Freeform 20"/>
                <p:cNvSpPr>
                  <a:spLocks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5329446" y="2131477"/>
                  <a:ext cx="426145" cy="211418"/>
                </a:xfrm>
                <a:custGeom>
                  <a:avLst/>
                  <a:gdLst>
                    <a:gd name="T0" fmla="*/ 209 w 279"/>
                    <a:gd name="T1" fmla="*/ 47 h 141"/>
                    <a:gd name="T2" fmla="*/ 224 w 279"/>
                    <a:gd name="T3" fmla="*/ 66 h 141"/>
                    <a:gd name="T4" fmla="*/ 232 w 279"/>
                    <a:gd name="T5" fmla="*/ 63 h 141"/>
                    <a:gd name="T6" fmla="*/ 254 w 279"/>
                    <a:gd name="T7" fmla="*/ 81 h 141"/>
                    <a:gd name="T8" fmla="*/ 232 w 279"/>
                    <a:gd name="T9" fmla="*/ 71 h 141"/>
                    <a:gd name="T10" fmla="*/ 229 w 279"/>
                    <a:gd name="T11" fmla="*/ 106 h 141"/>
                    <a:gd name="T12" fmla="*/ 243 w 279"/>
                    <a:gd name="T13" fmla="*/ 128 h 141"/>
                    <a:gd name="T14" fmla="*/ 243 w 279"/>
                    <a:gd name="T15" fmla="*/ 128 h 141"/>
                    <a:gd name="T16" fmla="*/ 253 w 279"/>
                    <a:gd name="T17" fmla="*/ 107 h 141"/>
                    <a:gd name="T18" fmla="*/ 269 w 279"/>
                    <a:gd name="T19" fmla="*/ 109 h 141"/>
                    <a:gd name="T20" fmla="*/ 279 w 279"/>
                    <a:gd name="T21" fmla="*/ 84 h 141"/>
                    <a:gd name="T22" fmla="*/ 266 w 279"/>
                    <a:gd name="T23" fmla="*/ 70 h 141"/>
                    <a:gd name="T24" fmla="*/ 270 w 279"/>
                    <a:gd name="T25" fmla="*/ 58 h 141"/>
                    <a:gd name="T26" fmla="*/ 255 w 279"/>
                    <a:gd name="T27" fmla="*/ 46 h 141"/>
                    <a:gd name="T28" fmla="*/ 236 w 279"/>
                    <a:gd name="T29" fmla="*/ 18 h 141"/>
                    <a:gd name="T30" fmla="*/ 196 w 279"/>
                    <a:gd name="T31" fmla="*/ 13 h 141"/>
                    <a:gd name="T32" fmla="*/ 195 w 279"/>
                    <a:gd name="T33" fmla="*/ 4 h 141"/>
                    <a:gd name="T34" fmla="*/ 163 w 279"/>
                    <a:gd name="T35" fmla="*/ 7 h 141"/>
                    <a:gd name="T36" fmla="*/ 144 w 279"/>
                    <a:gd name="T37" fmla="*/ 27 h 141"/>
                    <a:gd name="T38" fmla="*/ 126 w 279"/>
                    <a:gd name="T39" fmla="*/ 25 h 141"/>
                    <a:gd name="T40" fmla="*/ 94 w 279"/>
                    <a:gd name="T41" fmla="*/ 50 h 141"/>
                    <a:gd name="T42" fmla="*/ 75 w 279"/>
                    <a:gd name="T43" fmla="*/ 43 h 141"/>
                    <a:gd name="T44" fmla="*/ 65 w 279"/>
                    <a:gd name="T45" fmla="*/ 32 h 141"/>
                    <a:gd name="T46" fmla="*/ 59 w 279"/>
                    <a:gd name="T47" fmla="*/ 39 h 141"/>
                    <a:gd name="T48" fmla="*/ 40 w 279"/>
                    <a:gd name="T49" fmla="*/ 35 h 141"/>
                    <a:gd name="T50" fmla="*/ 35 w 279"/>
                    <a:gd name="T51" fmla="*/ 10 h 141"/>
                    <a:gd name="T52" fmla="*/ 27 w 279"/>
                    <a:gd name="T53" fmla="*/ 5 h 141"/>
                    <a:gd name="T54" fmla="*/ 10 w 279"/>
                    <a:gd name="T55" fmla="*/ 11 h 141"/>
                    <a:gd name="T56" fmla="*/ 10 w 279"/>
                    <a:gd name="T57" fmla="*/ 33 h 141"/>
                    <a:gd name="T58" fmla="*/ 24 w 279"/>
                    <a:gd name="T59" fmla="*/ 40 h 141"/>
                    <a:gd name="T60" fmla="*/ 11 w 279"/>
                    <a:gd name="T61" fmla="*/ 51 h 141"/>
                    <a:gd name="T62" fmla="*/ 10 w 279"/>
                    <a:gd name="T63" fmla="*/ 65 h 141"/>
                    <a:gd name="T64" fmla="*/ 6 w 279"/>
                    <a:gd name="T65" fmla="*/ 70 h 141"/>
                    <a:gd name="T66" fmla="*/ 11 w 279"/>
                    <a:gd name="T67" fmla="*/ 75 h 141"/>
                    <a:gd name="T68" fmla="*/ 39 w 279"/>
                    <a:gd name="T69" fmla="*/ 69 h 141"/>
                    <a:gd name="T70" fmla="*/ 44 w 279"/>
                    <a:gd name="T71" fmla="*/ 81 h 141"/>
                    <a:gd name="T72" fmla="*/ 64 w 279"/>
                    <a:gd name="T73" fmla="*/ 80 h 141"/>
                    <a:gd name="T74" fmla="*/ 67 w 279"/>
                    <a:gd name="T75" fmla="*/ 107 h 141"/>
                    <a:gd name="T76" fmla="*/ 86 w 279"/>
                    <a:gd name="T77" fmla="*/ 102 h 141"/>
                    <a:gd name="T78" fmla="*/ 86 w 279"/>
                    <a:gd name="T79" fmla="*/ 89 h 141"/>
                    <a:gd name="T80" fmla="*/ 97 w 279"/>
                    <a:gd name="T81" fmla="*/ 88 h 141"/>
                    <a:gd name="T82" fmla="*/ 115 w 279"/>
                    <a:gd name="T83" fmla="*/ 134 h 141"/>
                    <a:gd name="T84" fmla="*/ 143 w 279"/>
                    <a:gd name="T85" fmla="*/ 118 h 141"/>
                    <a:gd name="T86" fmla="*/ 116 w 279"/>
                    <a:gd name="T87" fmla="*/ 81 h 141"/>
                    <a:gd name="T88" fmla="*/ 147 w 279"/>
                    <a:gd name="T89" fmla="*/ 62 h 141"/>
                    <a:gd name="T90" fmla="*/ 177 w 279"/>
                    <a:gd name="T91" fmla="*/ 36 h 141"/>
                    <a:gd name="T92" fmla="*/ 209 w 279"/>
                    <a:gd name="T93" fmla="*/ 47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79" h="141">
                      <a:moveTo>
                        <a:pt x="209" y="47"/>
                      </a:moveTo>
                      <a:cubicBezTo>
                        <a:pt x="215" y="51"/>
                        <a:pt x="224" y="66"/>
                        <a:pt x="224" y="66"/>
                      </a:cubicBezTo>
                      <a:cubicBezTo>
                        <a:pt x="232" y="63"/>
                        <a:pt x="232" y="63"/>
                        <a:pt x="232" y="63"/>
                      </a:cubicBezTo>
                      <a:cubicBezTo>
                        <a:pt x="254" y="81"/>
                        <a:pt x="254" y="81"/>
                        <a:pt x="254" y="81"/>
                      </a:cubicBezTo>
                      <a:cubicBezTo>
                        <a:pt x="232" y="71"/>
                        <a:pt x="232" y="71"/>
                        <a:pt x="232" y="71"/>
                      </a:cubicBezTo>
                      <a:cubicBezTo>
                        <a:pt x="232" y="71"/>
                        <a:pt x="229" y="100"/>
                        <a:pt x="229" y="106"/>
                      </a:cubicBezTo>
                      <a:cubicBezTo>
                        <a:pt x="229" y="111"/>
                        <a:pt x="240" y="124"/>
                        <a:pt x="243" y="128"/>
                      </a:cubicBezTo>
                      <a:cubicBezTo>
                        <a:pt x="243" y="128"/>
                        <a:pt x="243" y="128"/>
                        <a:pt x="243" y="128"/>
                      </a:cubicBezTo>
                      <a:cubicBezTo>
                        <a:pt x="253" y="107"/>
                        <a:pt x="253" y="107"/>
                        <a:pt x="253" y="107"/>
                      </a:cubicBezTo>
                      <a:cubicBezTo>
                        <a:pt x="253" y="107"/>
                        <a:pt x="260" y="117"/>
                        <a:pt x="269" y="109"/>
                      </a:cubicBezTo>
                      <a:cubicBezTo>
                        <a:pt x="279" y="101"/>
                        <a:pt x="279" y="84"/>
                        <a:pt x="279" y="84"/>
                      </a:cubicBezTo>
                      <a:cubicBezTo>
                        <a:pt x="279" y="84"/>
                        <a:pt x="266" y="77"/>
                        <a:pt x="266" y="70"/>
                      </a:cubicBezTo>
                      <a:cubicBezTo>
                        <a:pt x="266" y="64"/>
                        <a:pt x="269" y="59"/>
                        <a:pt x="270" y="58"/>
                      </a:cubicBezTo>
                      <a:cubicBezTo>
                        <a:pt x="255" y="46"/>
                        <a:pt x="255" y="46"/>
                        <a:pt x="255" y="46"/>
                      </a:cubicBezTo>
                      <a:cubicBezTo>
                        <a:pt x="255" y="46"/>
                        <a:pt x="251" y="24"/>
                        <a:pt x="236" y="18"/>
                      </a:cubicBezTo>
                      <a:cubicBezTo>
                        <a:pt x="221" y="12"/>
                        <a:pt x="196" y="13"/>
                        <a:pt x="196" y="13"/>
                      </a:cubicBezTo>
                      <a:cubicBezTo>
                        <a:pt x="195" y="4"/>
                        <a:pt x="195" y="4"/>
                        <a:pt x="195" y="4"/>
                      </a:cubicBezTo>
                      <a:cubicBezTo>
                        <a:pt x="195" y="4"/>
                        <a:pt x="169" y="0"/>
                        <a:pt x="163" y="7"/>
                      </a:cubicBezTo>
                      <a:cubicBezTo>
                        <a:pt x="157" y="14"/>
                        <a:pt x="144" y="27"/>
                        <a:pt x="144" y="27"/>
                      </a:cubicBezTo>
                      <a:cubicBezTo>
                        <a:pt x="144" y="27"/>
                        <a:pt x="134" y="18"/>
                        <a:pt x="126" y="25"/>
                      </a:cubicBezTo>
                      <a:cubicBezTo>
                        <a:pt x="118" y="32"/>
                        <a:pt x="104" y="50"/>
                        <a:pt x="94" y="50"/>
                      </a:cubicBezTo>
                      <a:cubicBezTo>
                        <a:pt x="84" y="50"/>
                        <a:pt x="75" y="43"/>
                        <a:pt x="75" y="43"/>
                      </a:cubicBezTo>
                      <a:cubicBezTo>
                        <a:pt x="65" y="32"/>
                        <a:pt x="65" y="32"/>
                        <a:pt x="65" y="32"/>
                      </a:cubicBezTo>
                      <a:cubicBezTo>
                        <a:pt x="59" y="39"/>
                        <a:pt x="59" y="39"/>
                        <a:pt x="59" y="39"/>
                      </a:cubicBezTo>
                      <a:cubicBezTo>
                        <a:pt x="59" y="39"/>
                        <a:pt x="45" y="44"/>
                        <a:pt x="40" y="35"/>
                      </a:cubicBezTo>
                      <a:cubicBezTo>
                        <a:pt x="35" y="26"/>
                        <a:pt x="42" y="16"/>
                        <a:pt x="35" y="10"/>
                      </a:cubicBezTo>
                      <a:cubicBezTo>
                        <a:pt x="33" y="8"/>
                        <a:pt x="30" y="7"/>
                        <a:pt x="27" y="5"/>
                      </a:cubicBezTo>
                      <a:cubicBezTo>
                        <a:pt x="23" y="6"/>
                        <a:pt x="16" y="9"/>
                        <a:pt x="10" y="11"/>
                      </a:cubicBezTo>
                      <a:cubicBezTo>
                        <a:pt x="0" y="14"/>
                        <a:pt x="10" y="33"/>
                        <a:pt x="10" y="33"/>
                      </a:cubicBezTo>
                      <a:cubicBezTo>
                        <a:pt x="10" y="33"/>
                        <a:pt x="24" y="35"/>
                        <a:pt x="24" y="40"/>
                      </a:cubicBezTo>
                      <a:cubicBezTo>
                        <a:pt x="24" y="45"/>
                        <a:pt x="11" y="51"/>
                        <a:pt x="11" y="51"/>
                      </a:cubicBezTo>
                      <a:cubicBezTo>
                        <a:pt x="10" y="65"/>
                        <a:pt x="10" y="65"/>
                        <a:pt x="10" y="65"/>
                      </a:cubicBezTo>
                      <a:cubicBezTo>
                        <a:pt x="6" y="70"/>
                        <a:pt x="6" y="70"/>
                        <a:pt x="6" y="70"/>
                      </a:cubicBezTo>
                      <a:cubicBezTo>
                        <a:pt x="11" y="75"/>
                        <a:pt x="11" y="75"/>
                        <a:pt x="11" y="75"/>
                      </a:cubicBezTo>
                      <a:cubicBezTo>
                        <a:pt x="39" y="69"/>
                        <a:pt x="39" y="69"/>
                        <a:pt x="39" y="69"/>
                      </a:cubicBezTo>
                      <a:cubicBezTo>
                        <a:pt x="44" y="81"/>
                        <a:pt x="44" y="81"/>
                        <a:pt x="44" y="81"/>
                      </a:cubicBezTo>
                      <a:cubicBezTo>
                        <a:pt x="64" y="80"/>
                        <a:pt x="64" y="80"/>
                        <a:pt x="64" y="80"/>
                      </a:cubicBezTo>
                      <a:cubicBezTo>
                        <a:pt x="64" y="80"/>
                        <a:pt x="59" y="102"/>
                        <a:pt x="67" y="107"/>
                      </a:cubicBezTo>
                      <a:cubicBezTo>
                        <a:pt x="75" y="112"/>
                        <a:pt x="86" y="102"/>
                        <a:pt x="86" y="102"/>
                      </a:cubicBezTo>
                      <a:cubicBezTo>
                        <a:pt x="86" y="89"/>
                        <a:pt x="86" y="89"/>
                        <a:pt x="86" y="89"/>
                      </a:cubicBezTo>
                      <a:cubicBezTo>
                        <a:pt x="97" y="88"/>
                        <a:pt x="97" y="88"/>
                        <a:pt x="97" y="88"/>
                      </a:cubicBezTo>
                      <a:cubicBezTo>
                        <a:pt x="97" y="88"/>
                        <a:pt x="101" y="141"/>
                        <a:pt x="115" y="134"/>
                      </a:cubicBezTo>
                      <a:cubicBezTo>
                        <a:pt x="129" y="127"/>
                        <a:pt x="143" y="118"/>
                        <a:pt x="143" y="118"/>
                      </a:cubicBezTo>
                      <a:cubicBezTo>
                        <a:pt x="143" y="118"/>
                        <a:pt x="105" y="91"/>
                        <a:pt x="116" y="81"/>
                      </a:cubicBezTo>
                      <a:cubicBezTo>
                        <a:pt x="127" y="71"/>
                        <a:pt x="138" y="70"/>
                        <a:pt x="147" y="62"/>
                      </a:cubicBezTo>
                      <a:cubicBezTo>
                        <a:pt x="156" y="54"/>
                        <a:pt x="167" y="34"/>
                        <a:pt x="177" y="36"/>
                      </a:cubicBezTo>
                      <a:cubicBezTo>
                        <a:pt x="187" y="38"/>
                        <a:pt x="203" y="43"/>
                        <a:pt x="209" y="47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Freeform 21"/>
                <p:cNvSpPr>
                  <a:spLocks noEditPoint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5026225" y="1725555"/>
                  <a:ext cx="341462" cy="326995"/>
                </a:xfrm>
                <a:custGeom>
                  <a:avLst/>
                  <a:gdLst>
                    <a:gd name="T0" fmla="*/ 128 w 220"/>
                    <a:gd name="T1" fmla="*/ 204 h 223"/>
                    <a:gd name="T2" fmla="*/ 128 w 220"/>
                    <a:gd name="T3" fmla="*/ 204 h 223"/>
                    <a:gd name="T4" fmla="*/ 128 w 220"/>
                    <a:gd name="T5" fmla="*/ 204 h 223"/>
                    <a:gd name="T6" fmla="*/ 128 w 220"/>
                    <a:gd name="T7" fmla="*/ 204 h 223"/>
                    <a:gd name="T8" fmla="*/ 218 w 220"/>
                    <a:gd name="T9" fmla="*/ 15 h 223"/>
                    <a:gd name="T10" fmla="*/ 211 w 220"/>
                    <a:gd name="T11" fmla="*/ 1 h 223"/>
                    <a:gd name="T12" fmla="*/ 192 w 220"/>
                    <a:gd name="T13" fmla="*/ 2 h 223"/>
                    <a:gd name="T14" fmla="*/ 181 w 220"/>
                    <a:gd name="T15" fmla="*/ 2 h 223"/>
                    <a:gd name="T16" fmla="*/ 168 w 220"/>
                    <a:gd name="T17" fmla="*/ 12 h 223"/>
                    <a:gd name="T18" fmla="*/ 143 w 220"/>
                    <a:gd name="T19" fmla="*/ 1 h 223"/>
                    <a:gd name="T20" fmla="*/ 133 w 220"/>
                    <a:gd name="T21" fmla="*/ 20 h 223"/>
                    <a:gd name="T22" fmla="*/ 120 w 220"/>
                    <a:gd name="T23" fmla="*/ 21 h 223"/>
                    <a:gd name="T24" fmla="*/ 119 w 220"/>
                    <a:gd name="T25" fmla="*/ 31 h 223"/>
                    <a:gd name="T26" fmla="*/ 92 w 220"/>
                    <a:gd name="T27" fmla="*/ 54 h 223"/>
                    <a:gd name="T28" fmla="*/ 78 w 220"/>
                    <a:gd name="T29" fmla="*/ 45 h 223"/>
                    <a:gd name="T30" fmla="*/ 65 w 220"/>
                    <a:gd name="T31" fmla="*/ 59 h 223"/>
                    <a:gd name="T32" fmla="*/ 45 w 220"/>
                    <a:gd name="T33" fmla="*/ 58 h 223"/>
                    <a:gd name="T34" fmla="*/ 44 w 220"/>
                    <a:gd name="T35" fmla="*/ 85 h 223"/>
                    <a:gd name="T36" fmla="*/ 35 w 220"/>
                    <a:gd name="T37" fmla="*/ 87 h 223"/>
                    <a:gd name="T38" fmla="*/ 33 w 220"/>
                    <a:gd name="T39" fmla="*/ 98 h 223"/>
                    <a:gd name="T40" fmla="*/ 19 w 220"/>
                    <a:gd name="T41" fmla="*/ 102 h 223"/>
                    <a:gd name="T42" fmla="*/ 0 w 220"/>
                    <a:gd name="T43" fmla="*/ 102 h 223"/>
                    <a:gd name="T44" fmla="*/ 32 w 220"/>
                    <a:gd name="T45" fmla="*/ 136 h 223"/>
                    <a:gd name="T46" fmla="*/ 50 w 220"/>
                    <a:gd name="T47" fmla="*/ 175 h 223"/>
                    <a:gd name="T48" fmla="*/ 80 w 220"/>
                    <a:gd name="T49" fmla="*/ 199 h 223"/>
                    <a:gd name="T50" fmla="*/ 92 w 220"/>
                    <a:gd name="T51" fmla="*/ 198 h 223"/>
                    <a:gd name="T52" fmla="*/ 92 w 220"/>
                    <a:gd name="T53" fmla="*/ 197 h 223"/>
                    <a:gd name="T54" fmla="*/ 81 w 220"/>
                    <a:gd name="T55" fmla="*/ 187 h 223"/>
                    <a:gd name="T56" fmla="*/ 95 w 220"/>
                    <a:gd name="T57" fmla="*/ 181 h 223"/>
                    <a:gd name="T58" fmla="*/ 90 w 220"/>
                    <a:gd name="T59" fmla="*/ 175 h 223"/>
                    <a:gd name="T60" fmla="*/ 79 w 220"/>
                    <a:gd name="T61" fmla="*/ 177 h 223"/>
                    <a:gd name="T62" fmla="*/ 79 w 220"/>
                    <a:gd name="T63" fmla="*/ 149 h 223"/>
                    <a:gd name="T64" fmla="*/ 123 w 220"/>
                    <a:gd name="T65" fmla="*/ 185 h 223"/>
                    <a:gd name="T66" fmla="*/ 128 w 220"/>
                    <a:gd name="T67" fmla="*/ 204 h 223"/>
                    <a:gd name="T68" fmla="*/ 132 w 220"/>
                    <a:gd name="T69" fmla="*/ 204 h 223"/>
                    <a:gd name="T70" fmla="*/ 150 w 220"/>
                    <a:gd name="T71" fmla="*/ 211 h 223"/>
                    <a:gd name="T72" fmla="*/ 162 w 220"/>
                    <a:gd name="T73" fmla="*/ 223 h 223"/>
                    <a:gd name="T74" fmla="*/ 183 w 220"/>
                    <a:gd name="T75" fmla="*/ 220 h 223"/>
                    <a:gd name="T76" fmla="*/ 170 w 220"/>
                    <a:gd name="T77" fmla="*/ 192 h 223"/>
                    <a:gd name="T78" fmla="*/ 182 w 220"/>
                    <a:gd name="T79" fmla="*/ 172 h 223"/>
                    <a:gd name="T80" fmla="*/ 177 w 220"/>
                    <a:gd name="T81" fmla="*/ 151 h 223"/>
                    <a:gd name="T82" fmla="*/ 181 w 220"/>
                    <a:gd name="T83" fmla="*/ 119 h 223"/>
                    <a:gd name="T84" fmla="*/ 191 w 220"/>
                    <a:gd name="T85" fmla="*/ 131 h 223"/>
                    <a:gd name="T86" fmla="*/ 194 w 220"/>
                    <a:gd name="T87" fmla="*/ 74 h 223"/>
                    <a:gd name="T88" fmla="*/ 209 w 220"/>
                    <a:gd name="T89" fmla="*/ 44 h 223"/>
                    <a:gd name="T90" fmla="*/ 218 w 220"/>
                    <a:gd name="T91" fmla="*/ 15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20" h="223">
                      <a:moveTo>
                        <a:pt x="128" y="204"/>
                      </a:moveTo>
                      <a:cubicBezTo>
                        <a:pt x="128" y="204"/>
                        <a:pt x="128" y="204"/>
                        <a:pt x="128" y="204"/>
                      </a:cubicBezTo>
                      <a:cubicBezTo>
                        <a:pt x="128" y="204"/>
                        <a:pt x="128" y="204"/>
                        <a:pt x="128" y="204"/>
                      </a:cubicBezTo>
                      <a:cubicBezTo>
                        <a:pt x="128" y="204"/>
                        <a:pt x="128" y="204"/>
                        <a:pt x="128" y="204"/>
                      </a:cubicBezTo>
                      <a:close/>
                      <a:moveTo>
                        <a:pt x="218" y="15"/>
                      </a:moveTo>
                      <a:cubicBezTo>
                        <a:pt x="216" y="10"/>
                        <a:pt x="210" y="5"/>
                        <a:pt x="211" y="1"/>
                      </a:cubicBezTo>
                      <a:cubicBezTo>
                        <a:pt x="192" y="2"/>
                        <a:pt x="192" y="2"/>
                        <a:pt x="192" y="2"/>
                      </a:cubicBezTo>
                      <a:cubicBezTo>
                        <a:pt x="192" y="2"/>
                        <a:pt x="185" y="2"/>
                        <a:pt x="181" y="2"/>
                      </a:cubicBezTo>
                      <a:cubicBezTo>
                        <a:pt x="177" y="2"/>
                        <a:pt x="178" y="11"/>
                        <a:pt x="168" y="12"/>
                      </a:cubicBezTo>
                      <a:cubicBezTo>
                        <a:pt x="158" y="13"/>
                        <a:pt x="152" y="2"/>
                        <a:pt x="143" y="1"/>
                      </a:cubicBezTo>
                      <a:cubicBezTo>
                        <a:pt x="134" y="0"/>
                        <a:pt x="133" y="20"/>
                        <a:pt x="133" y="20"/>
                      </a:cubicBezTo>
                      <a:cubicBezTo>
                        <a:pt x="120" y="21"/>
                        <a:pt x="120" y="21"/>
                        <a:pt x="120" y="21"/>
                      </a:cubicBezTo>
                      <a:cubicBezTo>
                        <a:pt x="119" y="31"/>
                        <a:pt x="119" y="31"/>
                        <a:pt x="119" y="31"/>
                      </a:cubicBezTo>
                      <a:cubicBezTo>
                        <a:pt x="119" y="31"/>
                        <a:pt x="107" y="54"/>
                        <a:pt x="92" y="54"/>
                      </a:cubicBezTo>
                      <a:cubicBezTo>
                        <a:pt x="77" y="54"/>
                        <a:pt x="86" y="46"/>
                        <a:pt x="78" y="45"/>
                      </a:cubicBezTo>
                      <a:cubicBezTo>
                        <a:pt x="70" y="44"/>
                        <a:pt x="65" y="59"/>
                        <a:pt x="65" y="59"/>
                      </a:cubicBezTo>
                      <a:cubicBezTo>
                        <a:pt x="65" y="59"/>
                        <a:pt x="60" y="58"/>
                        <a:pt x="45" y="58"/>
                      </a:cubicBezTo>
                      <a:cubicBezTo>
                        <a:pt x="30" y="58"/>
                        <a:pt x="44" y="85"/>
                        <a:pt x="44" y="85"/>
                      </a:cubicBezTo>
                      <a:cubicBezTo>
                        <a:pt x="35" y="87"/>
                        <a:pt x="35" y="87"/>
                        <a:pt x="35" y="87"/>
                      </a:cubicBezTo>
                      <a:cubicBezTo>
                        <a:pt x="35" y="87"/>
                        <a:pt x="39" y="96"/>
                        <a:pt x="33" y="98"/>
                      </a:cubicBezTo>
                      <a:cubicBezTo>
                        <a:pt x="27" y="100"/>
                        <a:pt x="19" y="102"/>
                        <a:pt x="19" y="102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32" y="136"/>
                        <a:pt x="32" y="136"/>
                        <a:pt x="32" y="136"/>
                      </a:cubicBezTo>
                      <a:cubicBezTo>
                        <a:pt x="32" y="136"/>
                        <a:pt x="40" y="167"/>
                        <a:pt x="50" y="175"/>
                      </a:cubicBezTo>
                      <a:cubicBezTo>
                        <a:pt x="59" y="182"/>
                        <a:pt x="77" y="196"/>
                        <a:pt x="80" y="199"/>
                      </a:cubicBezTo>
                      <a:cubicBezTo>
                        <a:pt x="83" y="198"/>
                        <a:pt x="89" y="197"/>
                        <a:pt x="92" y="198"/>
                      </a:cubicBezTo>
                      <a:cubicBezTo>
                        <a:pt x="92" y="197"/>
                        <a:pt x="92" y="197"/>
                        <a:pt x="92" y="197"/>
                      </a:cubicBezTo>
                      <a:cubicBezTo>
                        <a:pt x="89" y="195"/>
                        <a:pt x="78" y="191"/>
                        <a:pt x="81" y="187"/>
                      </a:cubicBezTo>
                      <a:cubicBezTo>
                        <a:pt x="84" y="183"/>
                        <a:pt x="99" y="188"/>
                        <a:pt x="95" y="181"/>
                      </a:cubicBezTo>
                      <a:cubicBezTo>
                        <a:pt x="91" y="175"/>
                        <a:pt x="90" y="175"/>
                        <a:pt x="90" y="175"/>
                      </a:cubicBezTo>
                      <a:cubicBezTo>
                        <a:pt x="90" y="175"/>
                        <a:pt x="79" y="179"/>
                        <a:pt x="79" y="177"/>
                      </a:cubicBezTo>
                      <a:cubicBezTo>
                        <a:pt x="78" y="175"/>
                        <a:pt x="72" y="147"/>
                        <a:pt x="79" y="149"/>
                      </a:cubicBezTo>
                      <a:cubicBezTo>
                        <a:pt x="86" y="151"/>
                        <a:pt x="119" y="177"/>
                        <a:pt x="123" y="185"/>
                      </a:cubicBezTo>
                      <a:cubicBezTo>
                        <a:pt x="126" y="189"/>
                        <a:pt x="127" y="197"/>
                        <a:pt x="128" y="204"/>
                      </a:cubicBezTo>
                      <a:cubicBezTo>
                        <a:pt x="129" y="204"/>
                        <a:pt x="131" y="204"/>
                        <a:pt x="132" y="204"/>
                      </a:cubicBezTo>
                      <a:cubicBezTo>
                        <a:pt x="145" y="205"/>
                        <a:pt x="150" y="211"/>
                        <a:pt x="150" y="211"/>
                      </a:cubicBezTo>
                      <a:cubicBezTo>
                        <a:pt x="150" y="211"/>
                        <a:pt x="150" y="223"/>
                        <a:pt x="162" y="223"/>
                      </a:cubicBezTo>
                      <a:cubicBezTo>
                        <a:pt x="168" y="223"/>
                        <a:pt x="176" y="222"/>
                        <a:pt x="183" y="220"/>
                      </a:cubicBezTo>
                      <a:cubicBezTo>
                        <a:pt x="180" y="218"/>
                        <a:pt x="170" y="205"/>
                        <a:pt x="170" y="192"/>
                      </a:cubicBezTo>
                      <a:cubicBezTo>
                        <a:pt x="170" y="177"/>
                        <a:pt x="182" y="181"/>
                        <a:pt x="182" y="172"/>
                      </a:cubicBezTo>
                      <a:cubicBezTo>
                        <a:pt x="182" y="163"/>
                        <a:pt x="177" y="151"/>
                        <a:pt x="177" y="151"/>
                      </a:cubicBezTo>
                      <a:cubicBezTo>
                        <a:pt x="181" y="119"/>
                        <a:pt x="181" y="119"/>
                        <a:pt x="181" y="119"/>
                      </a:cubicBezTo>
                      <a:cubicBezTo>
                        <a:pt x="191" y="131"/>
                        <a:pt x="191" y="131"/>
                        <a:pt x="191" y="131"/>
                      </a:cubicBezTo>
                      <a:cubicBezTo>
                        <a:pt x="194" y="74"/>
                        <a:pt x="194" y="74"/>
                        <a:pt x="194" y="74"/>
                      </a:cubicBezTo>
                      <a:cubicBezTo>
                        <a:pt x="194" y="74"/>
                        <a:pt x="200" y="53"/>
                        <a:pt x="209" y="44"/>
                      </a:cubicBezTo>
                      <a:cubicBezTo>
                        <a:pt x="218" y="35"/>
                        <a:pt x="220" y="20"/>
                        <a:pt x="218" y="15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Freeform 22"/>
                <p:cNvSpPr>
                  <a:spLocks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5119106" y="2010262"/>
                  <a:ext cx="254047" cy="231153"/>
                </a:xfrm>
                <a:custGeom>
                  <a:avLst/>
                  <a:gdLst>
                    <a:gd name="T0" fmla="*/ 146 w 162"/>
                    <a:gd name="T1" fmla="*/ 133 h 152"/>
                    <a:gd name="T2" fmla="*/ 159 w 162"/>
                    <a:gd name="T3" fmla="*/ 122 h 152"/>
                    <a:gd name="T4" fmla="*/ 145 w 162"/>
                    <a:gd name="T5" fmla="*/ 115 h 152"/>
                    <a:gd name="T6" fmla="*/ 145 w 162"/>
                    <a:gd name="T7" fmla="*/ 93 h 152"/>
                    <a:gd name="T8" fmla="*/ 162 w 162"/>
                    <a:gd name="T9" fmla="*/ 87 h 152"/>
                    <a:gd name="T10" fmla="*/ 140 w 162"/>
                    <a:gd name="T11" fmla="*/ 66 h 152"/>
                    <a:gd name="T12" fmla="*/ 124 w 162"/>
                    <a:gd name="T13" fmla="*/ 39 h 152"/>
                    <a:gd name="T14" fmla="*/ 122 w 162"/>
                    <a:gd name="T15" fmla="*/ 24 h 152"/>
                    <a:gd name="T16" fmla="*/ 122 w 162"/>
                    <a:gd name="T17" fmla="*/ 23 h 152"/>
                    <a:gd name="T18" fmla="*/ 122 w 162"/>
                    <a:gd name="T19" fmla="*/ 23 h 152"/>
                    <a:gd name="T20" fmla="*/ 101 w 162"/>
                    <a:gd name="T21" fmla="*/ 26 h 152"/>
                    <a:gd name="T22" fmla="*/ 89 w 162"/>
                    <a:gd name="T23" fmla="*/ 14 h 152"/>
                    <a:gd name="T24" fmla="*/ 71 w 162"/>
                    <a:gd name="T25" fmla="*/ 7 h 152"/>
                    <a:gd name="T26" fmla="*/ 59 w 162"/>
                    <a:gd name="T27" fmla="*/ 12 h 152"/>
                    <a:gd name="T28" fmla="*/ 33 w 162"/>
                    <a:gd name="T29" fmla="*/ 1 h 152"/>
                    <a:gd name="T30" fmla="*/ 19 w 162"/>
                    <a:gd name="T31" fmla="*/ 2 h 152"/>
                    <a:gd name="T32" fmla="*/ 19 w 162"/>
                    <a:gd name="T33" fmla="*/ 2 h 152"/>
                    <a:gd name="T34" fmla="*/ 10 w 162"/>
                    <a:gd name="T35" fmla="*/ 19 h 152"/>
                    <a:gd name="T36" fmla="*/ 20 w 162"/>
                    <a:gd name="T37" fmla="*/ 32 h 152"/>
                    <a:gd name="T38" fmla="*/ 9 w 162"/>
                    <a:gd name="T39" fmla="*/ 60 h 152"/>
                    <a:gd name="T40" fmla="*/ 33 w 162"/>
                    <a:gd name="T41" fmla="*/ 72 h 152"/>
                    <a:gd name="T42" fmla="*/ 53 w 162"/>
                    <a:gd name="T43" fmla="*/ 85 h 152"/>
                    <a:gd name="T44" fmla="*/ 51 w 162"/>
                    <a:gd name="T45" fmla="*/ 67 h 152"/>
                    <a:gd name="T46" fmla="*/ 33 w 162"/>
                    <a:gd name="T47" fmla="*/ 49 h 152"/>
                    <a:gd name="T48" fmla="*/ 67 w 162"/>
                    <a:gd name="T49" fmla="*/ 70 h 152"/>
                    <a:gd name="T50" fmla="*/ 68 w 162"/>
                    <a:gd name="T51" fmla="*/ 89 h 152"/>
                    <a:gd name="T52" fmla="*/ 95 w 162"/>
                    <a:gd name="T53" fmla="*/ 94 h 152"/>
                    <a:gd name="T54" fmla="*/ 108 w 162"/>
                    <a:gd name="T55" fmla="*/ 121 h 152"/>
                    <a:gd name="T56" fmla="*/ 108 w 162"/>
                    <a:gd name="T57" fmla="*/ 138 h 152"/>
                    <a:gd name="T58" fmla="*/ 131 w 162"/>
                    <a:gd name="T59" fmla="*/ 150 h 152"/>
                    <a:gd name="T60" fmla="*/ 122 w 162"/>
                    <a:gd name="T61" fmla="*/ 133 h 152"/>
                    <a:gd name="T62" fmla="*/ 141 w 162"/>
                    <a:gd name="T63" fmla="*/ 152 h 152"/>
                    <a:gd name="T64" fmla="*/ 145 w 162"/>
                    <a:gd name="T65" fmla="*/ 147 h 152"/>
                    <a:gd name="T66" fmla="*/ 146 w 162"/>
                    <a:gd name="T67" fmla="*/ 133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62" h="152">
                      <a:moveTo>
                        <a:pt x="146" y="133"/>
                      </a:moveTo>
                      <a:cubicBezTo>
                        <a:pt x="146" y="133"/>
                        <a:pt x="159" y="127"/>
                        <a:pt x="159" y="122"/>
                      </a:cubicBezTo>
                      <a:cubicBezTo>
                        <a:pt x="159" y="117"/>
                        <a:pt x="145" y="115"/>
                        <a:pt x="145" y="115"/>
                      </a:cubicBezTo>
                      <a:cubicBezTo>
                        <a:pt x="145" y="115"/>
                        <a:pt x="135" y="96"/>
                        <a:pt x="145" y="93"/>
                      </a:cubicBezTo>
                      <a:cubicBezTo>
                        <a:pt x="151" y="91"/>
                        <a:pt x="158" y="88"/>
                        <a:pt x="162" y="87"/>
                      </a:cubicBezTo>
                      <a:cubicBezTo>
                        <a:pt x="154" y="82"/>
                        <a:pt x="143" y="75"/>
                        <a:pt x="140" y="66"/>
                      </a:cubicBezTo>
                      <a:cubicBezTo>
                        <a:pt x="136" y="53"/>
                        <a:pt x="124" y="39"/>
                        <a:pt x="124" y="39"/>
                      </a:cubicBezTo>
                      <a:cubicBezTo>
                        <a:pt x="122" y="24"/>
                        <a:pt x="122" y="24"/>
                        <a:pt x="122" y="24"/>
                      </a:cubicBezTo>
                      <a:cubicBezTo>
                        <a:pt x="122" y="24"/>
                        <a:pt x="122" y="24"/>
                        <a:pt x="122" y="23"/>
                      </a:cubicBezTo>
                      <a:cubicBezTo>
                        <a:pt x="122" y="23"/>
                        <a:pt x="122" y="23"/>
                        <a:pt x="122" y="23"/>
                      </a:cubicBezTo>
                      <a:cubicBezTo>
                        <a:pt x="115" y="25"/>
                        <a:pt x="107" y="26"/>
                        <a:pt x="101" y="26"/>
                      </a:cubicBezTo>
                      <a:cubicBezTo>
                        <a:pt x="89" y="26"/>
                        <a:pt x="89" y="14"/>
                        <a:pt x="89" y="14"/>
                      </a:cubicBezTo>
                      <a:cubicBezTo>
                        <a:pt x="89" y="14"/>
                        <a:pt x="84" y="8"/>
                        <a:pt x="71" y="7"/>
                      </a:cubicBezTo>
                      <a:cubicBezTo>
                        <a:pt x="58" y="6"/>
                        <a:pt x="59" y="12"/>
                        <a:pt x="59" y="12"/>
                      </a:cubicBezTo>
                      <a:cubicBezTo>
                        <a:pt x="59" y="12"/>
                        <a:pt x="39" y="3"/>
                        <a:pt x="33" y="1"/>
                      </a:cubicBezTo>
                      <a:cubicBezTo>
                        <a:pt x="29" y="0"/>
                        <a:pt x="23" y="1"/>
                        <a:pt x="19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9"/>
                        <a:pt x="26" y="28"/>
                        <a:pt x="20" y="32"/>
                      </a:cubicBezTo>
                      <a:cubicBezTo>
                        <a:pt x="14" y="36"/>
                        <a:pt x="0" y="46"/>
                        <a:pt x="9" y="60"/>
                      </a:cubicBezTo>
                      <a:cubicBezTo>
                        <a:pt x="18" y="74"/>
                        <a:pt x="33" y="72"/>
                        <a:pt x="33" y="72"/>
                      </a:cubicBezTo>
                      <a:cubicBezTo>
                        <a:pt x="33" y="72"/>
                        <a:pt x="50" y="92"/>
                        <a:pt x="53" y="85"/>
                      </a:cubicBezTo>
                      <a:cubicBezTo>
                        <a:pt x="56" y="78"/>
                        <a:pt x="51" y="67"/>
                        <a:pt x="51" y="67"/>
                      </a:cubicBezTo>
                      <a:cubicBezTo>
                        <a:pt x="51" y="67"/>
                        <a:pt x="24" y="49"/>
                        <a:pt x="33" y="49"/>
                      </a:cubicBezTo>
                      <a:cubicBezTo>
                        <a:pt x="42" y="49"/>
                        <a:pt x="67" y="70"/>
                        <a:pt x="67" y="70"/>
                      </a:cubicBezTo>
                      <a:cubicBezTo>
                        <a:pt x="67" y="70"/>
                        <a:pt x="64" y="89"/>
                        <a:pt x="68" y="89"/>
                      </a:cubicBezTo>
                      <a:cubicBezTo>
                        <a:pt x="72" y="89"/>
                        <a:pt x="95" y="94"/>
                        <a:pt x="95" y="94"/>
                      </a:cubicBezTo>
                      <a:cubicBezTo>
                        <a:pt x="108" y="121"/>
                        <a:pt x="108" y="121"/>
                        <a:pt x="108" y="121"/>
                      </a:cubicBezTo>
                      <a:cubicBezTo>
                        <a:pt x="108" y="121"/>
                        <a:pt x="99" y="129"/>
                        <a:pt x="108" y="138"/>
                      </a:cubicBezTo>
                      <a:cubicBezTo>
                        <a:pt x="117" y="147"/>
                        <a:pt x="131" y="150"/>
                        <a:pt x="131" y="150"/>
                      </a:cubicBezTo>
                      <a:cubicBezTo>
                        <a:pt x="122" y="133"/>
                        <a:pt x="122" y="133"/>
                        <a:pt x="122" y="133"/>
                      </a:cubicBezTo>
                      <a:cubicBezTo>
                        <a:pt x="141" y="152"/>
                        <a:pt x="141" y="152"/>
                        <a:pt x="141" y="152"/>
                      </a:cubicBezTo>
                      <a:cubicBezTo>
                        <a:pt x="145" y="147"/>
                        <a:pt x="145" y="147"/>
                        <a:pt x="145" y="147"/>
                      </a:cubicBezTo>
                      <a:lnTo>
                        <a:pt x="146" y="133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2" name="CuadroTexto 24"/>
            <p:cNvSpPr txBox="1"/>
            <p:nvPr/>
          </p:nvSpPr>
          <p:spPr>
            <a:xfrm>
              <a:off x="4920080" y="1747495"/>
              <a:ext cx="9284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tabLst>
                  <a:tab pos="360363" algn="l"/>
                </a:tabLst>
              </a:pPr>
              <a:r>
                <a:rPr lang="es-CO" sz="1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Narrow" panose="020B0606020202030204" pitchFamily="34" charset="0"/>
                </a:rPr>
                <a:t>Panamá</a:t>
              </a:r>
            </a:p>
            <a:p>
              <a:pPr algn="r">
                <a:tabLst>
                  <a:tab pos="360363" algn="l"/>
                </a:tabLst>
              </a:pPr>
              <a:r>
                <a:rPr lang="es-CO" sz="1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Narrow" panose="020B0606020202030204" pitchFamily="34" charset="0"/>
                </a:rPr>
                <a:t>GCF Readiness</a:t>
              </a:r>
              <a:endParaRPr lang="es-CO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" name="CuadroTexto 31"/>
            <p:cNvSpPr txBox="1"/>
            <p:nvPr/>
          </p:nvSpPr>
          <p:spPr>
            <a:xfrm>
              <a:off x="5469528" y="2975055"/>
              <a:ext cx="9188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tabLst>
                  <a:tab pos="360363" algn="l"/>
                </a:tabLst>
              </a:pPr>
              <a:r>
                <a:rPr lang="es-CO" sz="1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Narrow" panose="020B0606020202030204" pitchFamily="34" charset="0"/>
                </a:rPr>
                <a:t>	</a:t>
              </a:r>
              <a:r>
                <a:rPr lang="es-CO" sz="1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Narrow" panose="020B0606020202030204" pitchFamily="34" charset="0"/>
                </a:rPr>
                <a:t>Perú</a:t>
              </a:r>
            </a:p>
            <a:p>
              <a:pPr algn="r">
                <a:tabLst>
                  <a:tab pos="360363" algn="l"/>
                </a:tabLst>
              </a:pPr>
              <a:r>
                <a:rPr lang="es-CO" sz="10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Narrow" panose="020B0606020202030204" pitchFamily="34" charset="0"/>
                </a:rPr>
                <a:t>FdA</a:t>
              </a:r>
              <a:r>
                <a:rPr lang="es-CO" sz="1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Narrow" panose="020B0606020202030204" pitchFamily="34" charset="0"/>
                </a:rPr>
                <a:t>  </a:t>
              </a:r>
              <a:r>
                <a:rPr lang="es-CO" sz="10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Narrow" panose="020B0606020202030204" pitchFamily="34" charset="0"/>
                </a:rPr>
                <a:t>Ayninacuy</a:t>
              </a:r>
              <a:endParaRPr lang="es-CO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" name="CuadroTexto 34"/>
            <p:cNvSpPr txBox="1"/>
            <p:nvPr/>
          </p:nvSpPr>
          <p:spPr>
            <a:xfrm>
              <a:off x="8080577" y="3978877"/>
              <a:ext cx="9284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360363" algn="l"/>
                </a:tabLst>
              </a:pPr>
              <a:r>
                <a:rPr lang="es-CO" sz="1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Narrow" panose="020B0606020202030204" pitchFamily="34" charset="0"/>
                </a:rPr>
                <a:t>Paraguay</a:t>
              </a:r>
            </a:p>
            <a:p>
              <a:pPr>
                <a:tabLst>
                  <a:tab pos="360363" algn="l"/>
                </a:tabLst>
              </a:pPr>
              <a:r>
                <a:rPr lang="es-CO" sz="1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Narrow" panose="020B0606020202030204" pitchFamily="34" charset="0"/>
                </a:rPr>
                <a:t>GCF Readiness</a:t>
              </a:r>
              <a:endParaRPr lang="es-CO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5" name="CuadroTexto 38"/>
            <p:cNvSpPr txBox="1"/>
            <p:nvPr/>
          </p:nvSpPr>
          <p:spPr>
            <a:xfrm>
              <a:off x="7568056" y="4682891"/>
              <a:ext cx="6896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360363" algn="l"/>
                </a:tabLst>
              </a:pPr>
              <a:r>
                <a:rPr lang="es-CO" sz="1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Narrow" panose="020B0606020202030204" pitchFamily="34" charset="0"/>
                </a:rPr>
                <a:t>Argentina</a:t>
              </a:r>
            </a:p>
            <a:p>
              <a:pPr>
                <a:tabLst>
                  <a:tab pos="360363" algn="l"/>
                </a:tabLst>
              </a:pPr>
              <a:r>
                <a:rPr lang="es-CO" sz="1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Narrow" panose="020B0606020202030204" pitchFamily="34" charset="0"/>
                </a:rPr>
                <a:t>GCF Lujan</a:t>
              </a:r>
              <a:endParaRPr lang="es-CO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6" name="CuadroTexto 31"/>
            <p:cNvSpPr txBox="1"/>
            <p:nvPr/>
          </p:nvSpPr>
          <p:spPr>
            <a:xfrm>
              <a:off x="5691299" y="4203808"/>
              <a:ext cx="11385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tabLst>
                  <a:tab pos="360363" algn="l"/>
                </a:tabLst>
              </a:pPr>
              <a:r>
                <a:rPr lang="es-CO" sz="1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Narrow" panose="020B0606020202030204" pitchFamily="34" charset="0"/>
                </a:rPr>
                <a:t>	</a:t>
              </a:r>
              <a:r>
                <a:rPr lang="es-CO" sz="1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Narrow" panose="020B0606020202030204" pitchFamily="34" charset="0"/>
                </a:rPr>
                <a:t>Chile</a:t>
              </a:r>
            </a:p>
            <a:p>
              <a:pPr algn="r">
                <a:tabLst>
                  <a:tab pos="360363" algn="l"/>
                </a:tabLst>
              </a:pPr>
              <a:r>
                <a:rPr lang="es-CO" sz="1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Narrow" panose="020B0606020202030204" pitchFamily="34" charset="0"/>
                </a:rPr>
                <a:t>GCF Atacama</a:t>
              </a:r>
            </a:p>
            <a:p>
              <a:pPr algn="r">
                <a:tabLst>
                  <a:tab pos="360363" algn="l"/>
                </a:tabLst>
              </a:pPr>
              <a:endParaRPr lang="es-CO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endParaRPr>
            </a:p>
            <a:p>
              <a:pPr algn="r">
                <a:tabLst>
                  <a:tab pos="360363" algn="l"/>
                </a:tabLst>
              </a:pPr>
              <a:r>
                <a:rPr lang="es-CO" sz="1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Narrow" panose="020B0606020202030204" pitchFamily="34" charset="0"/>
                </a:rPr>
                <a:t>GCF Readiness (x2)</a:t>
              </a:r>
              <a:endParaRPr lang="es-CO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9" name="CuadroTexto 24"/>
            <p:cNvSpPr txBox="1"/>
            <p:nvPr/>
          </p:nvSpPr>
          <p:spPr>
            <a:xfrm>
              <a:off x="6105380" y="1065235"/>
              <a:ext cx="9284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360363" algn="l"/>
                </a:tabLst>
              </a:pPr>
              <a:r>
                <a:rPr lang="es-CO" sz="1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Narrow" panose="020B0606020202030204" pitchFamily="34" charset="0"/>
                </a:rPr>
                <a:t>Costa Rica</a:t>
              </a:r>
            </a:p>
            <a:p>
              <a:pPr>
                <a:tabLst>
                  <a:tab pos="360363" algn="l"/>
                </a:tabLst>
              </a:pPr>
              <a:r>
                <a:rPr lang="es-CO" sz="1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Narrow" panose="020B0606020202030204" pitchFamily="34" charset="0"/>
                </a:rPr>
                <a:t>GCF Readiness</a:t>
              </a:r>
              <a:endParaRPr lang="es-CO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1" name="Elipse 80"/>
            <p:cNvSpPr/>
            <p:nvPr/>
          </p:nvSpPr>
          <p:spPr>
            <a:xfrm>
              <a:off x="6161920" y="1918072"/>
              <a:ext cx="45720" cy="526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>
          <a:xfrm>
            <a:off x="5117519" y="139517"/>
            <a:ext cx="3881524" cy="360040"/>
          </a:xfrm>
        </p:spPr>
        <p:txBody>
          <a:bodyPr>
            <a:noAutofit/>
          </a:bodyPr>
          <a:lstStyle/>
          <a:p>
            <a:r>
              <a:rPr lang="es-ES" sz="2400" dirty="0" smtClean="0">
                <a:latin typeface="+mj-lt"/>
              </a:rPr>
              <a:t>Recursos movilizados</a:t>
            </a:r>
            <a:endParaRPr lang="es-ES" sz="2400" dirty="0">
              <a:latin typeface="+mj-lt"/>
            </a:endParaRPr>
          </a:p>
        </p:txBody>
      </p:sp>
      <p:pic>
        <p:nvPicPr>
          <p:cNvPr id="79" name="Picture 2" descr="http://wedo.org/wp-content/uploads/2011/07/Adaptation-Fund1.gif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346" y="819290"/>
            <a:ext cx="728697" cy="42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3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403"/>
          <a:stretch/>
        </p:blipFill>
        <p:spPr bwMode="auto">
          <a:xfrm>
            <a:off x="7452418" y="819289"/>
            <a:ext cx="736231" cy="431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76" name="Rectángulo 75"/>
          <p:cNvSpPr/>
          <p:nvPr/>
        </p:nvSpPr>
        <p:spPr>
          <a:xfrm>
            <a:off x="2439885" y="5029867"/>
            <a:ext cx="1107798" cy="309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2263167" y="2772894"/>
            <a:ext cx="1114281" cy="309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556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8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57754" y="500374"/>
            <a:ext cx="318635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100" b="1" dirty="0">
                <a:solidFill>
                  <a:schemeClr val="tx2"/>
                </a:solidFill>
                <a:latin typeface="Book Antiqua" panose="02040602050305030304" pitchFamily="18" charset="0"/>
              </a:rPr>
              <a:t>Tipología de proyectos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5" y="1367712"/>
            <a:ext cx="6035755" cy="3704035"/>
          </a:xfrm>
          <a:prstGeom prst="rect">
            <a:avLst/>
          </a:prstGeom>
        </p:spPr>
      </p:pic>
      <p:pic>
        <p:nvPicPr>
          <p:cNvPr id="5" name="3 Imagen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034" y="316175"/>
            <a:ext cx="1080000" cy="6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8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6" y="684668"/>
            <a:ext cx="4481200" cy="348093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252" y="902100"/>
            <a:ext cx="4114578" cy="3172060"/>
          </a:xfrm>
          <a:prstGeom prst="rect">
            <a:avLst/>
          </a:prstGeom>
        </p:spPr>
      </p:pic>
      <p:sp>
        <p:nvSpPr>
          <p:cNvPr id="4" name="Marcador de texto 1"/>
          <p:cNvSpPr txBox="1">
            <a:spLocks/>
          </p:cNvSpPr>
          <p:nvPr/>
        </p:nvSpPr>
        <p:spPr>
          <a:xfrm>
            <a:off x="4642252" y="139517"/>
            <a:ext cx="4356791" cy="3600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Flujos de financiamiento en cambio climático</a:t>
            </a:r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35280" y="426720"/>
            <a:ext cx="211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Mitigación</a:t>
            </a:r>
            <a:endParaRPr lang="es-CO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152640" y="4484723"/>
            <a:ext cx="211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Adaptación</a:t>
            </a:r>
            <a:endParaRPr lang="es-CO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2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341" y="464820"/>
            <a:ext cx="4008426" cy="4513580"/>
          </a:xfrm>
          <a:prstGeom prst="rect">
            <a:avLst/>
          </a:prstGeom>
        </p:spPr>
      </p:pic>
      <p:sp>
        <p:nvSpPr>
          <p:cNvPr id="3" name="Marcador de texto 1"/>
          <p:cNvSpPr txBox="1">
            <a:spLocks/>
          </p:cNvSpPr>
          <p:nvPr/>
        </p:nvSpPr>
        <p:spPr>
          <a:xfrm>
            <a:off x="4642252" y="139517"/>
            <a:ext cx="4356791" cy="3600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Flujos de financiamiento en energías renovables 2004-2014</a:t>
            </a:r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706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067" y="349071"/>
            <a:ext cx="6058794" cy="121989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r="38878"/>
          <a:stretch/>
        </p:blipFill>
        <p:spPr>
          <a:xfrm>
            <a:off x="5885835" y="2237715"/>
            <a:ext cx="2343763" cy="75559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769" y="1685449"/>
            <a:ext cx="4777694" cy="23596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6677" y="4232432"/>
            <a:ext cx="5025574" cy="11365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62447"/>
          <a:stretch/>
        </p:blipFill>
        <p:spPr>
          <a:xfrm>
            <a:off x="6337709" y="2993311"/>
            <a:ext cx="1440017" cy="75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2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526" y="492126"/>
            <a:ext cx="9153525" cy="574675"/>
          </a:xfrm>
          <a:solidFill>
            <a:schemeClr val="tx2"/>
          </a:solidFill>
        </p:spPr>
        <p:txBody>
          <a:bodyPr anchor="ctr">
            <a:normAutofit fontScale="90000"/>
          </a:bodyPr>
          <a:lstStyle/>
          <a:p>
            <a:r>
              <a:rPr lang="es-VE" sz="2000" dirty="0">
                <a:latin typeface="Calibri Light"/>
                <a:cs typeface="Calibri Light"/>
              </a:rPr>
              <a:t>Tipología de </a:t>
            </a:r>
            <a:br>
              <a:rPr lang="es-VE" sz="2000" dirty="0">
                <a:latin typeface="Calibri Light"/>
                <a:cs typeface="Calibri Light"/>
              </a:rPr>
            </a:br>
            <a:r>
              <a:rPr lang="es-VE" sz="2000" dirty="0">
                <a:latin typeface="Calibri Light"/>
                <a:cs typeface="Calibri Light"/>
              </a:rPr>
              <a:t>proyectos</a:t>
            </a:r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extLst/>
          </p:nvPr>
        </p:nvGraphicFramePr>
        <p:xfrm>
          <a:off x="1511300" y="349250"/>
          <a:ext cx="7734300" cy="5204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cumento" r:id="rId4" imgW="6057900" imgH="4076700" progId="Word.Document.12">
                  <p:embed/>
                </p:oleObj>
              </mc:Choice>
              <mc:Fallback>
                <p:oleObj name="Documento" r:id="rId4" imgW="6057900" imgH="4076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1300" y="349250"/>
                        <a:ext cx="7734300" cy="520484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083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>
          <a:xfrm>
            <a:off x="144957" y="0"/>
            <a:ext cx="8999043" cy="678704"/>
          </a:xfrm>
        </p:spPr>
        <p:txBody>
          <a:bodyPr anchor="ctr">
            <a:noAutofit/>
          </a:bodyPr>
          <a:lstStyle/>
          <a:p>
            <a:r>
              <a:rPr lang="es-ES" sz="2400" dirty="0" smtClean="0">
                <a:latin typeface="+mj-lt"/>
              </a:rPr>
              <a:t>Países accionistas y aprobaciones anuales</a:t>
            </a:r>
            <a:endParaRPr lang="es-ES" sz="2400" dirty="0">
              <a:latin typeface="+mj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2395" y="4032967"/>
            <a:ext cx="88153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CO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parajita" panose="020B0604020202020204" pitchFamily="34" charset="0"/>
              </a:rPr>
              <a:t>CAF está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parajita" panose="020B0604020202020204" pitchFamily="34" charset="0"/>
              </a:rPr>
              <a:t>conformada por 19 países de América Latina, el Caribe y Europa. </a:t>
            </a:r>
            <a:endParaRPr lang="es-CO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Aparajita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s-CO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parajita" panose="020B0604020202020204" pitchFamily="34" charset="0"/>
              </a:rPr>
              <a:t>Sus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parajita" panose="020B0604020202020204" pitchFamily="34" charset="0"/>
              </a:rPr>
              <a:t>accionistas </a:t>
            </a:r>
            <a:r>
              <a:rPr lang="es-CO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parajita" panose="020B0604020202020204" pitchFamily="34" charset="0"/>
              </a:rPr>
              <a:t>son: 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parajita" panose="020B0604020202020204" pitchFamily="34" charset="0"/>
              </a:rPr>
              <a:t>Argentina, Barbados, Bolivia, Brasil, Costa Rica, Colombia, Chile, Ecuador, España, Jamaica, México, Panamá, Paraguay, Perú, Portugal, República Dominicana, Trinidad &amp; Tobago, Uruguay y Venezuela, así como 14 bancos privados de la región andina. </a:t>
            </a: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Aparajita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5" y="789226"/>
            <a:ext cx="5170079" cy="3133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Imagen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2474" y="876691"/>
            <a:ext cx="3522870" cy="26695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4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9317" y="278120"/>
            <a:ext cx="5679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400" b="1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Gestión Climática de CAF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17057" y="1567173"/>
            <a:ext cx="8761104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</a:rPr>
              <a:t>Financiamiento Verde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s-CO" sz="2400" dirty="0" smtClean="0">
                <a:solidFill>
                  <a:schemeClr val="bg1">
                    <a:lumMod val="65000"/>
                  </a:schemeClr>
                </a:solidFill>
              </a:rPr>
              <a:t>Cumplimiento de compromisos climáticos</a:t>
            </a:r>
            <a:endParaRPr lang="es-CO" sz="24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s-CO" sz="2400" dirty="0" smtClean="0">
                <a:solidFill>
                  <a:schemeClr val="bg1">
                    <a:lumMod val="65000"/>
                  </a:schemeClr>
                </a:solidFill>
              </a:rPr>
              <a:t>Alianzas estratégicas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s-CO" sz="2400" dirty="0" smtClean="0">
                <a:solidFill>
                  <a:schemeClr val="bg1">
                    <a:lumMod val="65000"/>
                  </a:schemeClr>
                </a:solidFill>
              </a:rPr>
              <a:t>Programas</a:t>
            </a:r>
          </a:p>
          <a:p>
            <a:pPr marL="457200" indent="-457200" algn="just">
              <a:lnSpc>
                <a:spcPct val="150000"/>
              </a:lnSpc>
              <a:buFontTx/>
              <a:buAutoNum type="arabicPeriod"/>
            </a:pPr>
            <a:r>
              <a:rPr lang="es-CO" sz="2400" dirty="0">
                <a:solidFill>
                  <a:schemeClr val="bg1">
                    <a:lumMod val="65000"/>
                  </a:schemeClr>
                </a:solidFill>
              </a:rPr>
              <a:t>Movilización de recursos internacionales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endParaRPr lang="es-CO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CO" dirty="0"/>
              <a:t>Financiamiento Climático– contexto general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227639" y="801506"/>
            <a:ext cx="8892729" cy="10310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“El financiamiento climático busca reducir emisiones, potenciar los sumideros de gases de efecto invernadero, reducir la vulnerabilidad, mantener y aumentar la resilencia  de sistemas ecológicos ante impactos negativos del cambio climático</a:t>
            </a:r>
            <a:r>
              <a:rPr lang="es-CO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s-CO" sz="16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CO" sz="1300" dirty="0">
              <a:solidFill>
                <a:schemeClr val="tx2"/>
              </a:solidFill>
              <a:latin typeface="Avenir Book"/>
              <a:cs typeface="Avenir Book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1689100" y="1998157"/>
            <a:ext cx="7454900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300" b="1" dirty="0" smtClean="0">
                <a:solidFill>
                  <a:schemeClr val="tx2"/>
                </a:solidFill>
                <a:latin typeface="Avenir Book"/>
                <a:cs typeface="Avenir Book"/>
              </a:rPr>
              <a:t>Acuerdo </a:t>
            </a:r>
            <a:r>
              <a:rPr lang="es-CO" sz="1300" b="1" dirty="0">
                <a:solidFill>
                  <a:schemeClr val="tx2"/>
                </a:solidFill>
                <a:latin typeface="Avenir Book"/>
                <a:cs typeface="Avenir Book"/>
              </a:rPr>
              <a:t>de Paris – Entrada en vigor noviembre 2016</a:t>
            </a:r>
          </a:p>
          <a:p>
            <a:pPr algn="just"/>
            <a:endParaRPr lang="es-CO" sz="1300" dirty="0">
              <a:solidFill>
                <a:schemeClr val="tx2"/>
              </a:solidFill>
              <a:latin typeface="Avenir Book"/>
              <a:cs typeface="Avenir Book"/>
            </a:endParaRPr>
          </a:p>
          <a:p>
            <a:pPr marL="285750" indent="-285750" algn="just">
              <a:buFontTx/>
              <a:buChar char="-"/>
            </a:pPr>
            <a:r>
              <a:rPr lang="es-CO" sz="1300" dirty="0">
                <a:solidFill>
                  <a:schemeClr val="tx2"/>
                </a:solidFill>
                <a:latin typeface="Avenir Book"/>
                <a:cs typeface="Avenir Book"/>
              </a:rPr>
              <a:t>Mantener el aumento de la temperatura media mundial muy por debajo de 2°C con respecto a los niveles pre-industriales. </a:t>
            </a:r>
          </a:p>
          <a:p>
            <a:pPr marL="285750" indent="-285750" algn="just">
              <a:buFontTx/>
              <a:buChar char="-"/>
            </a:pPr>
            <a:r>
              <a:rPr lang="es-CO" sz="1300" dirty="0" smtClean="0">
                <a:solidFill>
                  <a:schemeClr val="tx2"/>
                </a:solidFill>
                <a:latin typeface="Avenir Book"/>
                <a:cs typeface="Avenir Book"/>
              </a:rPr>
              <a:t>Aumentar </a:t>
            </a:r>
            <a:r>
              <a:rPr lang="es-CO" sz="1300" dirty="0">
                <a:solidFill>
                  <a:schemeClr val="tx2"/>
                </a:solidFill>
                <a:latin typeface="Avenir Book"/>
                <a:cs typeface="Avenir Book"/>
              </a:rPr>
              <a:t>la capacidad de adaptación a los efectos adversos del cambio climático y promover la resilencia al clima y un desarrollo con bajas emisiones de gases de efecto invernadero.</a:t>
            </a:r>
          </a:p>
          <a:p>
            <a:pPr marL="285750" indent="-285750" algn="just">
              <a:buFontTx/>
              <a:buChar char="-"/>
            </a:pPr>
            <a:r>
              <a:rPr lang="es-CO" sz="1300" dirty="0" smtClean="0">
                <a:solidFill>
                  <a:schemeClr val="tx2"/>
                </a:solidFill>
                <a:latin typeface="Avenir Book"/>
                <a:cs typeface="Avenir Book"/>
              </a:rPr>
              <a:t>Situar </a:t>
            </a:r>
            <a:r>
              <a:rPr lang="es-CO" sz="1300" dirty="0">
                <a:solidFill>
                  <a:schemeClr val="tx2"/>
                </a:solidFill>
                <a:latin typeface="Avenir Book"/>
                <a:cs typeface="Avenir Book"/>
              </a:rPr>
              <a:t>los flujos financieros en un </a:t>
            </a:r>
            <a:r>
              <a:rPr lang="es-CO" sz="1300" i="1" dirty="0">
                <a:solidFill>
                  <a:schemeClr val="tx2"/>
                </a:solidFill>
                <a:latin typeface="Avenir Book"/>
                <a:cs typeface="Avenir Book"/>
              </a:rPr>
              <a:t>nivel compatible </a:t>
            </a:r>
            <a:r>
              <a:rPr lang="es-CO" sz="1300" dirty="0">
                <a:solidFill>
                  <a:schemeClr val="tx2"/>
                </a:solidFill>
                <a:latin typeface="Avenir Book"/>
                <a:cs typeface="Avenir Book"/>
              </a:rPr>
              <a:t>con una trayectoria que conduzca a un desarrollo resiliente al clima y con bajas emisiones de gases de efecto invernadero</a:t>
            </a:r>
            <a:r>
              <a:rPr lang="es-CO" sz="1300" dirty="0" smtClean="0">
                <a:solidFill>
                  <a:schemeClr val="tx2"/>
                </a:solidFill>
                <a:latin typeface="Avenir Book"/>
                <a:cs typeface="Avenir Book"/>
              </a:rPr>
              <a:t>.</a:t>
            </a:r>
            <a:endParaRPr lang="es-CO" sz="1300" dirty="0">
              <a:solidFill>
                <a:schemeClr val="tx2"/>
              </a:solidFill>
              <a:latin typeface="Avenir Book"/>
              <a:cs typeface="Avenir Book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227639" y="4159311"/>
            <a:ext cx="812896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300" b="1" dirty="0" smtClean="0">
                <a:solidFill>
                  <a:schemeClr val="tx2"/>
                </a:solidFill>
                <a:latin typeface="Avenir Book"/>
                <a:cs typeface="Avenir Book"/>
              </a:rPr>
              <a:t>Qué </a:t>
            </a:r>
            <a:r>
              <a:rPr lang="es-CO" sz="1300" b="1" dirty="0">
                <a:solidFill>
                  <a:schemeClr val="tx2"/>
                </a:solidFill>
                <a:latin typeface="Avenir Book"/>
                <a:cs typeface="Avenir Book"/>
              </a:rPr>
              <a:t>significa un </a:t>
            </a:r>
            <a:r>
              <a:rPr lang="es-CO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 compatible</a:t>
            </a:r>
            <a:r>
              <a:rPr lang="es-CO" sz="1300" b="1" dirty="0">
                <a:solidFill>
                  <a:schemeClr val="tx2"/>
                </a:solidFill>
                <a:latin typeface="Avenir Book"/>
                <a:cs typeface="Avenir Book"/>
              </a:rPr>
              <a:t>? Meta de movilización </a:t>
            </a:r>
          </a:p>
          <a:p>
            <a:pPr algn="just"/>
            <a:endParaRPr lang="es-CO" sz="1300" dirty="0">
              <a:solidFill>
                <a:schemeClr val="tx2"/>
              </a:solidFill>
              <a:latin typeface="Avenir Book"/>
              <a:cs typeface="Avenir Book"/>
            </a:endParaRPr>
          </a:p>
          <a:p>
            <a:pPr algn="just"/>
            <a:r>
              <a:rPr lang="es-CO" sz="1300" dirty="0">
                <a:solidFill>
                  <a:schemeClr val="tx2"/>
                </a:solidFill>
                <a:latin typeface="Avenir Book"/>
                <a:cs typeface="Avenir Book"/>
              </a:rPr>
              <a:t>	100.000 MM USD anuales a partir del año 2020 (incluyendo flujos públicos y privados)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 r="11750"/>
          <a:stretch/>
        </p:blipFill>
        <p:spPr>
          <a:xfrm>
            <a:off x="424284" y="2125156"/>
            <a:ext cx="1145197" cy="136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3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1" t="51706" r="4743" b="7854"/>
          <a:stretch/>
        </p:blipFill>
        <p:spPr>
          <a:xfrm>
            <a:off x="47851" y="3130271"/>
            <a:ext cx="4009293" cy="206326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5" t="10289" r="4555" b="51477"/>
          <a:stretch/>
        </p:blipFill>
        <p:spPr>
          <a:xfrm>
            <a:off x="47851" y="964843"/>
            <a:ext cx="4023360" cy="195072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541"/>
          <a:stretch/>
        </p:blipFill>
        <p:spPr>
          <a:xfrm>
            <a:off x="4270451" y="3214790"/>
            <a:ext cx="4474251" cy="231091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5027" y="453074"/>
            <a:ext cx="3528928" cy="154311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6005" y="124372"/>
            <a:ext cx="1651914" cy="1439709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4552869" y="1751555"/>
            <a:ext cx="1305050" cy="3772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1200" dirty="0">
                <a:solidFill>
                  <a:schemeClr val="tx2"/>
                </a:solidFill>
              </a:rPr>
              <a:t>Aprobaciones Totales: </a:t>
            </a:r>
          </a:p>
          <a:p>
            <a:pPr algn="r"/>
            <a:r>
              <a:rPr lang="es-CO" sz="1200" b="1" dirty="0">
                <a:solidFill>
                  <a:schemeClr val="tx2"/>
                </a:solidFill>
              </a:rPr>
              <a:t>USD $ 12,549 MM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6245526" y="2265555"/>
            <a:ext cx="2499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>
                <a:solidFill>
                  <a:schemeClr val="tx2"/>
                </a:solidFill>
              </a:rPr>
              <a:t>Aprobaciones con </a:t>
            </a:r>
          </a:p>
          <a:p>
            <a:r>
              <a:rPr lang="es-CO" sz="1200" dirty="0">
                <a:solidFill>
                  <a:schemeClr val="tx2"/>
                </a:solidFill>
              </a:rPr>
              <a:t>categoría verde: </a:t>
            </a:r>
          </a:p>
          <a:p>
            <a:r>
              <a:rPr lang="es-CO" sz="1200" b="1" dirty="0">
                <a:solidFill>
                  <a:schemeClr val="tx2"/>
                </a:solidFill>
              </a:rPr>
              <a:t>USD $ 3,568  MM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6092531" y="124372"/>
            <a:ext cx="2153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>
                <a:solidFill>
                  <a:schemeClr val="accent1">
                    <a:lumMod val="75000"/>
                  </a:schemeClr>
                </a:solidFill>
              </a:rPr>
              <a:t>FINANCIAMIENTO VERDE 2017</a:t>
            </a:r>
            <a:endParaRPr lang="es-CO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5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9317" y="278120"/>
            <a:ext cx="5679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400" b="1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Gestión Climática de CAF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12377" y="1617973"/>
            <a:ext cx="8761104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s-CO" sz="2400" dirty="0" smtClean="0">
                <a:solidFill>
                  <a:schemeClr val="bg1">
                    <a:lumMod val="65000"/>
                  </a:schemeClr>
                </a:solidFill>
              </a:rPr>
              <a:t>Financiamiento Verde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s-CO" sz="2400" dirty="0" smtClean="0">
                <a:solidFill>
                  <a:schemeClr val="tx2">
                    <a:lumMod val="75000"/>
                  </a:schemeClr>
                </a:solidFill>
              </a:rPr>
              <a:t>Cumplimiento de compromisos climáticos</a:t>
            </a:r>
            <a:endParaRPr lang="es-CO" sz="24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s-CO" sz="2400" dirty="0" smtClean="0">
                <a:solidFill>
                  <a:schemeClr val="bg1">
                    <a:lumMod val="65000"/>
                  </a:schemeClr>
                </a:solidFill>
              </a:rPr>
              <a:t>Alianzas estratégicas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s-CO" sz="2400" dirty="0" smtClean="0">
                <a:solidFill>
                  <a:schemeClr val="bg1">
                    <a:lumMod val="65000"/>
                  </a:schemeClr>
                </a:solidFill>
              </a:rPr>
              <a:t>Programas</a:t>
            </a:r>
          </a:p>
          <a:p>
            <a:pPr marL="457200" indent="-457200" algn="just">
              <a:lnSpc>
                <a:spcPct val="150000"/>
              </a:lnSpc>
              <a:buFontTx/>
              <a:buAutoNum type="arabicPeriod"/>
            </a:pPr>
            <a:r>
              <a:rPr lang="es-CO" sz="2400" dirty="0">
                <a:solidFill>
                  <a:schemeClr val="bg1">
                    <a:lumMod val="65000"/>
                  </a:schemeClr>
                </a:solidFill>
              </a:rPr>
              <a:t>Movilización de recursos internacionales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endParaRPr lang="es-CO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9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CO" dirty="0" smtClean="0"/>
              <a:t>NDC Colombia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7183"/>
          <a:stretch/>
        </p:blipFill>
        <p:spPr>
          <a:xfrm>
            <a:off x="92989" y="371960"/>
            <a:ext cx="4761737" cy="23712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6371" y="910874"/>
            <a:ext cx="4178695" cy="20952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0570" y="3089040"/>
            <a:ext cx="5552603" cy="26259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 r="11750"/>
          <a:stretch/>
        </p:blipFill>
        <p:spPr>
          <a:xfrm>
            <a:off x="6073886" y="95108"/>
            <a:ext cx="452937" cy="54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1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9317" y="278120"/>
            <a:ext cx="5679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400" b="1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Gestión Climática de CAF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12377" y="1617973"/>
            <a:ext cx="8761104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s-CO" sz="2400" dirty="0" smtClean="0">
                <a:solidFill>
                  <a:schemeClr val="bg1">
                    <a:lumMod val="65000"/>
                  </a:schemeClr>
                </a:solidFill>
              </a:rPr>
              <a:t>Financiamiento Verde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s-CO" sz="2400" dirty="0">
                <a:solidFill>
                  <a:schemeClr val="bg1">
                    <a:lumMod val="65000"/>
                  </a:schemeClr>
                </a:solidFill>
              </a:rPr>
              <a:t>Cumplimiento de compromisos climáticos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s-CO" sz="2400" dirty="0" smtClean="0">
                <a:solidFill>
                  <a:schemeClr val="tx2">
                    <a:lumMod val="75000"/>
                  </a:schemeClr>
                </a:solidFill>
              </a:rPr>
              <a:t>Planes y programas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s-CO" sz="2400" dirty="0" smtClean="0">
                <a:solidFill>
                  <a:schemeClr val="bg1">
                    <a:lumMod val="65000"/>
                  </a:schemeClr>
                </a:solidFill>
              </a:rPr>
              <a:t>Alianzas estratégicas</a:t>
            </a:r>
          </a:p>
          <a:p>
            <a:pPr marL="457200" indent="-457200" algn="just">
              <a:lnSpc>
                <a:spcPct val="150000"/>
              </a:lnSpc>
              <a:buFontTx/>
              <a:buAutoNum type="arabicPeriod"/>
            </a:pPr>
            <a:r>
              <a:rPr lang="es-CO" sz="2400" dirty="0" smtClean="0">
                <a:solidFill>
                  <a:schemeClr val="bg1">
                    <a:lumMod val="65000"/>
                  </a:schemeClr>
                </a:solidFill>
              </a:rPr>
              <a:t>Movilización </a:t>
            </a:r>
            <a:r>
              <a:rPr lang="es-CO" sz="2400" dirty="0">
                <a:solidFill>
                  <a:schemeClr val="bg1">
                    <a:lumMod val="65000"/>
                  </a:schemeClr>
                </a:solidFill>
              </a:rPr>
              <a:t>de recursos internacionales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endParaRPr lang="es-CO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4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Il0SCFsUyOgxO5dDt2z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41wFZzfh0GQRrHywNzFZ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EuWbGSeUUGHS.J17nHqz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8JgV0I9Vk2tLA1QnnHKW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77sVFsb0K.nNfaybPR4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4_e6z8EEOuApSIJZw8a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pPJJiq3EOHgF6zSsU.H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GAPGHPOkOueKDwPlJo_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ytZ8UJq5kulbjK9.vBfp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Zj8oq700isiZuWKV1TV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hnHLs3wCE2jqTOLySncS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50_0DXnI0.lawd3wyfoG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dwhMisuECZtD_yY0p.K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bsG8utYEuiT4FcxkNU4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.Sh_5Sb0u0GJsPlQ.gw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8hdYbXqkmny.OVevc8l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yV9GVdTUipEaN8Mu7lp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o.WTZ6Q0CEVs12gaU9D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Z7YZfnCEiTFOtzctN_t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fp6BVPOEejgsvxexqinA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AIS xmlns="e0d50e4b-ced0-4a5d-af8a-0529fc849e2d" xsi:nil="true"/>
    <TIPO_x0020_DE_x0020_DOCUMENTO xmlns="e0d50e4b-ced0-4a5d-af8a-0529fc849e2d" xsi:nil="true"/>
    <MES xmlns="e0d50e4b-ced0-4a5d-af8a-0529fc849e2d" xsi:nil="true"/>
    <Detalle xmlns="e0d50e4b-ced0-4a5d-af8a-0529fc849e2d" xsi:nil="true"/>
    <EJR xmlns="e0d50e4b-ced0-4a5d-af8a-0529fc849e2d">
      <UserInfo>
        <DisplayName/>
        <AccountId xsi:nil="true"/>
        <AccountType/>
      </UserInfo>
    </EJR>
    <DIA xmlns="e0d50e4b-ced0-4a5d-af8a-0529fc849e2d" xsi:nil="true"/>
    <FASE xmlns="e0d50e4b-ced0-4a5d-af8a-0529fc849e2d" xsi:nil="true"/>
    <A_x00d1_O xmlns="e0d50e4b-ced0-4a5d-af8a-0529fc849e2d" xsi:nil="true"/>
    <FONDO xmlns="e0d50e4b-ced0-4a5d-af8a-0529fc849e2d" xsi:nil="true"/>
    <_DCDateModified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0062E5FFE0D394EB4C08F9ACD64C584" ma:contentTypeVersion="10" ma:contentTypeDescription="Crear nuevo documento." ma:contentTypeScope="" ma:versionID="39abcd204eb8ec568001b28b4f3c0232">
  <xsd:schema xmlns:xsd="http://www.w3.org/2001/XMLSchema" xmlns:xs="http://www.w3.org/2001/XMLSchema" xmlns:p="http://schemas.microsoft.com/office/2006/metadata/properties" xmlns:ns2="e0d50e4b-ced0-4a5d-af8a-0529fc849e2d" xmlns:ns3="http://schemas.microsoft.com/sharepoint/v3/fields" targetNamespace="http://schemas.microsoft.com/office/2006/metadata/properties" ma:root="true" ma:fieldsID="81a1196fe16cf3708f93a3605d988e3e" ns2:_="" ns3:_="">
    <xsd:import namespace="e0d50e4b-ced0-4a5d-af8a-0529fc849e2d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Detalle" minOccurs="0"/>
                <xsd:element ref="ns2:FONDO" minOccurs="0"/>
                <xsd:element ref="ns2:TIPO_x0020_DE_x0020_DOCUMENTO" minOccurs="0"/>
                <xsd:element ref="ns2:EJR" minOccurs="0"/>
                <xsd:element ref="ns2:A_x00d1_O" minOccurs="0"/>
                <xsd:element ref="ns2:PAIS" minOccurs="0"/>
                <xsd:element ref="ns2:MES" minOccurs="0"/>
                <xsd:element ref="ns2:DIA" minOccurs="0"/>
                <xsd:element ref="ns2:FASE" minOccurs="0"/>
                <xsd:element ref="ns3:_DCDateModifi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d50e4b-ced0-4a5d-af8a-0529fc849e2d" elementFormDefault="qualified">
    <xsd:import namespace="http://schemas.microsoft.com/office/2006/documentManagement/types"/>
    <xsd:import namespace="http://schemas.microsoft.com/office/infopath/2007/PartnerControls"/>
    <xsd:element name="Detalle" ma:index="8" nillable="true" ma:displayName="DETALLE" ma:internalName="Detalle">
      <xsd:simpleType>
        <xsd:restriction base="dms:Note">
          <xsd:maxLength value="255"/>
        </xsd:restriction>
      </xsd:simpleType>
    </xsd:element>
    <xsd:element name="FONDO" ma:index="9" nillable="true" ma:displayName="FONDO" ma:format="Dropdown" ma:internalName="FONDO">
      <xsd:simpleType>
        <xsd:union memberTypes="dms:Text">
          <xsd:simpleType>
            <xsd:restriction base="dms:Choice">
              <xsd:enumeration value="FONDO DE ADAPTACION"/>
              <xsd:enumeration value="GCF CREDITO"/>
              <xsd:enumeration value="GCF READINESS"/>
              <xsd:enumeration value="CAF"/>
              <xsd:enumeration value="CNCF"/>
              <xsd:enumeration value="ICC"/>
              <xsd:enumeration value="JBIC"/>
              <xsd:enumeration value="KFW"/>
              <xsd:enumeration value="MQ BANK"/>
            </xsd:restriction>
          </xsd:simpleType>
        </xsd:union>
      </xsd:simpleType>
    </xsd:element>
    <xsd:element name="TIPO_x0020_DE_x0020_DOCUMENTO" ma:index="10" nillable="true" ma:displayName="TIPO DE DOCUMENTO" ma:format="Dropdown" ma:internalName="TIPO_x0020_DE_x0020_DOCUMENTO">
      <xsd:simpleType>
        <xsd:union memberTypes="dms:Text">
          <xsd:simpleType>
            <xsd:restriction base="dms:Choice">
              <xsd:enumeration value="ARCHIVO DE SEGUIMIENTO DEL PROYECTO"/>
              <xsd:enumeration value="CNC"/>
              <xsd:enumeration value="FORMATO"/>
              <xsd:enumeration value="GUIA O EJEMPLO"/>
              <xsd:enumeration value="PRESENTACIÓN"/>
              <xsd:enumeration value="PROCESO CONTRATACION"/>
              <xsd:enumeration value="REPORTE CC"/>
            </xsd:restriction>
          </xsd:simpleType>
        </xsd:union>
      </xsd:simpleType>
    </xsd:element>
    <xsd:element name="EJR" ma:index="11" nillable="true" ma:displayName="EJR" ma:list="UserInfo" ma:SharePointGroup="184" ma:internalName="EJ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_x00d1_O" ma:index="12" nillable="true" ma:displayName="AÑO" ma:format="Dropdown" ma:internalName="A_x00d1_O">
      <xsd:simpleType>
        <xsd:restriction base="dms:Choice">
          <xsd:enumeration value="2015"/>
          <xsd:enumeration value="2016"/>
          <xsd:enumeration value="2017"/>
          <xsd:enumeration value="2018"/>
        </xsd:restriction>
      </xsd:simpleType>
    </xsd:element>
    <xsd:element name="PAIS" ma:index="13" nillable="true" ma:displayName="PAIS" ma:format="Dropdown" ma:internalName="PAIS">
      <xsd:simpleType>
        <xsd:restriction base="dms:Choice">
          <xsd:enumeration value="Argentina"/>
          <xsd:enumeration value="Barbados"/>
          <xsd:enumeration value="Bolivia"/>
          <xsd:enumeration value="Brasil"/>
          <xsd:enumeration value="Chile"/>
          <xsd:enumeration value="Colombia"/>
          <xsd:enumeration value="Costa Rica"/>
          <xsd:enumeration value="Ecuador"/>
          <xsd:enumeration value="España"/>
          <xsd:enumeration value="Jamaica"/>
          <xsd:enumeration value="México"/>
          <xsd:enumeration value="Panamá"/>
          <xsd:enumeration value="Paraguay"/>
          <xsd:enumeration value="Perú"/>
          <xsd:enumeration value="Portugal"/>
          <xsd:enumeration value="República Dominicana"/>
          <xsd:enumeration value="Trinidad y Tobago"/>
          <xsd:enumeration value="Uruguay"/>
          <xsd:enumeration value="Venezuela"/>
          <xsd:enumeration value="Regional"/>
        </xsd:restriction>
      </xsd:simpleType>
    </xsd:element>
    <xsd:element name="MES" ma:index="14" nillable="true" ma:displayName="MES" ma:format="Dropdown" ma:internalName="MES">
      <xsd:simpleType>
        <xsd:restriction base="dms:Choice">
          <xsd:enumeration value="ENERO"/>
          <xsd:enumeration value="FEBRERO"/>
          <xsd:enumeration value="MARZO"/>
          <xsd:enumeration value="ABRIL"/>
          <xsd:enumeration value="MAYO"/>
          <xsd:enumeration value="JUNIO"/>
          <xsd:enumeration value="JULIO"/>
          <xsd:enumeration value="AGOSTO"/>
          <xsd:enumeration value="SEPTIEMBRE"/>
          <xsd:enumeration value="OCTUBRE"/>
          <xsd:enumeration value="NOVIEMBRE"/>
          <xsd:enumeration value="DICIEMBRE"/>
        </xsd:restriction>
      </xsd:simpleType>
    </xsd:element>
    <xsd:element name="DIA" ma:index="15" nillable="true" ma:displayName="DIA" ma:format="Dropdown" ma:internalName="DIA">
      <xsd:simpleType>
        <xsd:restriction base="dms:Choice">
          <xsd:enumeration value="1"/>
          <xsd:enumeration value="2"/>
          <xsd:enumeration value="3"/>
          <xsd:enumeration value="4"/>
          <xsd:enumeration value="5"/>
          <xsd:enumeration value="6"/>
          <xsd:enumeration value="7"/>
          <xsd:enumeration value="8"/>
          <xsd:enumeration value="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  <xsd:element name="FASE" ma:index="16" nillable="true" ma:displayName="FASE" ma:format="Dropdown" ma:internalName="FASE">
      <xsd:simpleType>
        <xsd:union memberTypes="dms:Text">
          <xsd:simpleType>
            <xsd:restriction base="dms:Choice">
              <xsd:enumeration value="1. ORIGINACION 1.1. Identificación"/>
              <xsd:enumeration value="1. ORIGINACION 1.2. Due Diligence Técnico"/>
              <xsd:enumeration value="1. ORIGINACION 1.3. Pacto de Preferencia - Acuerdo de Exclusividad"/>
              <xsd:enumeration value="1. ORIGINACION 1.4. ToRs - Términos de Referencia"/>
              <xsd:enumeration value="1. ORIGINACION 1.5. Aprobaciones"/>
              <xsd:enumeration value="1. ORIGINACION 1.6. Oferta - Propuesta"/>
              <xsd:enumeration value="1. ORIGINACION 1.7. Contrato Intermedio - Terms Sheet firmada"/>
              <xsd:enumeration value="2 NEGOCIACION - FORMALIZACION"/>
              <xsd:enumeration value="3 SEGUIMIENTO"/>
              <xsd:enumeration value="4 PDD"/>
              <xsd:enumeration value="5 VALIDACION"/>
              <xsd:enumeration value="6 LoA 6.1. Loa Host"/>
              <xsd:enumeration value="6 LoA 6.2. LoA Buyer"/>
              <xsd:enumeration value="6 LoA 6.3. Autorizaciones País"/>
              <xsd:enumeration value="7 MOC"/>
              <xsd:enumeration value="8 REGISTRO"/>
              <xsd:enumeration value="9 RENOVACIONES PERIODO ACREDITACIÓN"/>
              <xsd:enumeration value="10 PRE VERIFICACION"/>
              <xsd:enumeration value="11 VERIFICACIONES PERIODICAS"/>
              <xsd:enumeration value="12 CERS"/>
              <xsd:enumeration value="13 COBROS DE COMISIONES"/>
              <xsd:enumeration value="14 ROFR"/>
              <xsd:enumeration value="15 OTROS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Modified" ma:index="17" nillable="true" ma:displayName="Fecha de modificación" ma:description="Fecha en la que se modificó el recurso por última vez" ma:format="DateTime" ma:internalName="_DCDateModifi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D06877-E968-49CA-8023-6A5CE98260AB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sharepoint/v3/fields"/>
    <ds:schemaRef ds:uri="e0d50e4b-ced0-4a5d-af8a-0529fc849e2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EDE0F40-3A70-466B-8A69-866AE15B84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A8F54F-D713-4244-BD7C-3E8136B352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d50e4b-ced0-4a5d-af8a-0529fc849e2d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17946</TotalTime>
  <Words>2073</Words>
  <Application>Microsoft Office PowerPoint</Application>
  <PresentationFormat>Presentación en pantalla (16:10)</PresentationFormat>
  <Paragraphs>273</Paragraphs>
  <Slides>29</Slides>
  <Notes>29</Notes>
  <HiddenSlides>0</HiddenSlides>
  <MMClips>0</MMClips>
  <ScaleCrop>false</ScaleCrop>
  <HeadingPairs>
    <vt:vector size="8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45" baseType="lpstr">
      <vt:lpstr>Dotum</vt:lpstr>
      <vt:lpstr>Aparajita</vt:lpstr>
      <vt:lpstr>Arial</vt:lpstr>
      <vt:lpstr>Arial Narrow</vt:lpstr>
      <vt:lpstr>Avenir Book</vt:lpstr>
      <vt:lpstr>Book Antiqua</vt:lpstr>
      <vt:lpstr>Calibri</vt:lpstr>
      <vt:lpstr>Calibri Light</vt:lpstr>
      <vt:lpstr>Ebrima</vt:lpstr>
      <vt:lpstr>Gisha</vt:lpstr>
      <vt:lpstr>Miriam</vt:lpstr>
      <vt:lpstr>Myriad Pro Light</vt:lpstr>
      <vt:lpstr>Times New Roman</vt:lpstr>
      <vt:lpstr>Wingdings</vt:lpstr>
      <vt:lpstr>Tema de Office</vt:lpstr>
      <vt:lpstr>Documento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Tipología de  proyectos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CARRASQUILLA, OCTAVIO</dc:creator>
  <cp:lastModifiedBy>Analista Financiero</cp:lastModifiedBy>
  <cp:revision>829</cp:revision>
  <cp:lastPrinted>2018-07-25T00:07:57Z</cp:lastPrinted>
  <dcterms:created xsi:type="dcterms:W3CDTF">2017-02-01T17:13:59Z</dcterms:created>
  <dcterms:modified xsi:type="dcterms:W3CDTF">2018-07-25T20:07:39Z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0x01010000062E5FFE0D394EB4C08F9ACD64C584</vt:lpwstr>
  </property>
</Properties>
</file>