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Default Extension="wdp" ContentType="image/vnd.ms-photo"/>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5" r:id="rId4"/>
  </p:sldMasterIdLst>
  <p:notesMasterIdLst>
    <p:notesMasterId r:id="rId21"/>
  </p:notesMasterIdLst>
  <p:handoutMasterIdLst>
    <p:handoutMasterId r:id="rId22"/>
  </p:handoutMasterIdLst>
  <p:sldIdLst>
    <p:sldId id="888" r:id="rId5"/>
    <p:sldId id="1050" r:id="rId6"/>
    <p:sldId id="1124" r:id="rId7"/>
    <p:sldId id="1125" r:id="rId8"/>
    <p:sldId id="1123" r:id="rId9"/>
    <p:sldId id="1119" r:id="rId10"/>
    <p:sldId id="1120" r:id="rId11"/>
    <p:sldId id="1121" r:id="rId12"/>
    <p:sldId id="1122" r:id="rId13"/>
    <p:sldId id="1126" r:id="rId14"/>
    <p:sldId id="1128" r:id="rId15"/>
    <p:sldId id="1129" r:id="rId16"/>
    <p:sldId id="1130" r:id="rId17"/>
    <p:sldId id="1132" r:id="rId18"/>
    <p:sldId id="1139" r:id="rId19"/>
    <p:sldId id="1075" r:id="rId20"/>
  </p:sldIdLst>
  <p:sldSz cx="12192000" cy="6858000"/>
  <p:notesSz cx="7010400" cy="9296400"/>
  <p:defaultTextStyle>
    <a:defPPr>
      <a:defRPr lang="es-CO"/>
    </a:defPPr>
    <a:lvl1pPr algn="l" rtl="0" eaLnBrk="0" fontAlgn="base" hangingPunct="0">
      <a:spcBef>
        <a:spcPct val="0"/>
      </a:spcBef>
      <a:spcAft>
        <a:spcPct val="0"/>
      </a:spcAft>
      <a:defRPr kern="1200">
        <a:solidFill>
          <a:schemeClr val="tx1"/>
        </a:solidFill>
        <a:latin typeface="Futura Std Book" pitchFamily="1"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Futura Std Book" pitchFamily="1"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Futura Std Book" pitchFamily="1"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Futura Std Book" pitchFamily="1"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Futura Std Book" pitchFamily="1" charset="0"/>
        <a:ea typeface="MS PGothic" panose="020B0600070205080204" pitchFamily="34" charset="-128"/>
        <a:cs typeface="+mn-cs"/>
      </a:defRPr>
    </a:lvl5pPr>
    <a:lvl6pPr marL="2286000" algn="l" defTabSz="914400" rtl="0" eaLnBrk="1" latinLnBrk="0" hangingPunct="1">
      <a:defRPr kern="1200">
        <a:solidFill>
          <a:schemeClr val="tx1"/>
        </a:solidFill>
        <a:latin typeface="Futura Std Book" pitchFamily="1" charset="0"/>
        <a:ea typeface="MS PGothic" panose="020B0600070205080204" pitchFamily="34" charset="-128"/>
        <a:cs typeface="+mn-cs"/>
      </a:defRPr>
    </a:lvl6pPr>
    <a:lvl7pPr marL="2743200" algn="l" defTabSz="914400" rtl="0" eaLnBrk="1" latinLnBrk="0" hangingPunct="1">
      <a:defRPr kern="1200">
        <a:solidFill>
          <a:schemeClr val="tx1"/>
        </a:solidFill>
        <a:latin typeface="Futura Std Book" pitchFamily="1" charset="0"/>
        <a:ea typeface="MS PGothic" panose="020B0600070205080204" pitchFamily="34" charset="-128"/>
        <a:cs typeface="+mn-cs"/>
      </a:defRPr>
    </a:lvl7pPr>
    <a:lvl8pPr marL="3200400" algn="l" defTabSz="914400" rtl="0" eaLnBrk="1" latinLnBrk="0" hangingPunct="1">
      <a:defRPr kern="1200">
        <a:solidFill>
          <a:schemeClr val="tx1"/>
        </a:solidFill>
        <a:latin typeface="Futura Std Book" pitchFamily="1" charset="0"/>
        <a:ea typeface="MS PGothic" panose="020B0600070205080204" pitchFamily="34" charset="-128"/>
        <a:cs typeface="+mn-cs"/>
      </a:defRPr>
    </a:lvl8pPr>
    <a:lvl9pPr marL="3657600" algn="l" defTabSz="914400" rtl="0" eaLnBrk="1" latinLnBrk="0" hangingPunct="1">
      <a:defRPr kern="1200">
        <a:solidFill>
          <a:schemeClr val="tx1"/>
        </a:solidFill>
        <a:latin typeface="Futura Std Book" pitchFamily="1" charset="0"/>
        <a:ea typeface="MS PGothic" panose="020B0600070205080204" pitchFamily="34" charset="-128"/>
        <a:cs typeface="+mn-cs"/>
      </a:defRPr>
    </a:lvl9pPr>
  </p:defaultTextStyle>
  <p:extLst>
    <p:ext uri="{521415D9-36F7-43E2-AB2F-B90AF26B5E84}">
      <p14:sectionLst xmlns="" xmlns:p14="http://schemas.microsoft.com/office/powerpoint/2010/main">
        <p14:section name="Sección predeterminada" id="{E2A0017F-0CC1-4AA3-AA29-F1C1C8D560F0}">
          <p14:sldIdLst>
            <p14:sldId id="888"/>
            <p14:sldId id="1050"/>
            <p14:sldId id="1124"/>
            <p14:sldId id="1125"/>
            <p14:sldId id="1123"/>
            <p14:sldId id="1118"/>
            <p14:sldId id="1119"/>
            <p14:sldId id="1120"/>
            <p14:sldId id="1121"/>
            <p14:sldId id="1122"/>
            <p14:sldId id="1126"/>
            <p14:sldId id="1109"/>
            <p14:sldId id="1110"/>
            <p14:sldId id="1111"/>
            <p14:sldId id="1112"/>
            <p14:sldId id="1113"/>
            <p14:sldId id="1115"/>
            <p14:sldId id="1116"/>
            <p14:sldId id="1117"/>
            <p14:sldId id="1075"/>
          </p14:sldIdLst>
        </p14:section>
      </p14:sectionLst>
    </p:ex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hoan Nicolas Rincon Munar" initials="JNRM" lastIdx="0" clrIdx="0">
    <p:extLst/>
  </p:cmAuthor>
  <p:cmAuthor id="2" name="Juan David Morales Barco" initials="JDMB" lastIdx="1" clrIdx="1"/>
  <p:cmAuthor id="3" name="Indira Masullo" initials="IM"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D18F63"/>
    <a:srgbClr val="A51D1F"/>
    <a:srgbClr val="97111D"/>
    <a:srgbClr val="DEE4EA"/>
    <a:srgbClr val="CCDCE9"/>
    <a:srgbClr val="DBE2EA"/>
    <a:srgbClr val="E4E3D2"/>
    <a:srgbClr val="D1A5A5"/>
    <a:srgbClr val="B3181C"/>
    <a:srgbClr val="A7C1D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62" autoAdjust="0"/>
    <p:restoredTop sz="94280" autoAdjust="0"/>
  </p:normalViewPr>
  <p:slideViewPr>
    <p:cSldViewPr snapToGrid="0">
      <p:cViewPr>
        <p:scale>
          <a:sx n="50" d="100"/>
          <a:sy n="50" d="100"/>
        </p:scale>
        <p:origin x="-1116" y="-4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4470"/>
    </p:cViewPr>
  </p:sorterViewPr>
  <p:notesViewPr>
    <p:cSldViewPr snapToGrid="0">
      <p:cViewPr varScale="1">
        <p:scale>
          <a:sx n="80" d="100"/>
          <a:sy n="80" d="100"/>
        </p:scale>
        <p:origin x="1188" y="96"/>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smelo\AppData\Local\Microsoft\Windows\INetCache\Content.Outlook\E23MDM0Z\GRAFICAS%20REPORTE%2024AGT20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CO"/>
  <c:chart>
    <c:autoTitleDeleted val="1"/>
    <c:plotArea>
      <c:layout>
        <c:manualLayout>
          <c:layoutTarget val="inner"/>
          <c:xMode val="edge"/>
          <c:yMode val="edge"/>
          <c:x val="8.4936050862656154E-2"/>
          <c:y val="6.9200098623762599E-2"/>
          <c:w val="0.86948519957197079"/>
          <c:h val="0.80299017985214549"/>
        </c:manualLayout>
      </c:layout>
      <c:lineChart>
        <c:grouping val="standard"/>
        <c:ser>
          <c:idx val="0"/>
          <c:order val="0"/>
          <c:tx>
            <c:strRef>
              <c:f>'emisiones 5 usd'!$J$2</c:f>
              <c:strCache>
                <c:ptCount val="1"/>
                <c:pt idx="0">
                  <c:v>IMF</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cat>
            <c:numRef>
              <c:f>'emisiones 5 usd'!$I$9:$I$32</c:f>
              <c:numCache>
                <c:formatCode>General</c:formatCode>
                <c:ptCount val="2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numCache>
            </c:numRef>
          </c:cat>
          <c:val>
            <c:numRef>
              <c:f>'emisiones 5 usd'!$J$9:$J$32</c:f>
              <c:numCache>
                <c:formatCode>0%</c:formatCode>
                <c:ptCount val="24"/>
                <c:pt idx="0">
                  <c:v>-1.9893917777308321E-3</c:v>
                </c:pt>
                <c:pt idx="1">
                  <c:v>-2.1779401651655958E-3</c:v>
                </c:pt>
                <c:pt idx="2">
                  <c:v>-2.6336462641123374E-3</c:v>
                </c:pt>
                <c:pt idx="3">
                  <c:v>-3.2594163127498414E-3</c:v>
                </c:pt>
                <c:pt idx="4">
                  <c:v>-4.0131951632886905E-3</c:v>
                </c:pt>
                <c:pt idx="5">
                  <c:v>-4.9574269973881088E-3</c:v>
                </c:pt>
                <c:pt idx="6">
                  <c:v>-6.0790919129519831E-3</c:v>
                </c:pt>
                <c:pt idx="7">
                  <c:v>-7.462010129728581E-3</c:v>
                </c:pt>
                <c:pt idx="8">
                  <c:v>-9.120930451540955E-3</c:v>
                </c:pt>
                <c:pt idx="9">
                  <c:v>-1.1337977538290684E-2</c:v>
                </c:pt>
                <c:pt idx="10">
                  <c:v>-1.4081052385871321E-2</c:v>
                </c:pt>
                <c:pt idx="11">
                  <c:v>-1.7438322145926891E-2</c:v>
                </c:pt>
                <c:pt idx="12">
                  <c:v>-2.1426008701320973E-2</c:v>
                </c:pt>
                <c:pt idx="13">
                  <c:v>-2.6214441425621612E-2</c:v>
                </c:pt>
                <c:pt idx="14">
                  <c:v>-3.1330242757259097E-2</c:v>
                </c:pt>
                <c:pt idx="15">
                  <c:v>-3.712284723155982E-2</c:v>
                </c:pt>
                <c:pt idx="16">
                  <c:v>-4.3704418588471079E-2</c:v>
                </c:pt>
                <c:pt idx="17">
                  <c:v>-5.1185630837422752E-2</c:v>
                </c:pt>
                <c:pt idx="18">
                  <c:v>-5.9581547143883119E-2</c:v>
                </c:pt>
                <c:pt idx="19">
                  <c:v>-6.8947854044413975E-2</c:v>
                </c:pt>
                <c:pt idx="20">
                  <c:v>-7.929421365438237E-2</c:v>
                </c:pt>
                <c:pt idx="21">
                  <c:v>-9.0449851200822967E-2</c:v>
                </c:pt>
                <c:pt idx="22">
                  <c:v>-0.10221710986546258</c:v>
                </c:pt>
                <c:pt idx="23">
                  <c:v>-0.11422941905131451</c:v>
                </c:pt>
              </c:numCache>
            </c:numRef>
          </c:val>
          <c:extLst xmlns:c16r2="http://schemas.microsoft.com/office/drawing/2015/06/chart">
            <c:ext xmlns:c16="http://schemas.microsoft.com/office/drawing/2014/chart" uri="{C3380CC4-5D6E-409C-BE32-E72D297353CC}">
              <c16:uniqueId val="{00000000-8D10-4ED8-916E-C4BA79073D48}"/>
            </c:ext>
          </c:extLst>
        </c:ser>
        <c:ser>
          <c:idx val="1"/>
          <c:order val="1"/>
          <c:tx>
            <c:strRef>
              <c:f>'emisiones 5 usd'!$K$2</c:f>
              <c:strCache>
                <c:ptCount val="1"/>
                <c:pt idx="0">
                  <c:v>rc</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cat>
            <c:numRef>
              <c:f>'emisiones 5 usd'!$I$9:$I$32</c:f>
              <c:numCache>
                <c:formatCode>General</c:formatCode>
                <c:ptCount val="2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numCache>
            </c:numRef>
          </c:cat>
          <c:val>
            <c:numRef>
              <c:f>'emisiones 5 usd'!$K$9:$K$32</c:f>
              <c:numCache>
                <c:formatCode>0%</c:formatCode>
                <c:ptCount val="24"/>
                <c:pt idx="0">
                  <c:v>-1.817097452383343E-3</c:v>
                </c:pt>
                <c:pt idx="1">
                  <c:v>-2.0316467096535007E-3</c:v>
                </c:pt>
                <c:pt idx="2">
                  <c:v>-2.5292083618700975E-3</c:v>
                </c:pt>
                <c:pt idx="3">
                  <c:v>-3.2132358172767307E-3</c:v>
                </c:pt>
                <c:pt idx="4">
                  <c:v>-4.0470408372628164E-3</c:v>
                </c:pt>
                <c:pt idx="5">
                  <c:v>-5.0941193629351353E-3</c:v>
                </c:pt>
                <c:pt idx="6">
                  <c:v>-6.3503553169192983E-3</c:v>
                </c:pt>
                <c:pt idx="7">
                  <c:v>-7.9049022456370039E-3</c:v>
                </c:pt>
                <c:pt idx="8">
                  <c:v>-9.7853887496830508E-3</c:v>
                </c:pt>
                <c:pt idx="9">
                  <c:v>-1.2275054008727755E-2</c:v>
                </c:pt>
                <c:pt idx="10">
                  <c:v>-1.5365319508622303E-2</c:v>
                </c:pt>
                <c:pt idx="11">
                  <c:v>-1.9165701724401261E-2</c:v>
                </c:pt>
                <c:pt idx="12">
                  <c:v>-2.3722193623265001E-2</c:v>
                </c:pt>
                <c:pt idx="13">
                  <c:v>-2.9237702011318631E-2</c:v>
                </c:pt>
                <c:pt idx="14">
                  <c:v>-3.5291954185574452E-2</c:v>
                </c:pt>
                <c:pt idx="15">
                  <c:v>-4.2276215485527742E-2</c:v>
                </c:pt>
                <c:pt idx="16">
                  <c:v>-5.0360744101086798E-2</c:v>
                </c:pt>
                <c:pt idx="17">
                  <c:v>-5.9716442708175839E-2</c:v>
                </c:pt>
                <c:pt idx="18">
                  <c:v>-7.0418593754067144E-2</c:v>
                </c:pt>
                <c:pt idx="19">
                  <c:v>-8.2606997900836268E-2</c:v>
                </c:pt>
                <c:pt idx="20">
                  <c:v>-9.6343020341916663E-2</c:v>
                </c:pt>
                <c:pt idx="21">
                  <c:v>-0.11356453873583972</c:v>
                </c:pt>
                <c:pt idx="22">
                  <c:v>-0.14089371189007521</c:v>
                </c:pt>
                <c:pt idx="23">
                  <c:v>-0.16337934351982644</c:v>
                </c:pt>
              </c:numCache>
            </c:numRef>
          </c:val>
          <c:extLst xmlns:c16r2="http://schemas.microsoft.com/office/drawing/2015/06/chart">
            <c:ext xmlns:c16="http://schemas.microsoft.com/office/drawing/2014/chart" uri="{C3380CC4-5D6E-409C-BE32-E72D297353CC}">
              <c16:uniqueId val="{00000001-8D10-4ED8-916E-C4BA79073D48}"/>
            </c:ext>
          </c:extLst>
        </c:ser>
        <c:ser>
          <c:idx val="2"/>
          <c:order val="2"/>
          <c:tx>
            <c:strRef>
              <c:f>'emisiones 5 usd'!$L$2</c:f>
              <c:strCache>
                <c:ptCount val="1"/>
                <c:pt idx="0">
                  <c:v>rk</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cat>
            <c:numRef>
              <c:f>'emisiones 5 usd'!$I$9:$I$32</c:f>
              <c:numCache>
                <c:formatCode>General</c:formatCode>
                <c:ptCount val="2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numCache>
            </c:numRef>
          </c:cat>
          <c:val>
            <c:numRef>
              <c:f>'emisiones 5 usd'!$L$9:$L$32</c:f>
              <c:numCache>
                <c:formatCode>0%</c:formatCode>
                <c:ptCount val="24"/>
                <c:pt idx="0">
                  <c:v>-1.3319830847460269E-3</c:v>
                </c:pt>
                <c:pt idx="1">
                  <c:v>-3.4692865918950569E-6</c:v>
                </c:pt>
                <c:pt idx="2">
                  <c:v>1.3043782307708991E-3</c:v>
                </c:pt>
                <c:pt idx="3">
                  <c:v>2.6829880094283451E-3</c:v>
                </c:pt>
                <c:pt idx="4">
                  <c:v>4.3195190361908784E-3</c:v>
                </c:pt>
                <c:pt idx="5">
                  <c:v>6.1594583069637422E-3</c:v>
                </c:pt>
                <c:pt idx="6">
                  <c:v>8.2812198508328549E-3</c:v>
                </c:pt>
                <c:pt idx="7">
                  <c:v>1.0595960875283906E-2</c:v>
                </c:pt>
                <c:pt idx="8">
                  <c:v>1.3166205568062823E-2</c:v>
                </c:pt>
                <c:pt idx="9">
                  <c:v>1.6129704203155428E-2</c:v>
                </c:pt>
                <c:pt idx="10">
                  <c:v>2.0002985971227214E-2</c:v>
                </c:pt>
                <c:pt idx="11">
                  <c:v>2.4512592064104735E-2</c:v>
                </c:pt>
                <c:pt idx="12">
                  <c:v>2.5245583241873652E-2</c:v>
                </c:pt>
                <c:pt idx="13">
                  <c:v>2.3175328217139645E-2</c:v>
                </c:pt>
                <c:pt idx="14">
                  <c:v>2.0348760985519996E-2</c:v>
                </c:pt>
                <c:pt idx="15">
                  <c:v>1.6686120089503678E-2</c:v>
                </c:pt>
                <c:pt idx="16">
                  <c:v>1.2659352259623669E-2</c:v>
                </c:pt>
                <c:pt idx="17">
                  <c:v>8.450711472582707E-3</c:v>
                </c:pt>
                <c:pt idx="18">
                  <c:v>4.2646614898060936E-3</c:v>
                </c:pt>
                <c:pt idx="19">
                  <c:v>3.424513490633002E-4</c:v>
                </c:pt>
                <c:pt idx="20">
                  <c:v>-3.2064248932300887E-3</c:v>
                </c:pt>
                <c:pt idx="21">
                  <c:v>-6.051328140844873E-3</c:v>
                </c:pt>
                <c:pt idx="22">
                  <c:v>-7.8299518895170745E-3</c:v>
                </c:pt>
                <c:pt idx="23">
                  <c:v>-8.2168050720040665E-3</c:v>
                </c:pt>
              </c:numCache>
            </c:numRef>
          </c:val>
          <c:extLst xmlns:c16r2="http://schemas.microsoft.com/office/drawing/2015/06/chart">
            <c:ext xmlns:c16="http://schemas.microsoft.com/office/drawing/2014/chart" uri="{C3380CC4-5D6E-409C-BE32-E72D297353CC}">
              <c16:uniqueId val="{00000002-8D10-4ED8-916E-C4BA79073D48}"/>
            </c:ext>
          </c:extLst>
        </c:ser>
        <c:ser>
          <c:idx val="3"/>
          <c:order val="3"/>
          <c:tx>
            <c:strRef>
              <c:f>'emisiones 5 usd'!$M$2</c:f>
              <c:strCache>
                <c:ptCount val="1"/>
                <c:pt idx="0">
                  <c:v>rl</c:v>
                </c:pt>
              </c:strCache>
            </c:strRef>
          </c:tx>
          <c:spPr>
            <a:ln w="22225" cap="rnd">
              <a:solidFill>
                <a:schemeClr val="accent4"/>
              </a:solidFill>
              <a:round/>
            </a:ln>
            <a:effectLst/>
          </c:spPr>
          <c:marker>
            <c:symbol val="x"/>
            <c:size val="6"/>
            <c:spPr>
              <a:noFill/>
              <a:ln w="9525">
                <a:solidFill>
                  <a:schemeClr val="accent4"/>
                </a:solidFill>
                <a:round/>
              </a:ln>
              <a:effectLst/>
            </c:spPr>
          </c:marker>
          <c:dLbls>
            <c:dLbl>
              <c:idx val="13"/>
              <c:dLblPos val="b"/>
              <c:showVal val="1"/>
              <c:extLst xmlns:c16r2="http://schemas.microsoft.com/office/drawing/2015/06/chart">
                <c:ext xmlns:c16="http://schemas.microsoft.com/office/drawing/2014/chart" uri="{C3380CC4-5D6E-409C-BE32-E72D297353CC}">
                  <c16:uniqueId val="{00000003-8D10-4ED8-916E-C4BA79073D48}"/>
                </c:ext>
                <c:ext xmlns:c15="http://schemas.microsoft.com/office/drawing/2012/chart" uri="{CE6537A1-D6FC-4f65-9D91-7224C49458BB}">
                  <c15:layout/>
                </c:ext>
              </c:extLst>
            </c:dLbl>
            <c:dLbl>
              <c:idx val="23"/>
              <c:dLblPos val="b"/>
              <c:showVal val="1"/>
              <c:extLst xmlns:c16r2="http://schemas.microsoft.com/office/drawing/2015/06/chart">
                <c:ext xmlns:c16="http://schemas.microsoft.com/office/drawing/2014/chart" uri="{C3380CC4-5D6E-409C-BE32-E72D297353CC}">
                  <c16:uniqueId val="{00000004-8D10-4ED8-916E-C4BA79073D48}"/>
                </c:ext>
                <c:ext xmlns:c15="http://schemas.microsoft.com/office/drawing/2012/chart" uri="{CE6537A1-D6FC-4f65-9D91-7224C49458BB}">
                  <c15:layout/>
                </c:ext>
              </c:extLst>
            </c:dLbl>
            <c:delete val="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s-CO"/>
              </a:p>
            </c:txPr>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'emisiones 5 usd'!$I$9:$I$32</c:f>
              <c:numCache>
                <c:formatCode>General</c:formatCode>
                <c:ptCount val="2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numCache>
            </c:numRef>
          </c:cat>
          <c:val>
            <c:numRef>
              <c:f>'emisiones 5 usd'!$M$9:$M$32</c:f>
              <c:numCache>
                <c:formatCode>0%</c:formatCode>
                <c:ptCount val="24"/>
                <c:pt idx="0">
                  <c:v>-4.5567889210084154E-3</c:v>
                </c:pt>
                <c:pt idx="1">
                  <c:v>-5.7975340794119675E-3</c:v>
                </c:pt>
                <c:pt idx="2">
                  <c:v>-7.1134082750480302E-3</c:v>
                </c:pt>
                <c:pt idx="3">
                  <c:v>-8.6705146271073511E-3</c:v>
                </c:pt>
                <c:pt idx="4">
                  <c:v>-1.0616784631107727E-2</c:v>
                </c:pt>
                <c:pt idx="5">
                  <c:v>-1.2965365668958475E-2</c:v>
                </c:pt>
                <c:pt idx="6">
                  <c:v>-1.5845691211760299E-2</c:v>
                </c:pt>
                <c:pt idx="7">
                  <c:v>-1.9318253022016951E-2</c:v>
                </c:pt>
                <c:pt idx="8">
                  <c:v>-2.3559758150432285E-2</c:v>
                </c:pt>
                <c:pt idx="9">
                  <c:v>-2.8754143927194675E-2</c:v>
                </c:pt>
                <c:pt idx="10">
                  <c:v>-3.5288866865559362E-2</c:v>
                </c:pt>
                <c:pt idx="11">
                  <c:v>-4.3270556029202052E-2</c:v>
                </c:pt>
                <c:pt idx="12">
                  <c:v>-5.304846220314386E-2</c:v>
                </c:pt>
                <c:pt idx="13">
                  <c:v>-6.4769139536698536E-2</c:v>
                </c:pt>
                <c:pt idx="14">
                  <c:v>-7.9015739395986828E-2</c:v>
                </c:pt>
                <c:pt idx="15">
                  <c:v>-9.5498650620083225E-2</c:v>
                </c:pt>
                <c:pt idx="16">
                  <c:v>-0.11482251409158672</c:v>
                </c:pt>
                <c:pt idx="17">
                  <c:v>-0.13726803056305181</c:v>
                </c:pt>
                <c:pt idx="18">
                  <c:v>-0.16328098830514706</c:v>
                </c:pt>
                <c:pt idx="19">
                  <c:v>-0.19130774766813077</c:v>
                </c:pt>
                <c:pt idx="20">
                  <c:v>-0.21609726258100129</c:v>
                </c:pt>
                <c:pt idx="21">
                  <c:v>-0.22918505957768845</c:v>
                </c:pt>
                <c:pt idx="22">
                  <c:v>-0.23474671629339841</c:v>
                </c:pt>
                <c:pt idx="23">
                  <c:v>-0.23875703608126597</c:v>
                </c:pt>
              </c:numCache>
            </c:numRef>
          </c:val>
          <c:extLst xmlns:c16r2="http://schemas.microsoft.com/office/drawing/2015/06/chart">
            <c:ext xmlns:c16="http://schemas.microsoft.com/office/drawing/2014/chart" uri="{C3380CC4-5D6E-409C-BE32-E72D297353CC}">
              <c16:uniqueId val="{00000005-8D10-4ED8-916E-C4BA79073D48}"/>
            </c:ext>
          </c:extLst>
        </c:ser>
        <c:ser>
          <c:idx val="4"/>
          <c:order val="4"/>
          <c:tx>
            <c:strRef>
              <c:f>'emisiones 5 usd'!$N$2</c:f>
              <c:strCache>
                <c:ptCount val="1"/>
                <c:pt idx="0">
                  <c:v>rlump</c:v>
                </c:pt>
              </c:strCache>
            </c:strRef>
          </c:tx>
          <c:spPr>
            <a:ln w="22225" cap="rnd">
              <a:solidFill>
                <a:schemeClr val="accent5"/>
              </a:solidFill>
              <a:round/>
            </a:ln>
            <a:effectLst/>
          </c:spPr>
          <c:marker>
            <c:symbol val="star"/>
            <c:size val="6"/>
            <c:spPr>
              <a:noFill/>
              <a:ln w="9525">
                <a:solidFill>
                  <a:schemeClr val="accent5"/>
                </a:solidFill>
                <a:round/>
              </a:ln>
              <a:effectLst/>
            </c:spPr>
          </c:marker>
          <c:cat>
            <c:numRef>
              <c:f>'emisiones 5 usd'!$I$9:$I$32</c:f>
              <c:numCache>
                <c:formatCode>General</c:formatCode>
                <c:ptCount val="2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numCache>
            </c:numRef>
          </c:cat>
          <c:val>
            <c:numRef>
              <c:f>'emisiones 5 usd'!$N$9:$N$32</c:f>
              <c:numCache>
                <c:formatCode>0%</c:formatCode>
                <c:ptCount val="24"/>
                <c:pt idx="0">
                  <c:v>-1.9893917777283887E-3</c:v>
                </c:pt>
                <c:pt idx="1">
                  <c:v>-2.1779401651678158E-3</c:v>
                </c:pt>
                <c:pt idx="2">
                  <c:v>-2.6336462641123374E-3</c:v>
                </c:pt>
                <c:pt idx="3">
                  <c:v>-3.2594163127558392E-3</c:v>
                </c:pt>
                <c:pt idx="4">
                  <c:v>-4.0131951632886905E-3</c:v>
                </c:pt>
                <c:pt idx="5">
                  <c:v>-4.9574269973972074E-3</c:v>
                </c:pt>
                <c:pt idx="6">
                  <c:v>-6.0790919129608684E-3</c:v>
                </c:pt>
                <c:pt idx="7">
                  <c:v>-7.462010129728581E-3</c:v>
                </c:pt>
                <c:pt idx="8">
                  <c:v>-9.120930451540955E-3</c:v>
                </c:pt>
                <c:pt idx="9">
                  <c:v>-1.133797753829846E-2</c:v>
                </c:pt>
                <c:pt idx="10">
                  <c:v>-1.4081052385893855E-2</c:v>
                </c:pt>
                <c:pt idx="11">
                  <c:v>-1.7438322145941321E-2</c:v>
                </c:pt>
                <c:pt idx="12">
                  <c:v>-2.142600870134171E-2</c:v>
                </c:pt>
                <c:pt idx="13">
                  <c:v>-2.6214441425648355E-2</c:v>
                </c:pt>
                <c:pt idx="14">
                  <c:v>-3.1330242757284625E-2</c:v>
                </c:pt>
                <c:pt idx="15">
                  <c:v>-3.7122847231578215E-2</c:v>
                </c:pt>
                <c:pt idx="16">
                  <c:v>-4.3704418588482723E-2</c:v>
                </c:pt>
                <c:pt idx="17">
                  <c:v>-5.118563083745091E-2</c:v>
                </c:pt>
                <c:pt idx="18">
                  <c:v>-5.9581547143910181E-2</c:v>
                </c:pt>
                <c:pt idx="19">
                  <c:v>-6.8947854044450363E-2</c:v>
                </c:pt>
                <c:pt idx="20">
                  <c:v>-7.9294213654417453E-2</c:v>
                </c:pt>
                <c:pt idx="21">
                  <c:v>-9.0449851087348487E-2</c:v>
                </c:pt>
                <c:pt idx="22">
                  <c:v>-0.10221710980022025</c:v>
                </c:pt>
                <c:pt idx="23">
                  <c:v>-0.11422941902799066</c:v>
                </c:pt>
              </c:numCache>
            </c:numRef>
          </c:val>
          <c:extLst xmlns:c16r2="http://schemas.microsoft.com/office/drawing/2015/06/chart">
            <c:ext xmlns:c16="http://schemas.microsoft.com/office/drawing/2014/chart" uri="{C3380CC4-5D6E-409C-BE32-E72D297353CC}">
              <c16:uniqueId val="{00000006-8D10-4ED8-916E-C4BA79073D48}"/>
            </c:ext>
          </c:extLst>
        </c:ser>
        <c:marker val="1"/>
        <c:axId val="138939776"/>
        <c:axId val="138962432"/>
      </c:lineChart>
      <c:catAx>
        <c:axId val="138939776"/>
        <c:scaling>
          <c:orientation val="minMax"/>
        </c:scaling>
        <c:axPos val="b"/>
        <c:numFmt formatCode="General" sourceLinked="1"/>
        <c:majorTickMark val="none"/>
        <c:tickLblPos val="low"/>
        <c:spPr>
          <a:noFill/>
          <a:ln w="25400" cap="flat" cmpd="sng" algn="ctr">
            <a:solidFill>
              <a:schemeClr val="tx1">
                <a:lumMod val="15000"/>
                <a:lumOff val="85000"/>
              </a:schemeClr>
            </a:solidFill>
            <a:round/>
          </a:ln>
          <a:effectLst/>
        </c:spPr>
        <c:txPr>
          <a:bodyPr rot="2700000" spcFirstLastPara="1" vertOverflow="ellipsis"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CO"/>
          </a:p>
        </c:txPr>
        <c:crossAx val="138962432"/>
        <c:crossesAt val="-0.30000000000000032"/>
        <c:auto val="1"/>
        <c:lblAlgn val="ctr"/>
        <c:lblOffset val="100"/>
      </c:catAx>
      <c:valAx>
        <c:axId val="138962432"/>
        <c:scaling>
          <c:orientation val="minMax"/>
        </c:scaling>
        <c:axPos val="l"/>
        <c:numFmt formatCode="0%" sourceLinked="1"/>
        <c:maj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38939776"/>
        <c:crosses val="autoZero"/>
        <c:crossBetween val="between"/>
      </c:valAx>
      <c:spPr>
        <a:noFill/>
        <a:ln>
          <a:noFill/>
        </a:ln>
        <a:effectLst/>
      </c:spPr>
    </c:plotArea>
    <c:plotVisOnly val="1"/>
    <c:dispBlanksAs val="gap"/>
  </c:chart>
  <c:spPr>
    <a:noFill/>
    <a:ln>
      <a:noFill/>
    </a:ln>
    <a:effectLst/>
  </c:spPr>
  <c:txPr>
    <a:bodyPr/>
    <a:lstStyle/>
    <a:p>
      <a:pPr>
        <a:defRPr/>
      </a:pPr>
      <a:endParaRPr lang="es-CO"/>
    </a:p>
  </c:txPr>
  <c:externalData r:id="rId1"/>
  <c:userShapes r:id="rId2"/>
</c:chartSpace>
</file>

<file path=ppt/drawings/drawing1.xml><?xml version="1.0" encoding="utf-8"?>
<c:userShapes xmlns:c="http://schemas.openxmlformats.org/drawingml/2006/chart">
  <cdr:relSizeAnchor xmlns:cdr="http://schemas.openxmlformats.org/drawingml/2006/chartDrawing">
    <cdr:from>
      <cdr:x>0.10319</cdr:x>
      <cdr:y>0.17284</cdr:y>
    </cdr:from>
    <cdr:to>
      <cdr:x>0.90268</cdr:x>
      <cdr:y>0.17284</cdr:y>
    </cdr:to>
    <cdr:cxnSp macro="">
      <cdr:nvCxnSpPr>
        <cdr:cNvPr id="2" name="Conector recto 1">
          <a:extLst xmlns:a="http://schemas.openxmlformats.org/drawingml/2006/main">
            <a:ext uri="{FF2B5EF4-FFF2-40B4-BE49-F238E27FC236}">
              <a16:creationId xmlns:a16="http://schemas.microsoft.com/office/drawing/2014/main" xmlns="" id="{8FAB4C1E-3DEB-42B8-9AA9-5F51CAFA0EB3}"/>
            </a:ext>
          </a:extLst>
        </cdr:cNvPr>
        <cdr:cNvCxnSpPr/>
      </cdr:nvCxnSpPr>
      <cdr:spPr>
        <a:xfrm xmlns:a="http://schemas.openxmlformats.org/drawingml/2006/main">
          <a:off x="464760" y="356200"/>
          <a:ext cx="3600938" cy="0"/>
        </a:xfrm>
        <a:prstGeom xmlns:a="http://schemas.openxmlformats.org/drawingml/2006/main" prst="line">
          <a:avLst/>
        </a:prstGeom>
        <a:ln xmlns:a="http://schemas.openxmlformats.org/drawingml/2006/main">
          <a:solidFill>
            <a:schemeClr val="bg1">
              <a:lumMod val="6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eaLnBrk="1" fontAlgn="auto" hangingPunct="1">
              <a:spcBef>
                <a:spcPts val="0"/>
              </a:spcBef>
              <a:spcAft>
                <a:spcPts val="0"/>
              </a:spcAft>
              <a:defRPr sz="1200">
                <a:latin typeface="Futura Std Book" panose="020B0502020204020303" pitchFamily="34" charset="0"/>
                <a:ea typeface="+mn-ea"/>
              </a:defRPr>
            </a:lvl1pPr>
          </a:lstStyle>
          <a:p>
            <a:pPr>
              <a:defRPr/>
            </a:pPr>
            <a:endParaRPr lang="es-CO"/>
          </a:p>
        </p:txBody>
      </p:sp>
      <p:sp>
        <p:nvSpPr>
          <p:cNvPr id="3" name="Date Placeholder 2"/>
          <p:cNvSpPr>
            <a:spLocks noGrp="1"/>
          </p:cNvSpPr>
          <p:nvPr>
            <p:ph type="dt" sz="quarter" idx="1"/>
          </p:nvPr>
        </p:nvSpPr>
        <p:spPr>
          <a:xfrm>
            <a:off x="3970938" y="0"/>
            <a:ext cx="3037840" cy="466434"/>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fld id="{D7925217-5E1A-4424-8F5F-75035E972A9A}" type="datetimeFigureOut">
              <a:rPr lang="es-CO" altLang="es-CO"/>
              <a:pPr>
                <a:defRPr/>
              </a:pPr>
              <a:t>24/07/2018</a:t>
            </a:fld>
            <a:endParaRPr lang="es-CO" altLang="es-CO"/>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eaLnBrk="1" fontAlgn="auto" hangingPunct="1">
              <a:spcBef>
                <a:spcPts val="0"/>
              </a:spcBef>
              <a:spcAft>
                <a:spcPts val="0"/>
              </a:spcAft>
              <a:defRPr sz="1200">
                <a:latin typeface="Futura Std Book" panose="020B0502020204020303" pitchFamily="34" charset="0"/>
                <a:ea typeface="+mn-ea"/>
              </a:defRPr>
            </a:lvl1pPr>
          </a:lstStyle>
          <a:p>
            <a:pPr>
              <a:defRPr/>
            </a:pPr>
            <a:endParaRPr lang="es-CO"/>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E8AB9E93-0443-40DF-B409-3740EFEF7EDD}" type="slidenum">
              <a:rPr lang="es-CO" altLang="es-CO"/>
              <a:pPr>
                <a:defRPr/>
              </a:pPr>
              <a:t>‹Nº›</a:t>
            </a:fld>
            <a:endParaRPr lang="es-CO" altLang="es-CO"/>
          </a:p>
        </p:txBody>
      </p:sp>
    </p:spTree>
    <p:extLst>
      <p:ext uri="{BB962C8B-B14F-4D97-AF65-F5344CB8AC3E}">
        <p14:creationId xmlns="" xmlns:p14="http://schemas.microsoft.com/office/powerpoint/2010/main" val="1188607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eaLnBrk="1" fontAlgn="auto" hangingPunct="1">
              <a:spcBef>
                <a:spcPts val="0"/>
              </a:spcBef>
              <a:spcAft>
                <a:spcPts val="0"/>
              </a:spcAft>
              <a:defRPr sz="1200">
                <a:latin typeface="Futura Std Book" panose="020B0502020204020303" pitchFamily="34" charset="0"/>
                <a:ea typeface="+mn-ea"/>
              </a:defRPr>
            </a:lvl1pPr>
          </a:lstStyle>
          <a:p>
            <a:pPr>
              <a:defRPr/>
            </a:pPr>
            <a:endParaRPr lang="es-CO"/>
          </a:p>
        </p:txBody>
      </p:sp>
      <p:sp>
        <p:nvSpPr>
          <p:cNvPr id="3" name="Date Placeholder 2"/>
          <p:cNvSpPr>
            <a:spLocks noGrp="1"/>
          </p:cNvSpPr>
          <p:nvPr>
            <p:ph type="dt" idx="1"/>
          </p:nvPr>
        </p:nvSpPr>
        <p:spPr>
          <a:xfrm>
            <a:off x="3970938" y="0"/>
            <a:ext cx="3037840" cy="466434"/>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fld id="{0F8FB35A-B81E-4FE8-9454-0ADA95D39435}" type="datetimeFigureOut">
              <a:rPr lang="es-CO" altLang="es-CO"/>
              <a:pPr>
                <a:defRPr/>
              </a:pPr>
              <a:t>24/07/2018</a:t>
            </a:fld>
            <a:endParaRPr lang="es-CO" altLang="es-CO"/>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s-CO" noProof="0"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s-CO" noProof="0" dirty="0"/>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eaLnBrk="1" fontAlgn="auto" hangingPunct="1">
              <a:spcBef>
                <a:spcPts val="0"/>
              </a:spcBef>
              <a:spcAft>
                <a:spcPts val="0"/>
              </a:spcAft>
              <a:defRPr sz="1200">
                <a:latin typeface="Futura Std Book" panose="020B0502020204020303" pitchFamily="34" charset="0"/>
                <a:ea typeface="+mn-ea"/>
              </a:defRPr>
            </a:lvl1pPr>
          </a:lstStyle>
          <a:p>
            <a:pPr>
              <a:defRPr/>
            </a:pPr>
            <a:endParaRPr lang="es-CO"/>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5746F611-165E-4962-8729-CFE70E4617C7}" type="slidenum">
              <a:rPr lang="es-CO" altLang="es-CO"/>
              <a:pPr>
                <a:defRPr/>
              </a:pPr>
              <a:t>‹Nº›</a:t>
            </a:fld>
            <a:endParaRPr lang="es-CO" altLang="es-CO"/>
          </a:p>
        </p:txBody>
      </p:sp>
    </p:spTree>
    <p:extLst>
      <p:ext uri="{BB962C8B-B14F-4D97-AF65-F5344CB8AC3E}">
        <p14:creationId xmlns="" xmlns:p14="http://schemas.microsoft.com/office/powerpoint/2010/main" val="24975860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Futura Std Book" panose="020B0502020204020303" pitchFamily="34" charset="0"/>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Futura Std Book" panose="020B0502020204020303" pitchFamily="34"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Futura Std Book" panose="020B0502020204020303" pitchFamily="34"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Futura Std Book" panose="020B0502020204020303" pitchFamily="34"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Futura Std Book" panose="020B0502020204020303" pitchFamily="34"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5746F611-165E-4962-8729-CFE70E4617C7}" type="slidenum">
              <a:rPr lang="es-CO" altLang="es-CO" smtClean="0"/>
              <a:pPr>
                <a:defRPr/>
              </a:pPr>
              <a:t>1</a:t>
            </a:fld>
            <a:endParaRPr lang="es-CO" altLang="es-CO" dirty="0"/>
          </a:p>
        </p:txBody>
      </p:sp>
    </p:spTree>
    <p:extLst>
      <p:ext uri="{BB962C8B-B14F-4D97-AF65-F5344CB8AC3E}">
        <p14:creationId xmlns="" xmlns:p14="http://schemas.microsoft.com/office/powerpoint/2010/main" val="2190054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O" dirty="0" smtClean="0"/>
              <a:t>El</a:t>
            </a:r>
            <a:r>
              <a:rPr lang="es-CO" baseline="0" dirty="0" smtClean="0"/>
              <a:t> interés del impuesto al carbono va en dos vías:</a:t>
            </a:r>
          </a:p>
          <a:p>
            <a:r>
              <a:rPr lang="es-CO" baseline="0" dirty="0" smtClean="0"/>
              <a:t>1. Colaborar en la reducción de emisiones de gases de efecto invernadero por el cobro de un impuesto que </a:t>
            </a:r>
            <a:r>
              <a:rPr lang="es-ES" sz="1200" b="0" i="0" u="none" strike="noStrike" kern="1200" baseline="0" dirty="0" smtClean="0">
                <a:solidFill>
                  <a:schemeClr val="tx1"/>
                </a:solidFill>
                <a:latin typeface="Futura Std Book" panose="020B0502020204020303" pitchFamily="34" charset="0"/>
                <a:ea typeface="MS PGothic" panose="020B0600070205080204" pitchFamily="34" charset="-128"/>
                <a:cs typeface="+mn-cs"/>
              </a:rPr>
              <a:t>busca desincentivar el uso de los combustibles fósiles e incentivar mejoras tecnológicas para su uso más eficiente. Esto responde a los compromisos que el país asumió en el marco del Acuerdo de París. </a:t>
            </a:r>
            <a:r>
              <a:rPr lang="es-CO" sz="1200" kern="1200" dirty="0" smtClean="0">
                <a:solidFill>
                  <a:schemeClr val="tx1"/>
                </a:solidFill>
                <a:effectLst/>
                <a:latin typeface="Futura Std Book" panose="020B0502020204020303" pitchFamily="34" charset="0"/>
                <a:ea typeface="MS PGothic" panose="020B0600070205080204" pitchFamily="34" charset="-128"/>
                <a:cs typeface="+mn-cs"/>
              </a:rPr>
              <a:t>Se </a:t>
            </a:r>
            <a:r>
              <a:rPr lang="es-CO" sz="1200" u="none" kern="1200" dirty="0" smtClean="0">
                <a:solidFill>
                  <a:schemeClr val="tx1"/>
                </a:solidFill>
                <a:effectLst/>
                <a:latin typeface="Futura Std Book" panose="020B0502020204020303" pitchFamily="34" charset="0"/>
                <a:ea typeface="MS PGothic" panose="020B0600070205080204" pitchFamily="34" charset="-128"/>
                <a:cs typeface="+mn-cs"/>
              </a:rPr>
              <a:t>espera que el impuesto ayude a reducir 4,3 millones de toneladas de C0</a:t>
            </a:r>
            <a:r>
              <a:rPr lang="es-CO" sz="1200" u="none" kern="1200" baseline="-25000" dirty="0" smtClean="0">
                <a:solidFill>
                  <a:schemeClr val="tx1"/>
                </a:solidFill>
                <a:effectLst/>
                <a:latin typeface="Futura Std Book" panose="020B0502020204020303" pitchFamily="34" charset="0"/>
                <a:ea typeface="MS PGothic" panose="020B0600070205080204" pitchFamily="34" charset="-128"/>
                <a:cs typeface="+mn-cs"/>
              </a:rPr>
              <a:t>2</a:t>
            </a:r>
            <a:r>
              <a:rPr lang="es-CO" sz="1200" u="none" kern="1200" dirty="0" smtClean="0">
                <a:solidFill>
                  <a:schemeClr val="tx1"/>
                </a:solidFill>
                <a:effectLst/>
                <a:latin typeface="Futura Std Book" panose="020B0502020204020303" pitchFamily="34" charset="0"/>
                <a:ea typeface="MS PGothic" panose="020B0600070205080204" pitchFamily="34" charset="-128"/>
                <a:cs typeface="+mn-cs"/>
              </a:rPr>
              <a:t> entre 2017 y 2030, un porcentaje anual de 312.000 toneladas.</a:t>
            </a:r>
          </a:p>
          <a:p>
            <a:r>
              <a:rPr lang="es-CO" sz="1200" u="none" kern="1200" dirty="0" smtClean="0">
                <a:solidFill>
                  <a:schemeClr val="tx1"/>
                </a:solidFill>
                <a:effectLst/>
                <a:latin typeface="Futura Std Book" panose="020B0502020204020303" pitchFamily="34" charset="0"/>
                <a:ea typeface="MS PGothic" panose="020B0600070205080204" pitchFamily="34" charset="-128"/>
                <a:cs typeface="+mn-cs"/>
              </a:rPr>
              <a:t>2.</a:t>
            </a:r>
            <a:r>
              <a:rPr lang="es-CO" sz="1200" u="none" kern="1200" baseline="0" dirty="0" smtClean="0">
                <a:solidFill>
                  <a:schemeClr val="tx1"/>
                </a:solidFill>
                <a:effectLst/>
                <a:latin typeface="Futura Std Book" panose="020B0502020204020303" pitchFamily="34" charset="0"/>
                <a:ea typeface="MS PGothic" panose="020B0600070205080204" pitchFamily="34" charset="-128"/>
                <a:cs typeface="+mn-cs"/>
              </a:rPr>
              <a:t> </a:t>
            </a:r>
            <a:r>
              <a:rPr lang="es-CO" sz="1200" u="none" kern="1200" dirty="0" smtClean="0">
                <a:solidFill>
                  <a:schemeClr val="tx1"/>
                </a:solidFill>
                <a:effectLst/>
                <a:latin typeface="Futura Std Book" panose="020B0502020204020303" pitchFamily="34" charset="0"/>
                <a:ea typeface="MS PGothic" panose="020B0600070205080204" pitchFamily="34" charset="-128"/>
                <a:cs typeface="+mn-cs"/>
              </a:rPr>
              <a:t>Invertir</a:t>
            </a:r>
            <a:r>
              <a:rPr lang="es-CO" sz="1200" u="none" kern="1200" baseline="0" dirty="0" smtClean="0">
                <a:solidFill>
                  <a:schemeClr val="tx1"/>
                </a:solidFill>
                <a:effectLst/>
                <a:latin typeface="Futura Std Book" panose="020B0502020204020303" pitchFamily="34" charset="0"/>
                <a:ea typeface="MS PGothic" panose="020B0600070205080204" pitchFamily="34" charset="-128"/>
                <a:cs typeface="+mn-cs"/>
              </a:rPr>
              <a:t> los recursos en acciones para enfrentar el cambio climático. Este fue uno de los factores que ayudó también a incluir el impuesto, ya que tiene coherencia con la razón del impuesto.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CO" sz="1200" u="none" kern="1200" baseline="0" dirty="0" smtClean="0">
              <a:solidFill>
                <a:schemeClr val="tx1"/>
              </a:solidFill>
              <a:effectLst/>
              <a:latin typeface="Futura Std Book" panose="020B0502020204020303" pitchFamily="34" charset="0"/>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u="none" kern="1200" baseline="0" dirty="0" smtClean="0">
                <a:solidFill>
                  <a:schemeClr val="tx1"/>
                </a:solidFill>
                <a:effectLst/>
                <a:latin typeface="Futura Std Book" panose="020B0502020204020303" pitchFamily="34" charset="0"/>
                <a:ea typeface="MS PGothic" panose="020B0600070205080204" pitchFamily="34" charset="-128"/>
                <a:cs typeface="+mn-cs"/>
              </a:rPr>
              <a:t>En comparación con lo que se ha venido invirtiendo en acciones asociadas con el cambio climático (gráfico), lo recaudado por el impuesto es considerable. Dejando de lado la coyuntura de la ola invernal que implicó un pico de inversión, en los últimos años la inversión ha sido algo mayor de los dos billones de pesos (incluye todos los sectores – SIIF, FUT y Regalías), es decir, que si se recauda lo esperado por el impuesto, se estarían recibiendo más de un tercio de lo que se invierte en la materia.</a:t>
            </a:r>
          </a:p>
          <a:p>
            <a:endParaRPr lang="es-CO" dirty="0" smtClean="0"/>
          </a:p>
          <a:p>
            <a:endParaRPr lang="es-CO" dirty="0"/>
          </a:p>
        </p:txBody>
      </p:sp>
      <p:sp>
        <p:nvSpPr>
          <p:cNvPr id="4" name="3 Marcador de número de diapositiva"/>
          <p:cNvSpPr>
            <a:spLocks noGrp="1"/>
          </p:cNvSpPr>
          <p:nvPr>
            <p:ph type="sldNum" sz="quarter" idx="10"/>
          </p:nvPr>
        </p:nvSpPr>
        <p:spPr/>
        <p:txBody>
          <a:bodyPr/>
          <a:lstStyle/>
          <a:p>
            <a:pPr>
              <a:defRPr/>
            </a:pPr>
            <a:fld id="{5746F611-165E-4962-8729-CFE70E4617C7}" type="slidenum">
              <a:rPr lang="es-CO" altLang="es-CO" smtClean="0"/>
              <a:pPr>
                <a:defRPr/>
              </a:pPr>
              <a:t>12</a:t>
            </a:fld>
            <a:endParaRPr lang="es-CO" altLang="es-C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r>
              <a:rPr lang="es-CO" dirty="0" smtClean="0"/>
              <a:t>Para Colombia</a:t>
            </a:r>
            <a:r>
              <a:rPr lang="es-CO" baseline="0" dirty="0" smtClean="0"/>
              <a:t> la destinación se definió al Fondo Colombia en Paz, teniendo en cuenta la coyuntura del país. En otros países, cuando hay destinación específica se hace generalmente a temas de energía.</a:t>
            </a:r>
          </a:p>
          <a:p>
            <a:endParaRPr lang="es-CO" baseline="0" dirty="0" smtClean="0"/>
          </a:p>
          <a:p>
            <a:r>
              <a:rPr lang="es-CO" baseline="0" dirty="0" smtClean="0"/>
              <a:t>Pero en Colombia, el principal sector de emisiones es el cambio de uso de suelo con un 62%. </a:t>
            </a:r>
          </a:p>
          <a:p>
            <a:endParaRPr lang="es-CO" baseline="0" dirty="0" smtClean="0"/>
          </a:p>
          <a:p>
            <a:r>
              <a:rPr lang="es-CO" baseline="0" dirty="0" smtClean="0"/>
              <a:t>Por esto, resulta adecuado que la plata vaya al Fondo Colombia en Paz, para que se puedan articular los recursos de la estrategia más importante del país (consolidación de la paz) con acciones para detener la deforestación.</a:t>
            </a:r>
          </a:p>
          <a:p>
            <a:endParaRPr lang="es-CO" baseline="0" dirty="0" smtClean="0"/>
          </a:p>
          <a:p>
            <a:r>
              <a:rPr lang="es-CO" baseline="0" dirty="0" smtClean="0"/>
              <a:t>Al respecto, vale la pena anotar que, según datos del IDEAM, el 78% de la deforestación de 2016 se dio en municipios en zonas PDET (comparación mapa 1 y mapa 2). </a:t>
            </a:r>
          </a:p>
          <a:p>
            <a:endParaRPr lang="es-CO" baseline="0" dirty="0" smtClean="0"/>
          </a:p>
          <a:p>
            <a:r>
              <a:rPr lang="es-CO" baseline="0" dirty="0" smtClean="0"/>
              <a:t>Esto implica un reto importante en buscar acciones que logren detener la deforestación a la vez que se tienen resultados en mejorar las condiciones sociales y económicas de la población, y precisamente ese es el reto.</a:t>
            </a:r>
            <a:endParaRPr lang="es-CO" dirty="0" smtClean="0"/>
          </a:p>
          <a:p>
            <a:endParaRPr lang="es-CO" dirty="0" smtClean="0"/>
          </a:p>
          <a:p>
            <a:endParaRPr lang="es-CO" dirty="0"/>
          </a:p>
        </p:txBody>
      </p:sp>
      <p:sp>
        <p:nvSpPr>
          <p:cNvPr id="4" name="3 Marcador de número de diapositiva"/>
          <p:cNvSpPr>
            <a:spLocks noGrp="1"/>
          </p:cNvSpPr>
          <p:nvPr>
            <p:ph type="sldNum" sz="quarter" idx="10"/>
          </p:nvPr>
        </p:nvSpPr>
        <p:spPr/>
        <p:txBody>
          <a:bodyPr/>
          <a:lstStyle/>
          <a:p>
            <a:pPr>
              <a:defRPr/>
            </a:pPr>
            <a:fld id="{5746F611-165E-4962-8729-CFE70E4617C7}" type="slidenum">
              <a:rPr lang="es-CO" altLang="es-CO" smtClean="0"/>
              <a:pPr>
                <a:defRPr/>
              </a:pPr>
              <a:t>13</a:t>
            </a:fld>
            <a:endParaRPr lang="es-CO" altLang="es-C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O" dirty="0" smtClean="0"/>
              <a:t>Por otro</a:t>
            </a:r>
            <a:r>
              <a:rPr lang="es-CO" baseline="0" dirty="0" smtClean="0"/>
              <a:t> lado, p</a:t>
            </a:r>
            <a:r>
              <a:rPr lang="es-ES" sz="1200" b="0" i="0" u="none" strike="noStrike" kern="1200" baseline="0" dirty="0" err="1" smtClean="0">
                <a:solidFill>
                  <a:schemeClr val="tx1"/>
                </a:solidFill>
                <a:latin typeface="Futura Std Book" panose="020B0502020204020303" pitchFamily="34" charset="0"/>
                <a:ea typeface="MS PGothic" panose="020B0600070205080204" pitchFamily="34" charset="-128"/>
                <a:cs typeface="+mn-cs"/>
              </a:rPr>
              <a:t>ueden</a:t>
            </a:r>
            <a:r>
              <a:rPr lang="es-ES" sz="1200" b="0" i="0" u="none" strike="noStrike" kern="1200" baseline="0" dirty="0" smtClean="0">
                <a:solidFill>
                  <a:schemeClr val="tx1"/>
                </a:solidFill>
                <a:latin typeface="Futura Std Book" panose="020B0502020204020303" pitchFamily="34" charset="0"/>
                <a:ea typeface="MS PGothic" panose="020B0600070205080204" pitchFamily="34" charset="-128"/>
                <a:cs typeface="+mn-cs"/>
              </a:rPr>
              <a:t> acceder a la no causación, total o parcial, del impuesto al carbono todos los sujetos pasivos del impuesto que están obligados a pagarlo y que estén interesados en demostrar</a:t>
            </a:r>
          </a:p>
          <a:p>
            <a:r>
              <a:rPr lang="es-ES" sz="1200" b="0" i="0" u="none" strike="noStrike" kern="1200" baseline="0" dirty="0" smtClean="0">
                <a:solidFill>
                  <a:schemeClr val="tx1"/>
                </a:solidFill>
                <a:latin typeface="Futura Std Book" panose="020B0502020204020303" pitchFamily="34" charset="0"/>
                <a:ea typeface="MS PGothic" panose="020B0600070205080204" pitchFamily="34" charset="-128"/>
                <a:cs typeface="+mn-cs"/>
              </a:rPr>
              <a:t>reducciones o remociones de gases efecto invernadero (GEI). En este sentido, todos los actores de la cadena de valor del combustible fósil, incluyendo los consumidores o usuarios finales, en el marco del Decreto 927 podrán optar por la no causación.</a:t>
            </a:r>
          </a:p>
          <a:p>
            <a:endParaRPr lang="es-ES" sz="1200" b="0" i="0" u="none" strike="noStrike" kern="1200" baseline="0" dirty="0" smtClean="0">
              <a:solidFill>
                <a:schemeClr val="tx1"/>
              </a:solidFill>
              <a:latin typeface="Futura Std Book" panose="020B0502020204020303" pitchFamily="34" charset="0"/>
              <a:ea typeface="MS PGothic" panose="020B0600070205080204" pitchFamily="34" charset="-128"/>
              <a:cs typeface="+mn-cs"/>
            </a:endParaRPr>
          </a:p>
          <a:p>
            <a:r>
              <a:rPr lang="en-US" sz="1200" b="0" i="0" u="none" strike="noStrike" kern="1200" baseline="0" dirty="0" smtClean="0">
                <a:solidFill>
                  <a:schemeClr val="tx1"/>
                </a:solidFill>
                <a:latin typeface="Futura Std Book" panose="020B0502020204020303" pitchFamily="34" charset="0"/>
                <a:ea typeface="MS PGothic" panose="020B0600070205080204" pitchFamily="34" charset="-128"/>
                <a:cs typeface="+mn-cs"/>
              </a:rPr>
              <a:t>Las </a:t>
            </a:r>
            <a:r>
              <a:rPr lang="en-US" sz="1200" b="0" i="0" u="none" strike="noStrike" kern="1200" baseline="0" dirty="0" err="1" smtClean="0">
                <a:solidFill>
                  <a:schemeClr val="tx1"/>
                </a:solidFill>
                <a:latin typeface="Futura Std Book" panose="020B0502020204020303" pitchFamily="34" charset="0"/>
                <a:ea typeface="MS PGothic" panose="020B0600070205080204" pitchFamily="34" charset="-128"/>
                <a:cs typeface="+mn-cs"/>
              </a:rPr>
              <a:t>reducciones</a:t>
            </a:r>
            <a:r>
              <a:rPr lang="en-US" sz="1200" b="0" i="0" u="none" strike="noStrike" kern="1200" baseline="0" dirty="0" smtClean="0">
                <a:solidFill>
                  <a:schemeClr val="tx1"/>
                </a:solidFill>
                <a:latin typeface="Futura Std Book" panose="020B0502020204020303" pitchFamily="34" charset="0"/>
                <a:ea typeface="MS PGothic" panose="020B0600070205080204" pitchFamily="34" charset="-128"/>
                <a:cs typeface="+mn-cs"/>
              </a:rPr>
              <a:t> </a:t>
            </a:r>
            <a:r>
              <a:rPr lang="es-ES" sz="1200" b="0" i="0" u="none" strike="noStrike" kern="1200" baseline="0" dirty="0" smtClean="0">
                <a:solidFill>
                  <a:schemeClr val="tx1"/>
                </a:solidFill>
                <a:latin typeface="Futura Std Book" panose="020B0502020204020303" pitchFamily="34" charset="0"/>
                <a:ea typeface="MS PGothic" panose="020B0600070205080204" pitchFamily="34" charset="-128"/>
                <a:cs typeface="+mn-cs"/>
              </a:rPr>
              <a:t>y remociones deben provenir de iniciativas de mitigación implementadas en país utilizando programas de certificación o estándares de carbono que cuenten con registros públicos. Dentro de estas iniciativas elegibles se incluyen: energías renovables, proyectos forestales, proyectos de ganadería sostenible, mejora de la eficiencia energética en </a:t>
            </a:r>
            <a:r>
              <a:rPr lang="en-US" sz="1200" b="0" i="0" u="none" strike="noStrike" kern="1200" baseline="0" dirty="0" smtClean="0">
                <a:solidFill>
                  <a:schemeClr val="tx1"/>
                </a:solidFill>
                <a:latin typeface="Futura Std Book" panose="020B0502020204020303" pitchFamily="34" charset="0"/>
                <a:ea typeface="MS PGothic" panose="020B0600070205080204" pitchFamily="34" charset="-128"/>
                <a:cs typeface="+mn-cs"/>
              </a:rPr>
              <a:t>calderas, entre </a:t>
            </a:r>
            <a:r>
              <a:rPr lang="en-US" sz="1200" b="0" i="0" u="none" strike="noStrike" kern="1200" baseline="0" dirty="0" err="1" smtClean="0">
                <a:solidFill>
                  <a:schemeClr val="tx1"/>
                </a:solidFill>
                <a:latin typeface="Futura Std Book" panose="020B0502020204020303" pitchFamily="34" charset="0"/>
                <a:ea typeface="MS PGothic" panose="020B0600070205080204" pitchFamily="34" charset="-128"/>
                <a:cs typeface="+mn-cs"/>
              </a:rPr>
              <a:t>otros</a:t>
            </a:r>
            <a:r>
              <a:rPr lang="en-US" sz="1200" b="0" i="0" u="none" strike="noStrike" kern="1200" baseline="0" dirty="0" smtClean="0">
                <a:solidFill>
                  <a:schemeClr val="tx1"/>
                </a:solidFill>
                <a:latin typeface="Futura Std Book" panose="020B0502020204020303" pitchFamily="34" charset="0"/>
                <a:ea typeface="MS PGothic" panose="020B0600070205080204" pitchFamily="34" charset="-128"/>
                <a:cs typeface="+mn-cs"/>
              </a:rPr>
              <a:t>.</a:t>
            </a:r>
            <a:endParaRPr lang="es-CO" sz="1200" kern="1200" dirty="0" smtClean="0">
              <a:solidFill>
                <a:schemeClr val="tx1"/>
              </a:solidFill>
              <a:effectLst/>
              <a:latin typeface="Futura Std Book" panose="020B0502020204020303" pitchFamily="34" charset="0"/>
              <a:ea typeface="MS PGothic" panose="020B0600070205080204" pitchFamily="34" charset="-128"/>
              <a:cs typeface="+mn-cs"/>
            </a:endParaRPr>
          </a:p>
          <a:p>
            <a:endParaRPr lang="es-ES" sz="1200" b="0" i="0" u="none" strike="noStrike" kern="1200" baseline="0" dirty="0" smtClean="0">
              <a:solidFill>
                <a:schemeClr val="tx1"/>
              </a:solidFill>
              <a:latin typeface="Futura Std Book" panose="020B0502020204020303" pitchFamily="34" charset="0"/>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smtClean="0">
                <a:solidFill>
                  <a:schemeClr val="tx1"/>
                </a:solidFill>
                <a:effectLst/>
                <a:latin typeface="Futura Std Book" panose="020B0502020204020303" pitchFamily="34" charset="0"/>
                <a:ea typeface="MS PGothic" panose="020B0600070205080204" pitchFamily="34" charset="-128"/>
                <a:cs typeface="+mn-cs"/>
              </a:rPr>
              <a:t>Este esquema ya está generando incentivos para que empresas inviertan en proyectos de reducción</a:t>
            </a:r>
            <a:r>
              <a:rPr lang="es-CO" sz="1200" kern="1200" baseline="0" dirty="0" smtClean="0">
                <a:solidFill>
                  <a:schemeClr val="tx1"/>
                </a:solidFill>
                <a:effectLst/>
                <a:latin typeface="Futura Std Book" panose="020B0502020204020303" pitchFamily="34" charset="0"/>
                <a:ea typeface="MS PGothic" panose="020B0600070205080204" pitchFamily="34" charset="-128"/>
                <a:cs typeface="+mn-cs"/>
              </a:rPr>
              <a:t> de emisiones que adicionalmente tienen </a:t>
            </a:r>
            <a:r>
              <a:rPr lang="es-CO" sz="1200" kern="1200" baseline="0" dirty="0" err="1" smtClean="0">
                <a:solidFill>
                  <a:schemeClr val="tx1"/>
                </a:solidFill>
                <a:effectLst/>
                <a:latin typeface="Futura Std Book" panose="020B0502020204020303" pitchFamily="34" charset="0"/>
                <a:ea typeface="MS PGothic" panose="020B0600070205080204" pitchFamily="34" charset="-128"/>
                <a:cs typeface="+mn-cs"/>
              </a:rPr>
              <a:t>co</a:t>
            </a:r>
            <a:r>
              <a:rPr lang="es-CO" sz="1200" kern="1200" baseline="0" dirty="0" smtClean="0">
                <a:solidFill>
                  <a:schemeClr val="tx1"/>
                </a:solidFill>
                <a:effectLst/>
                <a:latin typeface="Futura Std Book" panose="020B0502020204020303" pitchFamily="34" charset="0"/>
                <a:ea typeface="MS PGothic" panose="020B0600070205080204" pitchFamily="34" charset="-128"/>
                <a:cs typeface="+mn-cs"/>
              </a:rPr>
              <a:t>-beneficios sociales por la naturaleza propia de las iniciativas</a:t>
            </a:r>
            <a:r>
              <a:rPr lang="es-CO" sz="1200" kern="1200" dirty="0" smtClean="0">
                <a:solidFill>
                  <a:schemeClr val="tx1"/>
                </a:solidFill>
                <a:effectLst/>
                <a:latin typeface="Futura Std Book" panose="020B0502020204020303" pitchFamily="34" charset="0"/>
                <a:ea typeface="MS PGothic" panose="020B0600070205080204" pitchFamily="34" charset="-128"/>
                <a:cs typeface="+mn-cs"/>
              </a:rPr>
              <a:t>. </a:t>
            </a:r>
          </a:p>
          <a:p>
            <a:endParaRPr lang="es-CO" dirty="0" smtClean="0"/>
          </a:p>
          <a:p>
            <a:endParaRPr lang="es-CO" dirty="0"/>
          </a:p>
        </p:txBody>
      </p:sp>
      <p:sp>
        <p:nvSpPr>
          <p:cNvPr id="4" name="3 Marcador de número de diapositiva"/>
          <p:cNvSpPr>
            <a:spLocks noGrp="1"/>
          </p:cNvSpPr>
          <p:nvPr>
            <p:ph type="sldNum" sz="quarter" idx="10"/>
          </p:nvPr>
        </p:nvSpPr>
        <p:spPr/>
        <p:txBody>
          <a:bodyPr/>
          <a:lstStyle/>
          <a:p>
            <a:pPr>
              <a:defRPr/>
            </a:pPr>
            <a:fld id="{5746F611-165E-4962-8729-CFE70E4617C7}" type="slidenum">
              <a:rPr lang="es-CO" altLang="es-CO" smtClean="0"/>
              <a:pPr>
                <a:defRPr/>
              </a:pPr>
              <a:t>14</a:t>
            </a:fld>
            <a:endParaRPr lang="es-CO" altLang="es-C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p:spPr>
        <p:txBody>
          <a:bodyPr/>
          <a:lstStyle/>
          <a:p>
            <a:pPr eaLnBrk="1" hangingPunct="1"/>
            <a:endParaRPr lang="es-ES"/>
          </a:p>
        </p:txBody>
      </p:sp>
    </p:spTree>
    <p:extLst>
      <p:ext uri="{BB962C8B-B14F-4D97-AF65-F5344CB8AC3E}">
        <p14:creationId xmlns="" xmlns:p14="http://schemas.microsoft.com/office/powerpoint/2010/main" val="1770104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a:defRPr/>
            </a:pPr>
            <a:fld id="{49B6FE54-C2D4-4E26-886E-09584146E4E6}" type="datetimeFigureOut">
              <a:rPr lang="es-CO" altLang="es-CO" smtClean="0"/>
              <a:pPr>
                <a:defRPr/>
              </a:pPr>
              <a:t>24/07/2018</a:t>
            </a:fld>
            <a:endParaRPr lang="es-CO" altLang="es-CO" dirty="0"/>
          </a:p>
        </p:txBody>
      </p:sp>
      <p:sp>
        <p:nvSpPr>
          <p:cNvPr id="5" name="Footer Placeholder 4"/>
          <p:cNvSpPr>
            <a:spLocks noGrp="1"/>
          </p:cNvSpPr>
          <p:nvPr>
            <p:ph type="ftr" sz="quarter" idx="11"/>
          </p:nvPr>
        </p:nvSpPr>
        <p:spPr/>
        <p:txBody>
          <a:bodyPr/>
          <a:lstStyle/>
          <a:p>
            <a:pPr>
              <a:defRPr/>
            </a:pPr>
            <a:endParaRPr lang="es-CO" dirty="0"/>
          </a:p>
        </p:txBody>
      </p:sp>
      <p:sp>
        <p:nvSpPr>
          <p:cNvPr id="6" name="Slide Number Placeholder 5"/>
          <p:cNvSpPr>
            <a:spLocks noGrp="1"/>
          </p:cNvSpPr>
          <p:nvPr>
            <p:ph type="sldNum" sz="quarter" idx="12"/>
          </p:nvPr>
        </p:nvSpPr>
        <p:spPr/>
        <p:txBody>
          <a:bodyPr/>
          <a:lstStyle/>
          <a:p>
            <a:pPr>
              <a:defRPr/>
            </a:pPr>
            <a:fld id="{00EBAFDE-298A-47CF-90E6-5E1B672E811D}" type="slidenum">
              <a:rPr lang="es-CO" altLang="es-CO" smtClean="0"/>
              <a:pPr>
                <a:defRPr/>
              </a:pPr>
              <a:t>‹Nº›</a:t>
            </a:fld>
            <a:endParaRPr lang="es-CO" altLang="es-CO" dirty="0"/>
          </a:p>
        </p:txBody>
      </p:sp>
    </p:spTree>
    <p:extLst>
      <p:ext uri="{BB962C8B-B14F-4D97-AF65-F5344CB8AC3E}">
        <p14:creationId xmlns="" xmlns:p14="http://schemas.microsoft.com/office/powerpoint/2010/main" val="2507241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fld id="{49B6FE54-C2D4-4E26-886E-09584146E4E6}" type="datetimeFigureOut">
              <a:rPr lang="es-CO" altLang="es-CO" smtClean="0"/>
              <a:pPr>
                <a:defRPr/>
              </a:pPr>
              <a:t>24/07/2018</a:t>
            </a:fld>
            <a:endParaRPr lang="es-CO" altLang="es-CO" dirty="0"/>
          </a:p>
        </p:txBody>
      </p:sp>
      <p:sp>
        <p:nvSpPr>
          <p:cNvPr id="5" name="Footer Placeholder 4"/>
          <p:cNvSpPr>
            <a:spLocks noGrp="1"/>
          </p:cNvSpPr>
          <p:nvPr>
            <p:ph type="ftr" sz="quarter" idx="11"/>
          </p:nvPr>
        </p:nvSpPr>
        <p:spPr/>
        <p:txBody>
          <a:bodyPr/>
          <a:lstStyle/>
          <a:p>
            <a:pPr>
              <a:defRPr/>
            </a:pPr>
            <a:endParaRPr lang="es-CO" dirty="0"/>
          </a:p>
        </p:txBody>
      </p:sp>
      <p:sp>
        <p:nvSpPr>
          <p:cNvPr id="6" name="Slide Number Placeholder 5"/>
          <p:cNvSpPr>
            <a:spLocks noGrp="1"/>
          </p:cNvSpPr>
          <p:nvPr>
            <p:ph type="sldNum" sz="quarter" idx="12"/>
          </p:nvPr>
        </p:nvSpPr>
        <p:spPr/>
        <p:txBody>
          <a:bodyPr/>
          <a:lstStyle/>
          <a:p>
            <a:pPr>
              <a:defRPr/>
            </a:pPr>
            <a:fld id="{00EBAFDE-298A-47CF-90E6-5E1B672E811D}" type="slidenum">
              <a:rPr lang="es-CO" altLang="es-CO" smtClean="0"/>
              <a:pPr>
                <a:defRPr/>
              </a:pPr>
              <a:t>‹Nº›</a:t>
            </a:fld>
            <a:endParaRPr lang="es-CO" altLang="es-CO" dirty="0"/>
          </a:p>
        </p:txBody>
      </p:sp>
    </p:spTree>
    <p:extLst>
      <p:ext uri="{BB962C8B-B14F-4D97-AF65-F5344CB8AC3E}">
        <p14:creationId xmlns="" xmlns:p14="http://schemas.microsoft.com/office/powerpoint/2010/main" val="2220181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fld id="{49B6FE54-C2D4-4E26-886E-09584146E4E6}" type="datetimeFigureOut">
              <a:rPr lang="es-CO" altLang="es-CO" smtClean="0"/>
              <a:pPr>
                <a:defRPr/>
              </a:pPr>
              <a:t>24/07/2018</a:t>
            </a:fld>
            <a:endParaRPr lang="es-CO" altLang="es-CO" dirty="0"/>
          </a:p>
        </p:txBody>
      </p:sp>
      <p:sp>
        <p:nvSpPr>
          <p:cNvPr id="5" name="Footer Placeholder 4"/>
          <p:cNvSpPr>
            <a:spLocks noGrp="1"/>
          </p:cNvSpPr>
          <p:nvPr>
            <p:ph type="ftr" sz="quarter" idx="11"/>
          </p:nvPr>
        </p:nvSpPr>
        <p:spPr/>
        <p:txBody>
          <a:bodyPr/>
          <a:lstStyle/>
          <a:p>
            <a:pPr>
              <a:defRPr/>
            </a:pPr>
            <a:endParaRPr lang="es-CO" dirty="0"/>
          </a:p>
        </p:txBody>
      </p:sp>
      <p:sp>
        <p:nvSpPr>
          <p:cNvPr id="6" name="Slide Number Placeholder 5"/>
          <p:cNvSpPr>
            <a:spLocks noGrp="1"/>
          </p:cNvSpPr>
          <p:nvPr>
            <p:ph type="sldNum" sz="quarter" idx="12"/>
          </p:nvPr>
        </p:nvSpPr>
        <p:spPr/>
        <p:txBody>
          <a:bodyPr/>
          <a:lstStyle/>
          <a:p>
            <a:pPr>
              <a:defRPr/>
            </a:pPr>
            <a:fld id="{00EBAFDE-298A-47CF-90E6-5E1B672E811D}" type="slidenum">
              <a:rPr lang="es-CO" altLang="es-CO" smtClean="0"/>
              <a:pPr>
                <a:defRPr/>
              </a:pPr>
              <a:t>‹Nº›</a:t>
            </a:fld>
            <a:endParaRPr lang="es-CO" altLang="es-CO" dirty="0"/>
          </a:p>
        </p:txBody>
      </p:sp>
    </p:spTree>
    <p:extLst>
      <p:ext uri="{BB962C8B-B14F-4D97-AF65-F5344CB8AC3E}">
        <p14:creationId xmlns="" xmlns:p14="http://schemas.microsoft.com/office/powerpoint/2010/main" val="1287300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ítulo">
    <p:bg>
      <p:bgPr>
        <a:blipFill dpi="0" rotWithShape="1">
          <a:blip r:embed="rId2" cstate="email">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3"/>
          <p:cNvSpPr/>
          <p:nvPr userDrawn="1"/>
        </p:nvSpPr>
        <p:spPr bwMode="auto">
          <a:xfrm>
            <a:off x="3606800" y="0"/>
            <a:ext cx="4978400" cy="316922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ES" dirty="0"/>
          </a:p>
        </p:txBody>
      </p:sp>
      <p:sp>
        <p:nvSpPr>
          <p:cNvPr id="3" name="Rectángulo 3"/>
          <p:cNvSpPr/>
          <p:nvPr userDrawn="1"/>
        </p:nvSpPr>
        <p:spPr bwMode="auto">
          <a:xfrm>
            <a:off x="3606800" y="3169227"/>
            <a:ext cx="4978400" cy="3688772"/>
          </a:xfrm>
          <a:prstGeom prst="rect">
            <a:avLst/>
          </a:prstGeom>
          <a:solidFill>
            <a:schemeClr val="accent4">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ES" dirty="0"/>
          </a:p>
        </p:txBody>
      </p:sp>
      <p:sp>
        <p:nvSpPr>
          <p:cNvPr id="5" name="TextBox 1"/>
          <p:cNvSpPr txBox="1">
            <a:spLocks noChangeArrowheads="1"/>
          </p:cNvSpPr>
          <p:nvPr userDrawn="1"/>
        </p:nvSpPr>
        <p:spPr bwMode="auto">
          <a:xfrm>
            <a:off x="5130733" y="4138723"/>
            <a:ext cx="2074607" cy="338554"/>
          </a:xfrm>
          <a:prstGeom prst="rect">
            <a:avLst/>
          </a:prstGeom>
          <a:noFill/>
          <a:ln>
            <a:noFill/>
          </a:ln>
          <a:extLst/>
        </p:spPr>
        <p:txBody>
          <a:bodyPr wrap="none">
            <a:spAutoFit/>
          </a:bodyPr>
          <a:lstStyle>
            <a:lvl1pPr>
              <a:defRPr>
                <a:solidFill>
                  <a:schemeClr val="tx1"/>
                </a:solidFill>
                <a:latin typeface="Futura Std Book" charset="0"/>
                <a:ea typeface="ＭＳ Ｐゴシック" charset="0"/>
              </a:defRPr>
            </a:lvl1pPr>
            <a:lvl2pPr marL="742950" indent="-285750">
              <a:defRPr>
                <a:solidFill>
                  <a:schemeClr val="tx1"/>
                </a:solidFill>
                <a:latin typeface="Futura Std Book" charset="0"/>
                <a:ea typeface="ＭＳ Ｐゴシック" charset="0"/>
              </a:defRPr>
            </a:lvl2pPr>
            <a:lvl3pPr marL="1143000" indent="-228600">
              <a:defRPr>
                <a:solidFill>
                  <a:schemeClr val="tx1"/>
                </a:solidFill>
                <a:latin typeface="Futura Std Book" charset="0"/>
                <a:ea typeface="ＭＳ Ｐゴシック" charset="0"/>
              </a:defRPr>
            </a:lvl3pPr>
            <a:lvl4pPr marL="1600200" indent="-228600">
              <a:defRPr>
                <a:solidFill>
                  <a:schemeClr val="tx1"/>
                </a:solidFill>
                <a:latin typeface="Futura Std Book" charset="0"/>
                <a:ea typeface="ＭＳ Ｐゴシック" charset="0"/>
              </a:defRPr>
            </a:lvl4pPr>
            <a:lvl5pPr marL="2057400" indent="-228600">
              <a:defRPr>
                <a:solidFill>
                  <a:schemeClr val="tx1"/>
                </a:solidFill>
                <a:latin typeface="Futura Std Book" charset="0"/>
                <a:ea typeface="ＭＳ Ｐゴシック" charset="0"/>
              </a:defRPr>
            </a:lvl5pPr>
            <a:lvl6pPr marL="2514600" indent="-228600" fontAlgn="base">
              <a:spcBef>
                <a:spcPct val="0"/>
              </a:spcBef>
              <a:spcAft>
                <a:spcPct val="0"/>
              </a:spcAft>
              <a:defRPr>
                <a:solidFill>
                  <a:schemeClr val="tx1"/>
                </a:solidFill>
                <a:latin typeface="Futura Std Book" charset="0"/>
                <a:ea typeface="ＭＳ Ｐゴシック" charset="0"/>
              </a:defRPr>
            </a:lvl6pPr>
            <a:lvl7pPr marL="2971800" indent="-228600" fontAlgn="base">
              <a:spcBef>
                <a:spcPct val="0"/>
              </a:spcBef>
              <a:spcAft>
                <a:spcPct val="0"/>
              </a:spcAft>
              <a:defRPr>
                <a:solidFill>
                  <a:schemeClr val="tx1"/>
                </a:solidFill>
                <a:latin typeface="Futura Std Book" charset="0"/>
                <a:ea typeface="ＭＳ Ｐゴシック" charset="0"/>
              </a:defRPr>
            </a:lvl7pPr>
            <a:lvl8pPr marL="3429000" indent="-228600" fontAlgn="base">
              <a:spcBef>
                <a:spcPct val="0"/>
              </a:spcBef>
              <a:spcAft>
                <a:spcPct val="0"/>
              </a:spcAft>
              <a:defRPr>
                <a:solidFill>
                  <a:schemeClr val="tx1"/>
                </a:solidFill>
                <a:latin typeface="Futura Std Book" charset="0"/>
                <a:ea typeface="ＭＳ Ｐゴシック" charset="0"/>
              </a:defRPr>
            </a:lvl8pPr>
            <a:lvl9pPr marL="3886200" indent="-228600" fontAlgn="base">
              <a:spcBef>
                <a:spcPct val="0"/>
              </a:spcBef>
              <a:spcAft>
                <a:spcPct val="0"/>
              </a:spcAft>
              <a:defRPr>
                <a:solidFill>
                  <a:schemeClr val="tx1"/>
                </a:solidFill>
                <a:latin typeface="Futura Std Book" charset="0"/>
                <a:ea typeface="ＭＳ Ｐゴシック" charset="0"/>
              </a:defRPr>
            </a:lvl9pPr>
          </a:lstStyle>
          <a:p>
            <a:pPr algn="ctr" eaLnBrk="1" hangingPunct="1">
              <a:defRPr/>
            </a:pPr>
            <a:r>
              <a:rPr lang="es-CO" sz="1600" dirty="0">
                <a:solidFill>
                  <a:schemeClr val="bg1"/>
                </a:solidFill>
              </a:rPr>
              <a:t>17 de Agosto</a:t>
            </a:r>
            <a:r>
              <a:rPr lang="es-CO" sz="1600" baseline="0" dirty="0">
                <a:solidFill>
                  <a:schemeClr val="bg1"/>
                </a:solidFill>
              </a:rPr>
              <a:t>, </a:t>
            </a:r>
            <a:r>
              <a:rPr lang="es-CO" sz="1600" dirty="0">
                <a:solidFill>
                  <a:schemeClr val="bg1"/>
                </a:solidFill>
              </a:rPr>
              <a:t>2017</a:t>
            </a:r>
          </a:p>
        </p:txBody>
      </p:sp>
      <p:sp>
        <p:nvSpPr>
          <p:cNvPr id="2" name="CuadroTexto 1"/>
          <p:cNvSpPr txBox="1"/>
          <p:nvPr userDrawn="1"/>
        </p:nvSpPr>
        <p:spPr>
          <a:xfrm>
            <a:off x="4107814" y="3602190"/>
            <a:ext cx="4120445" cy="461665"/>
          </a:xfrm>
          <a:prstGeom prst="rect">
            <a:avLst/>
          </a:prstGeom>
          <a:noFill/>
        </p:spPr>
        <p:txBody>
          <a:bodyPr wrap="square" rtlCol="0">
            <a:spAutoFit/>
          </a:bodyPr>
          <a:lstStyle/>
          <a:p>
            <a:pPr algn="ctr"/>
            <a:r>
              <a:rPr lang="es-ES" sz="2400" b="1" kern="1200" dirty="0">
                <a:solidFill>
                  <a:schemeClr val="bg1"/>
                </a:solidFill>
                <a:latin typeface="Futura Std Book" pitchFamily="1" charset="0"/>
                <a:ea typeface="MS PGothic" panose="020B0600070205080204" pitchFamily="34" charset="-128"/>
                <a:cs typeface="+mn-cs"/>
              </a:rPr>
              <a:t>SESIÓN PLENARIA</a:t>
            </a:r>
          </a:p>
        </p:txBody>
      </p:sp>
    </p:spTree>
    <p:extLst>
      <p:ext uri="{BB962C8B-B14F-4D97-AF65-F5344CB8AC3E}">
        <p14:creationId xmlns="" xmlns:p14="http://schemas.microsoft.com/office/powerpoint/2010/main" val="111227233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ido">
    <p:bg>
      <p:bgPr>
        <a:solidFill>
          <a:schemeClr val="bg1"/>
        </a:solidFill>
        <a:effectLst/>
      </p:bgPr>
    </p:bg>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0" y="6063188"/>
            <a:ext cx="12192000" cy="777875"/>
            <a:chOff x="0" y="4573069"/>
            <a:chExt cx="9144001" cy="569981"/>
          </a:xfrm>
        </p:grpSpPr>
        <p:sp>
          <p:nvSpPr>
            <p:cNvPr id="6" name="Shape 93"/>
            <p:cNvSpPr/>
            <p:nvPr/>
          </p:nvSpPr>
          <p:spPr>
            <a:xfrm>
              <a:off x="0" y="4573069"/>
              <a:ext cx="9144001" cy="569981"/>
            </a:xfrm>
            <a:prstGeom prst="rect">
              <a:avLst/>
            </a:prstGeom>
            <a:solidFill>
              <a:srgbClr val="FFFFFF"/>
            </a:solidFill>
            <a:ln>
              <a:noFill/>
            </a:ln>
          </p:spPr>
          <p:txBody>
            <a:bodyPr lIns="91425" tIns="91425" rIns="91425" bIns="91425" anchor="ctr"/>
            <a:lstStyle/>
            <a:p>
              <a:pPr eaLnBrk="1" fontAlgn="auto" hangingPunct="1">
                <a:spcBef>
                  <a:spcPts val="0"/>
                </a:spcBef>
                <a:spcAft>
                  <a:spcPts val="0"/>
                </a:spcAft>
                <a:defRPr/>
              </a:pPr>
              <a:endParaRPr sz="1351" dirty="0">
                <a:solidFill>
                  <a:prstClr val="black"/>
                </a:solidFill>
                <a:latin typeface="Futura Std Book"/>
                <a:ea typeface="+mn-ea"/>
              </a:endParaRPr>
            </a:p>
          </p:txBody>
        </p:sp>
        <p:sp>
          <p:nvSpPr>
            <p:cNvPr id="7" name="Shape 97"/>
            <p:cNvSpPr txBox="1"/>
            <p:nvPr/>
          </p:nvSpPr>
          <p:spPr>
            <a:xfrm>
              <a:off x="77391" y="4634720"/>
              <a:ext cx="6684169" cy="447843"/>
            </a:xfrm>
            <a:prstGeom prst="rect">
              <a:avLst/>
            </a:prstGeom>
            <a:noFill/>
            <a:ln>
              <a:noFill/>
            </a:ln>
          </p:spPr>
          <p:txBody>
            <a:bodyPr lIns="91425" tIns="91425" rIns="91425" bIns="91425"/>
            <a:lstStyle>
              <a:lvl1pPr>
                <a:defRPr sz="2400">
                  <a:solidFill>
                    <a:schemeClr val="tx1"/>
                  </a:solidFill>
                  <a:latin typeface="Futura Std Book" pitchFamily="1" charset="0"/>
                  <a:ea typeface="MS PGothic" panose="020B0600070205080204" pitchFamily="34" charset="-128"/>
                </a:defRPr>
              </a:lvl1pPr>
              <a:lvl2pPr marL="742950" indent="-285750">
                <a:defRPr sz="2400">
                  <a:solidFill>
                    <a:schemeClr val="tx1"/>
                  </a:solidFill>
                  <a:latin typeface="Futura Std Book" pitchFamily="1" charset="0"/>
                  <a:ea typeface="MS PGothic" panose="020B0600070205080204" pitchFamily="34" charset="-128"/>
                </a:defRPr>
              </a:lvl2pPr>
              <a:lvl3pPr marL="1143000" indent="-228600">
                <a:defRPr sz="2400">
                  <a:solidFill>
                    <a:schemeClr val="tx1"/>
                  </a:solidFill>
                  <a:latin typeface="Futura Std Book" pitchFamily="1" charset="0"/>
                  <a:ea typeface="MS PGothic" panose="020B0600070205080204" pitchFamily="34" charset="-128"/>
                </a:defRPr>
              </a:lvl3pPr>
              <a:lvl4pPr marL="1600200" indent="-228600">
                <a:defRPr sz="2400">
                  <a:solidFill>
                    <a:schemeClr val="tx1"/>
                  </a:solidFill>
                  <a:latin typeface="Futura Std Book" pitchFamily="1" charset="0"/>
                  <a:ea typeface="MS PGothic" panose="020B0600070205080204" pitchFamily="34" charset="-128"/>
                </a:defRPr>
              </a:lvl4pPr>
              <a:lvl5pPr marL="2057400" indent="-228600">
                <a:defRPr sz="2400">
                  <a:solidFill>
                    <a:schemeClr val="tx1"/>
                  </a:solidFill>
                  <a:latin typeface="Futura Std Book" pitchFamily="1"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utura Std Book" pitchFamily="1"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utura Std Book" pitchFamily="1"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utura Std Book" pitchFamily="1"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utura Std Book" pitchFamily="1"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200" b="1" kern="1200" dirty="0">
                  <a:solidFill>
                    <a:schemeClr val="accent4">
                      <a:lumMod val="50000"/>
                    </a:schemeClr>
                  </a:solidFill>
                  <a:latin typeface="Futura Std Book" pitchFamily="1" charset="0"/>
                  <a:ea typeface="MS PGothic" panose="020B0600070205080204" pitchFamily="34" charset="-128"/>
                  <a:cs typeface="+mn-cs"/>
                </a:rPr>
                <a:t>Sesión plenaria</a:t>
              </a:r>
            </a:p>
            <a:p>
              <a:pPr eaLnBrk="1" hangingPunct="1">
                <a:defRPr/>
              </a:pPr>
              <a:r>
                <a:rPr lang="es-CO" altLang="es-CO" sz="1200" b="1" dirty="0">
                  <a:solidFill>
                    <a:schemeClr val="accent4">
                      <a:lumMod val="50000"/>
                    </a:schemeClr>
                  </a:solidFill>
                </a:rPr>
                <a:t> </a:t>
              </a:r>
              <a:r>
                <a:rPr lang="es-CO" altLang="es-CO" sz="1000" dirty="0">
                  <a:solidFill>
                    <a:srgbClr val="000000"/>
                  </a:solidFill>
                </a:rPr>
                <a:t>17 de Agosto, 2017</a:t>
              </a:r>
            </a:p>
          </p:txBody>
        </p:sp>
      </p:grpSp>
      <p:sp>
        <p:nvSpPr>
          <p:cNvPr id="15" name="Title 14"/>
          <p:cNvSpPr>
            <a:spLocks noGrp="1"/>
          </p:cNvSpPr>
          <p:nvPr>
            <p:ph type="title" hasCustomPrompt="1"/>
          </p:nvPr>
        </p:nvSpPr>
        <p:spPr>
          <a:xfrm>
            <a:off x="164887" y="317191"/>
            <a:ext cx="7996347" cy="559387"/>
          </a:xfrm>
        </p:spPr>
        <p:txBody>
          <a:bodyPr anchor="t">
            <a:noAutofit/>
          </a:bodyPr>
          <a:lstStyle>
            <a:lvl1pPr>
              <a:lnSpc>
                <a:spcPct val="90000"/>
              </a:lnSpc>
              <a:defRPr sz="2800" b="1" spc="-150">
                <a:solidFill>
                  <a:srgbClr val="A4091F"/>
                </a:solidFill>
              </a:defRPr>
            </a:lvl1pPr>
          </a:lstStyle>
          <a:p>
            <a:r>
              <a:rPr lang="es-ES" dirty="0"/>
              <a:t>HAGA CLIC PARA MODIFICAR EL ESTILO DE TÍTULO DEL PATRÓN</a:t>
            </a:r>
            <a:endParaRPr lang="es-CO" dirty="0"/>
          </a:p>
        </p:txBody>
      </p:sp>
      <p:sp>
        <p:nvSpPr>
          <p:cNvPr id="18" name="Text Placeholder 17"/>
          <p:cNvSpPr>
            <a:spLocks noGrp="1"/>
          </p:cNvSpPr>
          <p:nvPr>
            <p:ph type="body" sz="quarter" idx="10"/>
          </p:nvPr>
        </p:nvSpPr>
        <p:spPr>
          <a:xfrm>
            <a:off x="164887" y="1063264"/>
            <a:ext cx="7363958" cy="360939"/>
          </a:xfrm>
        </p:spPr>
        <p:txBody>
          <a:bodyPr>
            <a:noAutofit/>
          </a:bodyPr>
          <a:lstStyle>
            <a:lvl1pPr marL="0" indent="0">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s-CO" dirty="0"/>
          </a:p>
        </p:txBody>
      </p:sp>
      <p:pic>
        <p:nvPicPr>
          <p:cNvPr id="12" name="Picture 3" descr="C:\Users\Cruz\Dropbox\UNEP GCF\Adm Programme\LOGO-ORIGINAL-FULL-COLOR.jpg">
            <a:extLst>
              <a:ext uri="{FF2B5EF4-FFF2-40B4-BE49-F238E27FC236}">
                <a16:creationId xmlns="" xmlns:a16="http://schemas.microsoft.com/office/drawing/2014/main" id="{2C605AF1-E753-4601-A017-618BF72AA1D7}"/>
              </a:ext>
            </a:extLst>
          </p:cNvPr>
          <p:cNvPicPr>
            <a:picLocks noChangeAspect="1" noChangeArrowheads="1"/>
          </p:cNvPicPr>
          <p:nvPr userDrawn="1"/>
        </p:nvPicPr>
        <p:blipFill rotWithShape="1">
          <a:blip r:embed="rId2" cstate="print">
            <a:extLst>
              <a:ext uri="{28A0092B-C50C-407E-A947-70E740481C1C}">
                <a14:useLocalDpi xmlns="" xmlns:a14="http://schemas.microsoft.com/office/drawing/2010/main" val="0"/>
              </a:ext>
            </a:extLst>
          </a:blip>
          <a:srcRect t="19536" b="15705"/>
          <a:stretch/>
        </p:blipFill>
        <p:spPr bwMode="auto">
          <a:xfrm>
            <a:off x="8930355" y="0"/>
            <a:ext cx="3096758" cy="1504060"/>
          </a:xfrm>
          <a:prstGeom prst="rect">
            <a:avLst/>
          </a:prstGeom>
          <a:solidFill>
            <a:schemeClr val="bg1"/>
          </a:solidFill>
          <a:extLst/>
        </p:spPr>
      </p:pic>
    </p:spTree>
    <p:extLst>
      <p:ext uri="{BB962C8B-B14F-4D97-AF65-F5344CB8AC3E}">
        <p14:creationId xmlns="" xmlns:p14="http://schemas.microsoft.com/office/powerpoint/2010/main" val="1234628045"/>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clusiones">
    <p:bg>
      <p:bgPr>
        <a:blipFill dpi="0" rotWithShape="0">
          <a:blip r:embed="rId2" cstate="email">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a:xfrm>
            <a:off x="291865" y="188758"/>
            <a:ext cx="11613596" cy="559387"/>
          </a:xfrm>
        </p:spPr>
        <p:txBody>
          <a:bodyPr anchor="t">
            <a:noAutofit/>
          </a:bodyPr>
          <a:lstStyle>
            <a:lvl1pPr>
              <a:lnSpc>
                <a:spcPct val="100000"/>
              </a:lnSpc>
              <a:defRPr sz="2800" b="1" spc="-150">
                <a:solidFill>
                  <a:srgbClr val="A4091F"/>
                </a:solidFill>
              </a:defRPr>
            </a:lvl1pPr>
          </a:lstStyle>
          <a:p>
            <a:r>
              <a:rPr lang="es-ES" dirty="0"/>
              <a:t>Haga clic para modificar el estilo de título del patrón</a:t>
            </a:r>
            <a:endParaRPr lang="es-CO" dirty="0"/>
          </a:p>
        </p:txBody>
      </p:sp>
      <p:sp>
        <p:nvSpPr>
          <p:cNvPr id="18" name="Text Placeholder 17"/>
          <p:cNvSpPr>
            <a:spLocks noGrp="1"/>
          </p:cNvSpPr>
          <p:nvPr>
            <p:ph type="body" sz="quarter" idx="10"/>
          </p:nvPr>
        </p:nvSpPr>
        <p:spPr>
          <a:xfrm>
            <a:off x="291866" y="710482"/>
            <a:ext cx="11614384" cy="360939"/>
          </a:xfrm>
        </p:spPr>
        <p:txBody>
          <a:bodyPr>
            <a:no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s-CO" dirty="0"/>
          </a:p>
        </p:txBody>
      </p:sp>
      <p:pic>
        <p:nvPicPr>
          <p:cNvPr id="9" name="Imagen 8"/>
          <p:cNvPicPr>
            <a:picLocks noChangeAspect="1"/>
          </p:cNvPicPr>
          <p:nvPr userDrawn="1"/>
        </p:nvPicPr>
        <p:blipFill rotWithShape="1">
          <a:blip r:embed="rId3" cstate="email">
            <a:extLst>
              <a:ext uri="{28A0092B-C50C-407E-A947-70E740481C1C}">
                <a14:useLocalDpi xmlns="" xmlns:a14="http://schemas.microsoft.com/office/drawing/2010/main"/>
              </a:ext>
            </a:extLst>
          </a:blip>
          <a:srcRect/>
          <a:stretch/>
        </p:blipFill>
        <p:spPr>
          <a:xfrm>
            <a:off x="7374773" y="6208100"/>
            <a:ext cx="1585141" cy="572114"/>
          </a:xfrm>
          <a:prstGeom prst="rect">
            <a:avLst/>
          </a:prstGeom>
        </p:spPr>
      </p:pic>
      <p:grpSp>
        <p:nvGrpSpPr>
          <p:cNvPr id="10" name="Group 6"/>
          <p:cNvGrpSpPr>
            <a:grpSpLocks/>
          </p:cNvGrpSpPr>
          <p:nvPr userDrawn="1"/>
        </p:nvGrpSpPr>
        <p:grpSpPr bwMode="auto">
          <a:xfrm>
            <a:off x="0" y="6084887"/>
            <a:ext cx="12192000" cy="777875"/>
            <a:chOff x="0" y="4573069"/>
            <a:chExt cx="9144001" cy="569981"/>
          </a:xfrm>
        </p:grpSpPr>
        <p:sp>
          <p:nvSpPr>
            <p:cNvPr id="11" name="Shape 93"/>
            <p:cNvSpPr/>
            <p:nvPr/>
          </p:nvSpPr>
          <p:spPr>
            <a:xfrm>
              <a:off x="0" y="4573069"/>
              <a:ext cx="9144001" cy="569981"/>
            </a:xfrm>
            <a:prstGeom prst="rect">
              <a:avLst/>
            </a:prstGeom>
            <a:solidFill>
              <a:srgbClr val="FFFFFF"/>
            </a:solidFill>
            <a:ln>
              <a:noFill/>
            </a:ln>
          </p:spPr>
          <p:txBody>
            <a:bodyPr lIns="91425" tIns="91425" rIns="91425" bIns="91425" anchor="ctr"/>
            <a:lstStyle/>
            <a:p>
              <a:pPr eaLnBrk="1" fontAlgn="auto" hangingPunct="1">
                <a:spcBef>
                  <a:spcPts val="0"/>
                </a:spcBef>
                <a:spcAft>
                  <a:spcPts val="0"/>
                </a:spcAft>
                <a:defRPr/>
              </a:pPr>
              <a:endParaRPr sz="1351" dirty="0">
                <a:solidFill>
                  <a:prstClr val="black"/>
                </a:solidFill>
                <a:latin typeface="Futura Std Book"/>
                <a:ea typeface="+mn-ea"/>
              </a:endParaRPr>
            </a:p>
          </p:txBody>
        </p:sp>
        <p:sp>
          <p:nvSpPr>
            <p:cNvPr id="12" name="Shape 97"/>
            <p:cNvSpPr txBox="1"/>
            <p:nvPr/>
          </p:nvSpPr>
          <p:spPr>
            <a:xfrm>
              <a:off x="77391" y="4634720"/>
              <a:ext cx="6684169" cy="447843"/>
            </a:xfrm>
            <a:prstGeom prst="rect">
              <a:avLst/>
            </a:prstGeom>
            <a:noFill/>
            <a:ln>
              <a:noFill/>
            </a:ln>
          </p:spPr>
          <p:txBody>
            <a:bodyPr lIns="91425" tIns="91425" rIns="91425" bIns="91425"/>
            <a:lstStyle>
              <a:lvl1pPr>
                <a:defRPr sz="2400">
                  <a:solidFill>
                    <a:schemeClr val="tx1"/>
                  </a:solidFill>
                  <a:latin typeface="Futura Std Book" pitchFamily="1" charset="0"/>
                  <a:ea typeface="MS PGothic" panose="020B0600070205080204" pitchFamily="34" charset="-128"/>
                </a:defRPr>
              </a:lvl1pPr>
              <a:lvl2pPr marL="742950" indent="-285750">
                <a:defRPr sz="2400">
                  <a:solidFill>
                    <a:schemeClr val="tx1"/>
                  </a:solidFill>
                  <a:latin typeface="Futura Std Book" pitchFamily="1" charset="0"/>
                  <a:ea typeface="MS PGothic" panose="020B0600070205080204" pitchFamily="34" charset="-128"/>
                </a:defRPr>
              </a:lvl2pPr>
              <a:lvl3pPr marL="1143000" indent="-228600">
                <a:defRPr sz="2400">
                  <a:solidFill>
                    <a:schemeClr val="tx1"/>
                  </a:solidFill>
                  <a:latin typeface="Futura Std Book" pitchFamily="1" charset="0"/>
                  <a:ea typeface="MS PGothic" panose="020B0600070205080204" pitchFamily="34" charset="-128"/>
                </a:defRPr>
              </a:lvl3pPr>
              <a:lvl4pPr marL="1600200" indent="-228600">
                <a:defRPr sz="2400">
                  <a:solidFill>
                    <a:schemeClr val="tx1"/>
                  </a:solidFill>
                  <a:latin typeface="Futura Std Book" pitchFamily="1" charset="0"/>
                  <a:ea typeface="MS PGothic" panose="020B0600070205080204" pitchFamily="34" charset="-128"/>
                </a:defRPr>
              </a:lvl4pPr>
              <a:lvl5pPr marL="2057400" indent="-228600">
                <a:defRPr sz="2400">
                  <a:solidFill>
                    <a:schemeClr val="tx1"/>
                  </a:solidFill>
                  <a:latin typeface="Futura Std Book" pitchFamily="1"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utura Std Book" pitchFamily="1"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utura Std Book" pitchFamily="1"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utura Std Book" pitchFamily="1"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utura Std Book" pitchFamily="1" charset="0"/>
                  <a:ea typeface="MS PGothic" panose="020B0600070205080204" pitchFamily="34" charset="-128"/>
                </a:defRPr>
              </a:lvl9pPr>
            </a:lstStyle>
            <a:p>
              <a:pPr eaLnBrk="1" hangingPunct="1">
                <a:defRPr/>
              </a:pPr>
              <a:r>
                <a:rPr lang="es-CO" altLang="es-CO" sz="1200" b="1" dirty="0">
                  <a:solidFill>
                    <a:srgbClr val="B81C28"/>
                  </a:solidFill>
                </a:rPr>
                <a:t>Finanzas del Clima 2016</a:t>
              </a:r>
            </a:p>
            <a:p>
              <a:pPr eaLnBrk="1" hangingPunct="1">
                <a:defRPr/>
              </a:pPr>
              <a:r>
                <a:rPr lang="es-CO" altLang="es-CO" sz="1000" dirty="0">
                  <a:solidFill>
                    <a:srgbClr val="000000"/>
                  </a:solidFill>
                </a:rPr>
                <a:t>Noviembre 2016</a:t>
              </a:r>
            </a:p>
          </p:txBody>
        </p:sp>
      </p:grpSp>
      <p:grpSp>
        <p:nvGrpSpPr>
          <p:cNvPr id="14" name="Grupo 13">
            <a:extLst>
              <a:ext uri="{FF2B5EF4-FFF2-40B4-BE49-F238E27FC236}">
                <a16:creationId xmlns="" xmlns:a16="http://schemas.microsoft.com/office/drawing/2014/main" id="{9434E151-B877-433E-B0FA-42719C25F70A}"/>
              </a:ext>
            </a:extLst>
          </p:cNvPr>
          <p:cNvGrpSpPr/>
          <p:nvPr userDrawn="1"/>
        </p:nvGrpSpPr>
        <p:grpSpPr>
          <a:xfrm>
            <a:off x="7083565" y="6275945"/>
            <a:ext cx="5108435" cy="523843"/>
            <a:chOff x="5555582" y="4041775"/>
            <a:chExt cx="5108435" cy="523843"/>
          </a:xfrm>
        </p:grpSpPr>
        <p:pic>
          <p:nvPicPr>
            <p:cNvPr id="16" name="Picture 2" descr="GCFRP as.png">
              <a:extLst>
                <a:ext uri="{FF2B5EF4-FFF2-40B4-BE49-F238E27FC236}">
                  <a16:creationId xmlns="" xmlns:a16="http://schemas.microsoft.com/office/drawing/2014/main" id="{6CBC2425-412E-4FC3-872F-874D359C9888}"/>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5880" t="18651" r="6523" b="17181"/>
            <a:stretch/>
          </p:blipFill>
          <p:spPr>
            <a:xfrm>
              <a:off x="7115176" y="4041776"/>
              <a:ext cx="1847850" cy="523842"/>
            </a:xfrm>
            <a:prstGeom prst="rect">
              <a:avLst/>
            </a:prstGeom>
          </p:spPr>
        </p:pic>
        <p:pic>
          <p:nvPicPr>
            <p:cNvPr id="17" name="Imagen 16" descr="BMUB_Office_en_supported.jpg">
              <a:extLst>
                <a:ext uri="{FF2B5EF4-FFF2-40B4-BE49-F238E27FC236}">
                  <a16:creationId xmlns="" xmlns:a16="http://schemas.microsoft.com/office/drawing/2014/main" id="{01D8CF97-FBBA-4DF7-898F-17DE5875F93C}"/>
                </a:ext>
              </a:extLst>
            </p:cNvPr>
            <p:cNvPicPr>
              <a:picLocks noChangeAspect="1"/>
            </p:cNvPicPr>
            <p:nvPr/>
          </p:nvPicPr>
          <p:blipFill rotWithShape="1">
            <a:blip r:embed="rId5" cstate="print">
              <a:extLst>
                <a:ext uri="{BEBA8EAE-BF5A-486C-A8C5-ECC9F3942E4B}">
                  <a14:imgProps xmlns="" xmlns:a14="http://schemas.microsoft.com/office/drawing/2010/main">
                    <a14:imgLayer r:embed="rId6">
                      <a14:imgEffect>
                        <a14:saturation sat="66000"/>
                      </a14:imgEffect>
                    </a14:imgLayer>
                  </a14:imgProps>
                </a:ext>
                <a:ext uri="{28A0092B-C50C-407E-A947-70E740481C1C}">
                  <a14:useLocalDpi xmlns="" xmlns:a14="http://schemas.microsoft.com/office/drawing/2010/main" val="0"/>
                </a:ext>
              </a:extLst>
            </a:blip>
            <a:srcRect l="6971" t="26543" r="15002" b="27340"/>
            <a:stretch/>
          </p:blipFill>
          <p:spPr>
            <a:xfrm>
              <a:off x="8979534" y="4041775"/>
              <a:ext cx="1684483" cy="523843"/>
            </a:xfrm>
            <a:prstGeom prst="rect">
              <a:avLst/>
            </a:prstGeom>
          </p:spPr>
        </p:pic>
        <p:pic>
          <p:nvPicPr>
            <p:cNvPr id="19" name="Imagen 18">
              <a:extLst>
                <a:ext uri="{FF2B5EF4-FFF2-40B4-BE49-F238E27FC236}">
                  <a16:creationId xmlns="" xmlns:a16="http://schemas.microsoft.com/office/drawing/2014/main" id="{02CDA2E9-5E28-421E-981B-B0421EDF2462}"/>
                </a:ext>
              </a:extLst>
            </p:cNvPr>
            <p:cNvPicPr>
              <a:picLocks noChangeAspect="1"/>
            </p:cNvPicPr>
            <p:nvPr userDrawn="1"/>
          </p:nvPicPr>
          <p:blipFill>
            <a:blip r:embed="rId7" cstate="print"/>
            <a:stretch>
              <a:fillRect/>
            </a:stretch>
          </p:blipFill>
          <p:spPr>
            <a:xfrm>
              <a:off x="5555582" y="4113918"/>
              <a:ext cx="1458929" cy="367562"/>
            </a:xfrm>
            <a:prstGeom prst="rect">
              <a:avLst/>
            </a:prstGeom>
          </p:spPr>
        </p:pic>
      </p:grpSp>
    </p:spTree>
    <p:extLst>
      <p:ext uri="{BB962C8B-B14F-4D97-AF65-F5344CB8AC3E}">
        <p14:creationId xmlns="" xmlns:p14="http://schemas.microsoft.com/office/powerpoint/2010/main" val="2996130909"/>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Encabezado de sección">
    <p:spTree>
      <p:nvGrpSpPr>
        <p:cNvPr id="1" name=""/>
        <p:cNvGrpSpPr/>
        <p:nvPr/>
      </p:nvGrpSpPr>
      <p:grpSpPr>
        <a:xfrm>
          <a:off x="0" y="0"/>
          <a:ext cx="0" cy="0"/>
          <a:chOff x="0" y="0"/>
          <a:chExt cx="0" cy="0"/>
        </a:xfrm>
      </p:grpSpPr>
      <p:sp>
        <p:nvSpPr>
          <p:cNvPr id="2" name="Rectangle 6"/>
          <p:cNvSpPr>
            <a:spLocks noChangeArrowheads="1"/>
          </p:cNvSpPr>
          <p:nvPr/>
        </p:nvSpPr>
        <p:spPr bwMode="auto">
          <a:xfrm>
            <a:off x="0" y="0"/>
            <a:ext cx="12192000" cy="6858000"/>
          </a:xfrm>
          <a:prstGeom prst="rect">
            <a:avLst/>
          </a:prstGeom>
          <a:solidFill>
            <a:srgbClr val="F3F2E9"/>
          </a:solidFill>
          <a:ln w="9525">
            <a:noFill/>
            <a:miter lim="800000"/>
            <a:headEnd/>
            <a:tailEnd/>
          </a:ln>
          <a:effectLst>
            <a:outerShdw dist="23000" dir="5400000" rotWithShape="0">
              <a:srgbClr val="808080">
                <a:alpha val="34998"/>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cs typeface="+mn-cs"/>
            </a:endParaRPr>
          </a:p>
        </p:txBody>
      </p:sp>
    </p:spTree>
    <p:extLst>
      <p:ext uri="{BB962C8B-B14F-4D97-AF65-F5344CB8AC3E}">
        <p14:creationId xmlns="" xmlns:p14="http://schemas.microsoft.com/office/powerpoint/2010/main" val="1898448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fld id="{49B6FE54-C2D4-4E26-886E-09584146E4E6}" type="datetimeFigureOut">
              <a:rPr lang="es-CO" altLang="es-CO" smtClean="0"/>
              <a:pPr>
                <a:defRPr/>
              </a:pPr>
              <a:t>24/07/2018</a:t>
            </a:fld>
            <a:endParaRPr lang="es-CO" altLang="es-CO" dirty="0"/>
          </a:p>
        </p:txBody>
      </p:sp>
      <p:sp>
        <p:nvSpPr>
          <p:cNvPr id="5" name="Footer Placeholder 4"/>
          <p:cNvSpPr>
            <a:spLocks noGrp="1"/>
          </p:cNvSpPr>
          <p:nvPr>
            <p:ph type="ftr" sz="quarter" idx="11"/>
          </p:nvPr>
        </p:nvSpPr>
        <p:spPr/>
        <p:txBody>
          <a:bodyPr/>
          <a:lstStyle/>
          <a:p>
            <a:pPr>
              <a:defRPr/>
            </a:pPr>
            <a:endParaRPr lang="es-CO" dirty="0"/>
          </a:p>
        </p:txBody>
      </p:sp>
      <p:sp>
        <p:nvSpPr>
          <p:cNvPr id="6" name="Slide Number Placeholder 5"/>
          <p:cNvSpPr>
            <a:spLocks noGrp="1"/>
          </p:cNvSpPr>
          <p:nvPr>
            <p:ph type="sldNum" sz="quarter" idx="12"/>
          </p:nvPr>
        </p:nvSpPr>
        <p:spPr/>
        <p:txBody>
          <a:bodyPr/>
          <a:lstStyle/>
          <a:p>
            <a:pPr>
              <a:defRPr/>
            </a:pPr>
            <a:fld id="{00EBAFDE-298A-47CF-90E6-5E1B672E811D}" type="slidenum">
              <a:rPr lang="es-CO" altLang="es-CO" smtClean="0"/>
              <a:pPr>
                <a:defRPr/>
              </a:pPr>
              <a:t>‹Nº›</a:t>
            </a:fld>
            <a:endParaRPr lang="es-CO" altLang="es-CO" dirty="0"/>
          </a:p>
        </p:txBody>
      </p:sp>
    </p:spTree>
    <p:extLst>
      <p:ext uri="{BB962C8B-B14F-4D97-AF65-F5344CB8AC3E}">
        <p14:creationId xmlns="" xmlns:p14="http://schemas.microsoft.com/office/powerpoint/2010/main" val="3072589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pPr>
              <a:defRPr/>
            </a:pPr>
            <a:fld id="{49B6FE54-C2D4-4E26-886E-09584146E4E6}" type="datetimeFigureOut">
              <a:rPr lang="es-CO" altLang="es-CO" smtClean="0"/>
              <a:pPr>
                <a:defRPr/>
              </a:pPr>
              <a:t>24/07/2018</a:t>
            </a:fld>
            <a:endParaRPr lang="es-CO" altLang="es-CO" dirty="0"/>
          </a:p>
        </p:txBody>
      </p:sp>
      <p:sp>
        <p:nvSpPr>
          <p:cNvPr id="5" name="Footer Placeholder 4"/>
          <p:cNvSpPr>
            <a:spLocks noGrp="1"/>
          </p:cNvSpPr>
          <p:nvPr>
            <p:ph type="ftr" sz="quarter" idx="11"/>
          </p:nvPr>
        </p:nvSpPr>
        <p:spPr/>
        <p:txBody>
          <a:bodyPr/>
          <a:lstStyle/>
          <a:p>
            <a:pPr>
              <a:defRPr/>
            </a:pPr>
            <a:endParaRPr lang="es-CO" dirty="0"/>
          </a:p>
        </p:txBody>
      </p:sp>
      <p:sp>
        <p:nvSpPr>
          <p:cNvPr id="6" name="Slide Number Placeholder 5"/>
          <p:cNvSpPr>
            <a:spLocks noGrp="1"/>
          </p:cNvSpPr>
          <p:nvPr>
            <p:ph type="sldNum" sz="quarter" idx="12"/>
          </p:nvPr>
        </p:nvSpPr>
        <p:spPr/>
        <p:txBody>
          <a:bodyPr/>
          <a:lstStyle/>
          <a:p>
            <a:pPr>
              <a:defRPr/>
            </a:pPr>
            <a:fld id="{00EBAFDE-298A-47CF-90E6-5E1B672E811D}" type="slidenum">
              <a:rPr lang="es-CO" altLang="es-CO" smtClean="0"/>
              <a:pPr>
                <a:defRPr/>
              </a:pPr>
              <a:t>‹Nº›</a:t>
            </a:fld>
            <a:endParaRPr lang="es-CO" altLang="es-CO" dirty="0"/>
          </a:p>
        </p:txBody>
      </p:sp>
    </p:spTree>
    <p:extLst>
      <p:ext uri="{BB962C8B-B14F-4D97-AF65-F5344CB8AC3E}">
        <p14:creationId xmlns="" xmlns:p14="http://schemas.microsoft.com/office/powerpoint/2010/main" val="556531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DAAD4B5-927D-48FF-A4A3-14FEE05C8543}" type="datetimeFigureOut">
              <a:rPr lang="es-CO" smtClean="0"/>
              <a:pPr/>
              <a:t>24/07/2018</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75257658-04F0-43EE-A69F-E957194A2F55}" type="slidenum">
              <a:rPr lang="es-CO" smtClean="0"/>
              <a:pPr/>
              <a:t>‹Nº›</a:t>
            </a:fld>
            <a:endParaRPr lang="es-CO"/>
          </a:p>
        </p:txBody>
      </p:sp>
    </p:spTree>
    <p:extLst>
      <p:ext uri="{BB962C8B-B14F-4D97-AF65-F5344CB8AC3E}">
        <p14:creationId xmlns="" xmlns:p14="http://schemas.microsoft.com/office/powerpoint/2010/main" val="1846032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a:defRPr/>
            </a:pPr>
            <a:fld id="{49B6FE54-C2D4-4E26-886E-09584146E4E6}" type="datetimeFigureOut">
              <a:rPr lang="es-CO" altLang="es-CO" smtClean="0"/>
              <a:pPr>
                <a:defRPr/>
              </a:pPr>
              <a:t>24/07/2018</a:t>
            </a:fld>
            <a:endParaRPr lang="es-CO" altLang="es-CO" dirty="0"/>
          </a:p>
        </p:txBody>
      </p:sp>
      <p:sp>
        <p:nvSpPr>
          <p:cNvPr id="8" name="Footer Placeholder 7"/>
          <p:cNvSpPr>
            <a:spLocks noGrp="1"/>
          </p:cNvSpPr>
          <p:nvPr>
            <p:ph type="ftr" sz="quarter" idx="11"/>
          </p:nvPr>
        </p:nvSpPr>
        <p:spPr/>
        <p:txBody>
          <a:bodyPr/>
          <a:lstStyle/>
          <a:p>
            <a:pPr>
              <a:defRPr/>
            </a:pPr>
            <a:endParaRPr lang="es-CO" dirty="0"/>
          </a:p>
        </p:txBody>
      </p:sp>
      <p:sp>
        <p:nvSpPr>
          <p:cNvPr id="9" name="Slide Number Placeholder 8"/>
          <p:cNvSpPr>
            <a:spLocks noGrp="1"/>
          </p:cNvSpPr>
          <p:nvPr>
            <p:ph type="sldNum" sz="quarter" idx="12"/>
          </p:nvPr>
        </p:nvSpPr>
        <p:spPr/>
        <p:txBody>
          <a:bodyPr/>
          <a:lstStyle/>
          <a:p>
            <a:pPr>
              <a:defRPr/>
            </a:pPr>
            <a:fld id="{00EBAFDE-298A-47CF-90E6-5E1B672E811D}" type="slidenum">
              <a:rPr lang="es-CO" altLang="es-CO" smtClean="0"/>
              <a:pPr>
                <a:defRPr/>
              </a:pPr>
              <a:t>‹Nº›</a:t>
            </a:fld>
            <a:endParaRPr lang="es-CO" altLang="es-CO" dirty="0"/>
          </a:p>
        </p:txBody>
      </p:sp>
    </p:spTree>
    <p:extLst>
      <p:ext uri="{BB962C8B-B14F-4D97-AF65-F5344CB8AC3E}">
        <p14:creationId xmlns="" xmlns:p14="http://schemas.microsoft.com/office/powerpoint/2010/main" val="2458419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a:defRPr/>
            </a:pPr>
            <a:fld id="{49B6FE54-C2D4-4E26-886E-09584146E4E6}" type="datetimeFigureOut">
              <a:rPr lang="es-CO" altLang="es-CO" smtClean="0"/>
              <a:pPr>
                <a:defRPr/>
              </a:pPr>
              <a:t>24/07/2018</a:t>
            </a:fld>
            <a:endParaRPr lang="es-CO" altLang="es-CO" dirty="0"/>
          </a:p>
        </p:txBody>
      </p:sp>
      <p:sp>
        <p:nvSpPr>
          <p:cNvPr id="4" name="Footer Placeholder 3"/>
          <p:cNvSpPr>
            <a:spLocks noGrp="1"/>
          </p:cNvSpPr>
          <p:nvPr>
            <p:ph type="ftr" sz="quarter" idx="11"/>
          </p:nvPr>
        </p:nvSpPr>
        <p:spPr/>
        <p:txBody>
          <a:bodyPr/>
          <a:lstStyle/>
          <a:p>
            <a:pPr>
              <a:defRPr/>
            </a:pPr>
            <a:endParaRPr lang="es-CO" dirty="0"/>
          </a:p>
        </p:txBody>
      </p:sp>
      <p:sp>
        <p:nvSpPr>
          <p:cNvPr id="5" name="Slide Number Placeholder 4"/>
          <p:cNvSpPr>
            <a:spLocks noGrp="1"/>
          </p:cNvSpPr>
          <p:nvPr>
            <p:ph type="sldNum" sz="quarter" idx="12"/>
          </p:nvPr>
        </p:nvSpPr>
        <p:spPr/>
        <p:txBody>
          <a:bodyPr/>
          <a:lstStyle/>
          <a:p>
            <a:pPr>
              <a:defRPr/>
            </a:pPr>
            <a:fld id="{00EBAFDE-298A-47CF-90E6-5E1B672E811D}" type="slidenum">
              <a:rPr lang="es-CO" altLang="es-CO" smtClean="0"/>
              <a:pPr>
                <a:defRPr/>
              </a:pPr>
              <a:t>‹Nº›</a:t>
            </a:fld>
            <a:endParaRPr lang="es-CO" altLang="es-CO" dirty="0"/>
          </a:p>
        </p:txBody>
      </p:sp>
    </p:spTree>
    <p:extLst>
      <p:ext uri="{BB962C8B-B14F-4D97-AF65-F5344CB8AC3E}">
        <p14:creationId xmlns="" xmlns:p14="http://schemas.microsoft.com/office/powerpoint/2010/main" val="1895126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9B6FE54-C2D4-4E26-886E-09584146E4E6}" type="datetimeFigureOut">
              <a:rPr lang="es-CO" altLang="es-CO" smtClean="0"/>
              <a:pPr>
                <a:defRPr/>
              </a:pPr>
              <a:t>24/07/2018</a:t>
            </a:fld>
            <a:endParaRPr lang="es-CO" altLang="es-CO" dirty="0"/>
          </a:p>
        </p:txBody>
      </p:sp>
      <p:sp>
        <p:nvSpPr>
          <p:cNvPr id="3" name="Footer Placeholder 2"/>
          <p:cNvSpPr>
            <a:spLocks noGrp="1"/>
          </p:cNvSpPr>
          <p:nvPr>
            <p:ph type="ftr" sz="quarter" idx="11"/>
          </p:nvPr>
        </p:nvSpPr>
        <p:spPr/>
        <p:txBody>
          <a:bodyPr/>
          <a:lstStyle/>
          <a:p>
            <a:pPr>
              <a:defRPr/>
            </a:pPr>
            <a:endParaRPr lang="es-CO" dirty="0"/>
          </a:p>
        </p:txBody>
      </p:sp>
      <p:sp>
        <p:nvSpPr>
          <p:cNvPr id="4" name="Slide Number Placeholder 3"/>
          <p:cNvSpPr>
            <a:spLocks noGrp="1"/>
          </p:cNvSpPr>
          <p:nvPr>
            <p:ph type="sldNum" sz="quarter" idx="12"/>
          </p:nvPr>
        </p:nvSpPr>
        <p:spPr/>
        <p:txBody>
          <a:bodyPr/>
          <a:lstStyle/>
          <a:p>
            <a:pPr>
              <a:defRPr/>
            </a:pPr>
            <a:fld id="{00EBAFDE-298A-47CF-90E6-5E1B672E811D}" type="slidenum">
              <a:rPr lang="es-CO" altLang="es-CO" smtClean="0"/>
              <a:pPr>
                <a:defRPr/>
              </a:pPr>
              <a:t>‹Nº›</a:t>
            </a:fld>
            <a:endParaRPr lang="es-CO" altLang="es-CO" dirty="0"/>
          </a:p>
        </p:txBody>
      </p:sp>
    </p:spTree>
    <p:extLst>
      <p:ext uri="{BB962C8B-B14F-4D97-AF65-F5344CB8AC3E}">
        <p14:creationId xmlns="" xmlns:p14="http://schemas.microsoft.com/office/powerpoint/2010/main" val="2871039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pPr>
              <a:defRPr/>
            </a:pPr>
            <a:fld id="{49B6FE54-C2D4-4E26-886E-09584146E4E6}" type="datetimeFigureOut">
              <a:rPr lang="es-CO" altLang="es-CO" smtClean="0"/>
              <a:pPr>
                <a:defRPr/>
              </a:pPr>
              <a:t>24/07/2018</a:t>
            </a:fld>
            <a:endParaRPr lang="es-CO" altLang="es-CO" dirty="0"/>
          </a:p>
        </p:txBody>
      </p:sp>
      <p:sp>
        <p:nvSpPr>
          <p:cNvPr id="6" name="Footer Placeholder 5"/>
          <p:cNvSpPr>
            <a:spLocks noGrp="1"/>
          </p:cNvSpPr>
          <p:nvPr>
            <p:ph type="ftr" sz="quarter" idx="11"/>
          </p:nvPr>
        </p:nvSpPr>
        <p:spPr/>
        <p:txBody>
          <a:bodyPr/>
          <a:lstStyle/>
          <a:p>
            <a:pPr>
              <a:defRPr/>
            </a:pPr>
            <a:endParaRPr lang="es-CO" dirty="0"/>
          </a:p>
        </p:txBody>
      </p:sp>
      <p:sp>
        <p:nvSpPr>
          <p:cNvPr id="7" name="Slide Number Placeholder 6"/>
          <p:cNvSpPr>
            <a:spLocks noGrp="1"/>
          </p:cNvSpPr>
          <p:nvPr>
            <p:ph type="sldNum" sz="quarter" idx="12"/>
          </p:nvPr>
        </p:nvSpPr>
        <p:spPr/>
        <p:txBody>
          <a:bodyPr/>
          <a:lstStyle/>
          <a:p>
            <a:pPr>
              <a:defRPr/>
            </a:pPr>
            <a:fld id="{00EBAFDE-298A-47CF-90E6-5E1B672E811D}" type="slidenum">
              <a:rPr lang="es-CO" altLang="es-CO" smtClean="0"/>
              <a:pPr>
                <a:defRPr/>
              </a:pPr>
              <a:t>‹Nº›</a:t>
            </a:fld>
            <a:endParaRPr lang="es-CO" altLang="es-CO" dirty="0"/>
          </a:p>
        </p:txBody>
      </p:sp>
    </p:spTree>
    <p:extLst>
      <p:ext uri="{BB962C8B-B14F-4D97-AF65-F5344CB8AC3E}">
        <p14:creationId xmlns="" xmlns:p14="http://schemas.microsoft.com/office/powerpoint/2010/main" val="4085349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pPr>
              <a:defRPr/>
            </a:pPr>
            <a:fld id="{49B6FE54-C2D4-4E26-886E-09584146E4E6}" type="datetimeFigureOut">
              <a:rPr lang="es-CO" altLang="es-CO" smtClean="0"/>
              <a:pPr>
                <a:defRPr/>
              </a:pPr>
              <a:t>24/07/2018</a:t>
            </a:fld>
            <a:endParaRPr lang="es-CO" altLang="es-CO" dirty="0"/>
          </a:p>
        </p:txBody>
      </p:sp>
      <p:sp>
        <p:nvSpPr>
          <p:cNvPr id="6" name="Footer Placeholder 5"/>
          <p:cNvSpPr>
            <a:spLocks noGrp="1"/>
          </p:cNvSpPr>
          <p:nvPr>
            <p:ph type="ftr" sz="quarter" idx="11"/>
          </p:nvPr>
        </p:nvSpPr>
        <p:spPr/>
        <p:txBody>
          <a:bodyPr/>
          <a:lstStyle/>
          <a:p>
            <a:pPr>
              <a:defRPr/>
            </a:pPr>
            <a:endParaRPr lang="es-CO" dirty="0"/>
          </a:p>
        </p:txBody>
      </p:sp>
      <p:sp>
        <p:nvSpPr>
          <p:cNvPr id="7" name="Slide Number Placeholder 6"/>
          <p:cNvSpPr>
            <a:spLocks noGrp="1"/>
          </p:cNvSpPr>
          <p:nvPr>
            <p:ph type="sldNum" sz="quarter" idx="12"/>
          </p:nvPr>
        </p:nvSpPr>
        <p:spPr/>
        <p:txBody>
          <a:bodyPr/>
          <a:lstStyle/>
          <a:p>
            <a:pPr>
              <a:defRPr/>
            </a:pPr>
            <a:fld id="{00EBAFDE-298A-47CF-90E6-5E1B672E811D}" type="slidenum">
              <a:rPr lang="es-CO" altLang="es-CO" smtClean="0"/>
              <a:pPr>
                <a:defRPr/>
              </a:pPr>
              <a:t>‹Nº›</a:t>
            </a:fld>
            <a:endParaRPr lang="es-CO" altLang="es-CO" dirty="0"/>
          </a:p>
        </p:txBody>
      </p:sp>
    </p:spTree>
    <p:extLst>
      <p:ext uri="{BB962C8B-B14F-4D97-AF65-F5344CB8AC3E}">
        <p14:creationId xmlns="" xmlns:p14="http://schemas.microsoft.com/office/powerpoint/2010/main" val="95453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D044F-2EEE-1541-950C-309DB53C8D97}" type="datetimeFigureOut">
              <a:rPr lang="es-ES" smtClean="0"/>
              <a:pPr/>
              <a:t>24/07/2018</a:t>
            </a:fld>
            <a:endParaRPr lang="es-E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D7942E-95BB-8E45-BB4C-6C14F124AA7C}" type="slidenum">
              <a:rPr lang="es-ES" smtClean="0"/>
              <a:pPr/>
              <a:t>‹Nº›</a:t>
            </a:fld>
            <a:endParaRPr lang="es-ES"/>
          </a:p>
        </p:txBody>
      </p:sp>
    </p:spTree>
    <p:extLst>
      <p:ext uri="{BB962C8B-B14F-4D97-AF65-F5344CB8AC3E}">
        <p14:creationId xmlns="" xmlns:p14="http://schemas.microsoft.com/office/powerpoint/2010/main" val="119927373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50" r:id="rId13"/>
    <p:sldLayoutId id="2147483757" r:id="rId14"/>
    <p:sldLayoutId id="21474838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1.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emf"/></Relationships>
</file>

<file path=ppt/slides/_rels/slide1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33.pn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36.png"/><Relationship Id="rId17" Type="http://schemas.openxmlformats.org/officeDocument/2006/relationships/image" Target="../media/image55.jpeg"/><Relationship Id="rId2" Type="http://schemas.openxmlformats.org/officeDocument/2006/relationships/notesSlide" Target="../notesSlides/notesSlide4.xml"/><Relationship Id="rId16" Type="http://schemas.openxmlformats.org/officeDocument/2006/relationships/image" Target="../media/image54.jpeg"/><Relationship Id="rId1" Type="http://schemas.openxmlformats.org/officeDocument/2006/relationships/slideLayout" Target="../slideLayouts/slideLayout13.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3.png"/><Relationship Id="rId10" Type="http://schemas.openxmlformats.org/officeDocument/2006/relationships/image" Target="../media/image50.jpeg"/><Relationship Id="rId4" Type="http://schemas.openxmlformats.org/officeDocument/2006/relationships/image" Target="../media/image44.emf"/><Relationship Id="rId9" Type="http://schemas.openxmlformats.org/officeDocument/2006/relationships/image" Target="../media/image49.png"/><Relationship Id="rId1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1.png"/><Relationship Id="rId4" Type="http://schemas.openxmlformats.org/officeDocument/2006/relationships/slide" Target="slide6.xml"/></Relationships>
</file>

<file path=ppt/slides/_rels/slide3.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1.png"/><Relationship Id="rId4" Type="http://schemas.openxmlformats.org/officeDocument/2006/relationships/slide" Target="slide6.xml"/></Relationships>
</file>

<file path=ppt/slides/_rels/slide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 Target="slide8.xml"/><Relationship Id="rId7" Type="http://schemas.openxmlformats.org/officeDocument/2006/relationships/slide" Target="slide7.xml"/><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slide" Target="slide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emf"/><Relationship Id="rId5" Type="http://schemas.openxmlformats.org/officeDocument/2006/relationships/image" Target="../media/image26.emf"/><Relationship Id="rId10" Type="http://schemas.openxmlformats.org/officeDocument/2006/relationships/image" Target="../media/image31.emf"/><Relationship Id="rId4" Type="http://schemas.openxmlformats.org/officeDocument/2006/relationships/image" Target="../media/image25.emf"/><Relationship Id="rId9" Type="http://schemas.openxmlformats.org/officeDocument/2006/relationships/image" Target="../media/image30.emf"/></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698952" y="1000525"/>
            <a:ext cx="4923692" cy="1569660"/>
          </a:xfrm>
          <a:prstGeom prst="rect">
            <a:avLst/>
          </a:prstGeom>
        </p:spPr>
        <p:txBody>
          <a:bodyPr wrap="square">
            <a:spAutoFit/>
          </a:bodyPr>
          <a:lstStyle/>
          <a:p>
            <a:pPr algn="ctr"/>
            <a:r>
              <a:rPr lang="es-ES" sz="3200" b="1" dirty="0" smtClean="0">
                <a:solidFill>
                  <a:schemeClr val="accent4">
                    <a:lumMod val="75000"/>
                  </a:schemeClr>
                </a:solidFill>
                <a:latin typeface="Rockwell" panose="02060603020205020403" pitchFamily="18" charset="0"/>
              </a:rPr>
              <a:t>Finanzas del Clima: Instrumentos -Impuesto al Carbono</a:t>
            </a:r>
            <a:endParaRPr lang="es-CO" sz="1600" b="1" dirty="0">
              <a:solidFill>
                <a:schemeClr val="accent4">
                  <a:lumMod val="75000"/>
                </a:schemeClr>
              </a:solidFill>
              <a:latin typeface="Rockwell" panose="02060603020205020403" pitchFamily="18" charset="0"/>
            </a:endParaRPr>
          </a:p>
        </p:txBody>
      </p:sp>
      <p:sp>
        <p:nvSpPr>
          <p:cNvPr id="3" name="CuadroTexto 2"/>
          <p:cNvSpPr txBox="1"/>
          <p:nvPr/>
        </p:nvSpPr>
        <p:spPr>
          <a:xfrm>
            <a:off x="3606586" y="3175000"/>
            <a:ext cx="4851614" cy="3139321"/>
          </a:xfrm>
          <a:prstGeom prst="rect">
            <a:avLst/>
          </a:prstGeom>
          <a:solidFill>
            <a:schemeClr val="accent4">
              <a:lumMod val="50000"/>
            </a:schemeClr>
          </a:solidFill>
        </p:spPr>
        <p:txBody>
          <a:bodyPr wrap="square" rtlCol="0">
            <a:spAutoFit/>
          </a:bodyPr>
          <a:lstStyle/>
          <a:p>
            <a:pPr algn="ctr"/>
            <a:endParaRPr lang="en-US" dirty="0" smtClean="0"/>
          </a:p>
          <a:p>
            <a:pPr algn="ctr"/>
            <a:r>
              <a:rPr lang="en-US" dirty="0" err="1" smtClean="0">
                <a:solidFill>
                  <a:schemeClr val="bg1"/>
                </a:solidFill>
              </a:rPr>
              <a:t>Foro</a:t>
            </a:r>
            <a:r>
              <a:rPr lang="en-US" dirty="0" smtClean="0">
                <a:solidFill>
                  <a:schemeClr val="bg1"/>
                </a:solidFill>
              </a:rPr>
              <a:t> de </a:t>
            </a:r>
            <a:r>
              <a:rPr lang="en-US" dirty="0" err="1" smtClean="0">
                <a:solidFill>
                  <a:schemeClr val="bg1"/>
                </a:solidFill>
              </a:rPr>
              <a:t>Finanzas</a:t>
            </a:r>
            <a:r>
              <a:rPr lang="en-US" dirty="0" smtClean="0">
                <a:solidFill>
                  <a:schemeClr val="bg1"/>
                </a:solidFill>
              </a:rPr>
              <a:t> </a:t>
            </a:r>
            <a:r>
              <a:rPr lang="en-US" dirty="0" err="1" smtClean="0">
                <a:solidFill>
                  <a:schemeClr val="bg1"/>
                </a:solidFill>
              </a:rPr>
              <a:t>Climáticas</a:t>
            </a:r>
            <a:r>
              <a:rPr lang="en-US" dirty="0" smtClean="0">
                <a:solidFill>
                  <a:schemeClr val="bg1"/>
                </a:solidFill>
              </a:rPr>
              <a:t>: </a:t>
            </a:r>
            <a:r>
              <a:rPr lang="en-US" dirty="0" err="1" smtClean="0">
                <a:solidFill>
                  <a:schemeClr val="bg1"/>
                </a:solidFill>
              </a:rPr>
              <a:t>Instrumentos</a:t>
            </a:r>
            <a:r>
              <a:rPr lang="en-US" dirty="0" smtClean="0">
                <a:solidFill>
                  <a:schemeClr val="bg1"/>
                </a:solidFill>
              </a:rPr>
              <a:t> </a:t>
            </a:r>
            <a:r>
              <a:rPr lang="en-US" dirty="0" err="1" smtClean="0">
                <a:solidFill>
                  <a:schemeClr val="bg1"/>
                </a:solidFill>
              </a:rPr>
              <a:t>Disponibles</a:t>
            </a:r>
            <a:r>
              <a:rPr lang="en-US" dirty="0" smtClean="0">
                <a:solidFill>
                  <a:schemeClr val="bg1"/>
                </a:solidFill>
              </a:rPr>
              <a:t> y </a:t>
            </a:r>
            <a:r>
              <a:rPr lang="en-US" dirty="0" err="1" smtClean="0">
                <a:solidFill>
                  <a:schemeClr val="bg1"/>
                </a:solidFill>
              </a:rPr>
              <a:t>Oportunidades</a:t>
            </a:r>
            <a:r>
              <a:rPr lang="en-US" dirty="0" smtClean="0">
                <a:solidFill>
                  <a:schemeClr val="bg1"/>
                </a:solidFill>
              </a:rPr>
              <a:t> para Colombia</a:t>
            </a:r>
          </a:p>
          <a:p>
            <a:pPr algn="ctr"/>
            <a:endParaRPr lang="en-US" dirty="0"/>
          </a:p>
          <a:p>
            <a:pPr algn="ctr"/>
            <a:endParaRPr lang="en-US" dirty="0" smtClean="0"/>
          </a:p>
          <a:p>
            <a:pPr algn="ctr"/>
            <a:endParaRPr lang="en-US" dirty="0"/>
          </a:p>
          <a:p>
            <a:pPr algn="ctr"/>
            <a:r>
              <a:rPr lang="en-US" dirty="0" err="1" smtClean="0">
                <a:solidFill>
                  <a:schemeClr val="bg1"/>
                </a:solidFill>
              </a:rPr>
              <a:t>Medellín</a:t>
            </a:r>
            <a:endParaRPr lang="en-US" dirty="0" smtClean="0">
              <a:solidFill>
                <a:schemeClr val="bg1"/>
              </a:solidFill>
            </a:endParaRPr>
          </a:p>
          <a:p>
            <a:pPr algn="ctr"/>
            <a:r>
              <a:rPr lang="en-US" dirty="0" smtClean="0">
                <a:solidFill>
                  <a:schemeClr val="bg1"/>
                </a:solidFill>
              </a:rPr>
              <a:t>25 de </a:t>
            </a:r>
            <a:r>
              <a:rPr lang="en-US" dirty="0" err="1" smtClean="0">
                <a:solidFill>
                  <a:schemeClr val="bg1"/>
                </a:solidFill>
              </a:rPr>
              <a:t>julio</a:t>
            </a:r>
            <a:r>
              <a:rPr lang="en-US" dirty="0" smtClean="0">
                <a:solidFill>
                  <a:schemeClr val="bg1"/>
                </a:solidFill>
              </a:rPr>
              <a:t> de 2018</a:t>
            </a:r>
          </a:p>
          <a:p>
            <a:pPr algn="ctr"/>
            <a:endParaRPr lang="en-US" dirty="0">
              <a:solidFill>
                <a:schemeClr val="bg1"/>
              </a:solidFill>
            </a:endParaRPr>
          </a:p>
          <a:p>
            <a:pPr algn="ctr"/>
            <a:endParaRPr lang="en-US" dirty="0" smtClean="0">
              <a:solidFill>
                <a:schemeClr val="bg1"/>
              </a:solidFill>
            </a:endParaRPr>
          </a:p>
          <a:p>
            <a:pPr algn="ctr"/>
            <a:r>
              <a:rPr lang="en-US" dirty="0" smtClean="0">
                <a:solidFill>
                  <a:schemeClr val="bg1"/>
                </a:solidFill>
              </a:rPr>
              <a:t>Javier Sabogal </a:t>
            </a:r>
            <a:r>
              <a:rPr lang="en-US" dirty="0" err="1" smtClean="0">
                <a:solidFill>
                  <a:schemeClr val="bg1"/>
                </a:solidFill>
              </a:rPr>
              <a:t>Mogollón</a:t>
            </a:r>
            <a:endParaRPr lang="en-US" dirty="0">
              <a:solidFill>
                <a:schemeClr val="bg1"/>
              </a:solidFill>
            </a:endParaRPr>
          </a:p>
        </p:txBody>
      </p:sp>
      <p:pic>
        <p:nvPicPr>
          <p:cNvPr id="4" name="Imagen 6"/>
          <p:cNvPicPr>
            <a:picLocks noChangeAspect="1"/>
          </p:cNvPicPr>
          <p:nvPr/>
        </p:nvPicPr>
        <p:blipFill>
          <a:blip r:embed="rId3" cstate="print">
            <a:extLst>
              <a:ext uri="{28A0092B-C50C-407E-A947-70E740481C1C}">
                <a14:useLocalDpi xmlns="" xmlns:a14="http://schemas.microsoft.com/office/drawing/2010/main" val="0"/>
              </a:ext>
            </a:extLst>
          </a:blip>
          <a:srcRect l="51608"/>
          <a:stretch>
            <a:fillRect/>
          </a:stretch>
        </p:blipFill>
        <p:spPr>
          <a:xfrm>
            <a:off x="8580120" y="0"/>
            <a:ext cx="4617720" cy="6888282"/>
          </a:xfrm>
          <a:prstGeom prst="rect">
            <a:avLst/>
          </a:prstGeom>
          <a:ln>
            <a:noFill/>
          </a:ln>
          <a:effectLst>
            <a:outerShdw blurRad="292100" dist="139700" dir="2700000" algn="tl" rotWithShape="0">
              <a:srgbClr val="333333">
                <a:alpha val="65000"/>
              </a:srgbClr>
            </a:outerShdw>
          </a:effectLst>
        </p:spPr>
      </p:pic>
      <p:pic>
        <p:nvPicPr>
          <p:cNvPr id="5" name="Imagen 6"/>
          <p:cNvPicPr>
            <a:picLocks noChangeAspect="1"/>
          </p:cNvPicPr>
          <p:nvPr/>
        </p:nvPicPr>
        <p:blipFill>
          <a:blip r:embed="rId3" cstate="print">
            <a:extLst>
              <a:ext uri="{28A0092B-C50C-407E-A947-70E740481C1C}">
                <a14:useLocalDpi xmlns="" xmlns:a14="http://schemas.microsoft.com/office/drawing/2010/main" val="0"/>
              </a:ext>
            </a:extLst>
          </a:blip>
          <a:srcRect r="48290"/>
          <a:stretch>
            <a:fillRect/>
          </a:stretch>
        </p:blipFill>
        <p:spPr>
          <a:xfrm>
            <a:off x="-1322412" y="0"/>
            <a:ext cx="4934292" cy="6888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2591534748"/>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91330" y="220763"/>
            <a:ext cx="11613596" cy="559387"/>
          </a:xfrm>
        </p:spPr>
        <p:txBody>
          <a:bodyPr/>
          <a:lstStyle/>
          <a:p>
            <a:r>
              <a:rPr lang="es-CO" sz="2475" dirty="0" smtClean="0"/>
              <a:t>IMPUESTO AL CARBONO</a:t>
            </a:r>
            <a:endParaRPr lang="es-CO" sz="2475" dirty="0"/>
          </a:p>
        </p:txBody>
      </p:sp>
      <p:sp>
        <p:nvSpPr>
          <p:cNvPr id="14" name="Text Placeholder 2"/>
          <p:cNvSpPr>
            <a:spLocks noGrp="1"/>
          </p:cNvSpPr>
          <p:nvPr>
            <p:ph type="body" sz="quarter" idx="10"/>
          </p:nvPr>
        </p:nvSpPr>
        <p:spPr>
          <a:xfrm>
            <a:off x="202840" y="841547"/>
            <a:ext cx="9103392" cy="456311"/>
          </a:xfrm>
        </p:spPr>
        <p:txBody>
          <a:bodyPr/>
          <a:lstStyle/>
          <a:p>
            <a:r>
              <a:rPr lang="es-CO" sz="2000" b="0" dirty="0"/>
              <a:t>El impuesto busca reducir las externalidades negativas causadas por el consumo de combustibles fósiles, definiendo un precio que refleje el costo social del carbono</a:t>
            </a:r>
            <a:r>
              <a:rPr lang="es-CO" sz="2000" b="0" dirty="0" smtClean="0"/>
              <a:t>.</a:t>
            </a:r>
          </a:p>
          <a:p>
            <a:r>
              <a:rPr lang="es-CO" dirty="0" smtClean="0">
                <a:solidFill>
                  <a:schemeClr val="tx2"/>
                </a:solidFill>
              </a:rPr>
              <a:t>Artículos 221, 222 y 223 de la Ley 1819 DE 2016:</a:t>
            </a:r>
          </a:p>
          <a:p>
            <a:endParaRPr lang="es-CO" b="0" dirty="0"/>
          </a:p>
        </p:txBody>
      </p:sp>
      <p:sp>
        <p:nvSpPr>
          <p:cNvPr id="15" name="Text Placeholder 3"/>
          <p:cNvSpPr txBox="1">
            <a:spLocks/>
          </p:cNvSpPr>
          <p:nvPr/>
        </p:nvSpPr>
        <p:spPr>
          <a:xfrm>
            <a:off x="7698659" y="6209905"/>
            <a:ext cx="4493342" cy="235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s-CO" sz="1400" dirty="0" smtClean="0"/>
              <a:t>Fuente: DNP, MADS, MHCP</a:t>
            </a:r>
            <a:endParaRPr lang="es-CO" sz="1400" dirty="0"/>
          </a:p>
        </p:txBody>
      </p:sp>
      <p:sp>
        <p:nvSpPr>
          <p:cNvPr id="19" name="Rectangle 4"/>
          <p:cNvSpPr/>
          <p:nvPr/>
        </p:nvSpPr>
        <p:spPr>
          <a:xfrm>
            <a:off x="1670692" y="1884828"/>
            <a:ext cx="5143063" cy="4678204"/>
          </a:xfrm>
          <a:prstGeom prst="rect">
            <a:avLst/>
          </a:prstGeom>
        </p:spPr>
        <p:txBody>
          <a:bodyPr wrap="square" anchor="ctr">
            <a:spAutoFit/>
          </a:bodyPr>
          <a:lstStyle/>
          <a:p>
            <a:pPr marL="214313" indent="-214313">
              <a:spcAft>
                <a:spcPts val="900"/>
              </a:spcAft>
              <a:buClr>
                <a:srgbClr val="A4091F"/>
              </a:buClr>
            </a:pPr>
            <a:r>
              <a:rPr lang="es-CO" sz="1600" dirty="0" smtClean="0"/>
              <a:t>Tarifa </a:t>
            </a:r>
            <a:r>
              <a:rPr lang="es-CO" sz="1600" dirty="0"/>
              <a:t>de $</a:t>
            </a:r>
            <a:r>
              <a:rPr lang="es-CO" sz="1600" dirty="0" smtClean="0"/>
              <a:t>15.000 por </a:t>
            </a:r>
            <a:r>
              <a:rPr lang="es-CO" sz="1600" dirty="0"/>
              <a:t>tonelada de </a:t>
            </a:r>
            <a:r>
              <a:rPr lang="es-CO" sz="1600" dirty="0" smtClean="0"/>
              <a:t>CO2 – </a:t>
            </a:r>
            <a:r>
              <a:rPr lang="es-CO" sz="2000" b="1" dirty="0" smtClean="0">
                <a:solidFill>
                  <a:srgbClr val="00B050"/>
                </a:solidFill>
              </a:rPr>
              <a:t>$ 15.764 en 2018.</a:t>
            </a:r>
            <a:endParaRPr lang="es-CO" sz="1600" b="1" dirty="0" smtClean="0">
              <a:solidFill>
                <a:srgbClr val="00B050"/>
              </a:solidFill>
            </a:endParaRPr>
          </a:p>
          <a:p>
            <a:pPr marL="214313" indent="-214313">
              <a:spcAft>
                <a:spcPts val="900"/>
              </a:spcAft>
              <a:buClr>
                <a:srgbClr val="A4091F"/>
              </a:buClr>
            </a:pPr>
            <a:r>
              <a:rPr lang="es-CO" sz="1600" dirty="0" smtClean="0"/>
              <a:t>Cubre </a:t>
            </a:r>
            <a:r>
              <a:rPr lang="es-CO" sz="1600" dirty="0"/>
              <a:t>el 24% de las emisiones de carbono del </a:t>
            </a:r>
            <a:r>
              <a:rPr lang="es-CO" sz="1600" dirty="0" smtClean="0"/>
              <a:t>país.</a:t>
            </a:r>
            <a:endParaRPr lang="es-CO" sz="1600" dirty="0"/>
          </a:p>
          <a:p>
            <a:r>
              <a:rPr lang="es-CO" sz="2000" b="1" dirty="0">
                <a:solidFill>
                  <a:srgbClr val="00B050"/>
                </a:solidFill>
              </a:rPr>
              <a:t>$476.9 MM de recaudo en 2017 </a:t>
            </a:r>
            <a:r>
              <a:rPr lang="es-CO" sz="1600" dirty="0"/>
              <a:t>por impuesto al </a:t>
            </a:r>
            <a:r>
              <a:rPr lang="es-CO" sz="1600" dirty="0" smtClean="0"/>
              <a:t>carbono.</a:t>
            </a:r>
          </a:p>
          <a:p>
            <a:endParaRPr lang="es-CO" sz="1600" dirty="0"/>
          </a:p>
          <a:p>
            <a:r>
              <a:rPr lang="es-CO" sz="1600" dirty="0" smtClean="0"/>
              <a:t>No </a:t>
            </a:r>
            <a:r>
              <a:rPr lang="es-CO" sz="1600" dirty="0"/>
              <a:t>se causa a sujetos pasivos que certifiquen carbono </a:t>
            </a:r>
            <a:r>
              <a:rPr lang="es-CO" sz="1600" dirty="0" smtClean="0"/>
              <a:t>neutralidad - </a:t>
            </a:r>
            <a:r>
              <a:rPr lang="es-CO" sz="1600" b="1" dirty="0">
                <a:solidFill>
                  <a:srgbClr val="00B050"/>
                </a:solidFill>
              </a:rPr>
              <a:t>Carbono </a:t>
            </a:r>
            <a:r>
              <a:rPr lang="es-CO" sz="1600" b="1" dirty="0" smtClean="0">
                <a:solidFill>
                  <a:srgbClr val="00B050"/>
                </a:solidFill>
              </a:rPr>
              <a:t>Neutralidad: </a:t>
            </a:r>
            <a:r>
              <a:rPr lang="es-CO" sz="1600" dirty="0" smtClean="0"/>
              <a:t>Empresas </a:t>
            </a:r>
            <a:r>
              <a:rPr lang="es-CO" sz="1600" dirty="0"/>
              <a:t>pueden compensar emisiones con proyectos de energías renovables, reforestación y protección de bosques </a:t>
            </a:r>
            <a:r>
              <a:rPr lang="es-CO" sz="1600" dirty="0" smtClean="0"/>
              <a:t>.</a:t>
            </a:r>
            <a:endParaRPr lang="es-CO" sz="1600" dirty="0"/>
          </a:p>
          <a:p>
            <a:pPr marL="214313" indent="-214313">
              <a:spcAft>
                <a:spcPts val="900"/>
              </a:spcAft>
              <a:buClr>
                <a:srgbClr val="A4091F"/>
              </a:buClr>
              <a:buFont typeface="Arial" panose="020B0604020202020204" pitchFamily="34" charset="0"/>
              <a:buChar char="•"/>
            </a:pPr>
            <a:endParaRPr lang="es-CO" sz="1600" dirty="0"/>
          </a:p>
          <a:p>
            <a:pPr marL="214313" indent="-214313">
              <a:spcAft>
                <a:spcPts val="900"/>
              </a:spcAft>
              <a:buClr>
                <a:srgbClr val="A4091F"/>
              </a:buClr>
            </a:pPr>
            <a:r>
              <a:rPr lang="es-CO" sz="1600" dirty="0" smtClean="0"/>
              <a:t>Solicitado </a:t>
            </a:r>
            <a:r>
              <a:rPr lang="es-CO" sz="1600" dirty="0"/>
              <a:t>no causación de cerca </a:t>
            </a:r>
            <a:r>
              <a:rPr lang="es-CO" sz="1600" b="1" dirty="0" smtClean="0">
                <a:solidFill>
                  <a:srgbClr val="00B050"/>
                </a:solidFill>
              </a:rPr>
              <a:t>de 4,9 millones de toneladas de CO2 en 2017</a:t>
            </a:r>
            <a:r>
              <a:rPr lang="es-CO" sz="1600" dirty="0" smtClean="0"/>
              <a:t>. Aproximadamente </a:t>
            </a:r>
            <a:r>
              <a:rPr lang="es-CO" sz="1600" b="1" dirty="0" smtClean="0">
                <a:solidFill>
                  <a:srgbClr val="00B050"/>
                </a:solidFill>
              </a:rPr>
              <a:t>7,9 millones de toneladas de CO2 en 2018.</a:t>
            </a:r>
            <a:endParaRPr lang="es-CO" sz="1600" dirty="0"/>
          </a:p>
          <a:p>
            <a:pPr marL="214313" indent="-214313">
              <a:spcAft>
                <a:spcPts val="900"/>
              </a:spcAft>
              <a:buClr>
                <a:srgbClr val="A4091F"/>
              </a:buClr>
            </a:pPr>
            <a:r>
              <a:rPr lang="es-CO" sz="1600" dirty="0" smtClean="0"/>
              <a:t>Destinación específica a temas ambientales.</a:t>
            </a:r>
            <a:endParaRPr lang="es-CO" sz="1600" dirty="0"/>
          </a:p>
        </p:txBody>
      </p:sp>
      <p:graphicFrame>
        <p:nvGraphicFramePr>
          <p:cNvPr id="20" name="Tabla 7">
            <a:extLst>
              <a:ext uri="{FF2B5EF4-FFF2-40B4-BE49-F238E27FC236}">
                <a16:creationId xmlns="" xmlns:a16="http://schemas.microsoft.com/office/drawing/2014/main" id="{A8DCAC86-C709-47E4-B341-223D2B53E78C}"/>
              </a:ext>
            </a:extLst>
          </p:cNvPr>
          <p:cNvGraphicFramePr>
            <a:graphicFrameLocks noGrp="1"/>
          </p:cNvGraphicFramePr>
          <p:nvPr>
            <p:extLst>
              <p:ext uri="{D42A27DB-BD31-4B8C-83A1-F6EECF244321}">
                <p14:modId xmlns="" xmlns:p14="http://schemas.microsoft.com/office/powerpoint/2010/main" val="2867821868"/>
              </p:ext>
            </p:extLst>
          </p:nvPr>
        </p:nvGraphicFramePr>
        <p:xfrm>
          <a:off x="6902245" y="2715020"/>
          <a:ext cx="4935794" cy="3140088"/>
        </p:xfrm>
        <a:graphic>
          <a:graphicData uri="http://schemas.openxmlformats.org/drawingml/2006/table">
            <a:tbl>
              <a:tblPr>
                <a:tableStyleId>{2D5ABB26-0587-4C30-8999-92F81FD0307C}</a:tableStyleId>
              </a:tblPr>
              <a:tblGrid>
                <a:gridCol w="2625031">
                  <a:extLst>
                    <a:ext uri="{9D8B030D-6E8A-4147-A177-3AD203B41FA5}">
                      <a16:colId xmlns="" xmlns:a16="http://schemas.microsoft.com/office/drawing/2014/main" val="4084011419"/>
                    </a:ext>
                  </a:extLst>
                </a:gridCol>
                <a:gridCol w="1441918">
                  <a:extLst>
                    <a:ext uri="{9D8B030D-6E8A-4147-A177-3AD203B41FA5}">
                      <a16:colId xmlns="" xmlns:a16="http://schemas.microsoft.com/office/drawing/2014/main" val="4190595535"/>
                    </a:ext>
                  </a:extLst>
                </a:gridCol>
                <a:gridCol w="868845">
                  <a:extLst>
                    <a:ext uri="{9D8B030D-6E8A-4147-A177-3AD203B41FA5}">
                      <a16:colId xmlns="" xmlns:a16="http://schemas.microsoft.com/office/drawing/2014/main" val="2361346838"/>
                    </a:ext>
                  </a:extLst>
                </a:gridCol>
              </a:tblGrid>
              <a:tr h="609036">
                <a:tc>
                  <a:txBody>
                    <a:bodyPr/>
                    <a:lstStyle/>
                    <a:p>
                      <a:pPr algn="ctr" fontAlgn="b"/>
                      <a:r>
                        <a:rPr lang="es-ES" sz="1400" dirty="0">
                          <a:solidFill>
                            <a:schemeClr val="bg1"/>
                          </a:solidFill>
                        </a:rPr>
                        <a:t>Combustible fósil</a:t>
                      </a:r>
                    </a:p>
                  </a:txBody>
                  <a:tcPr marL="7144" marR="7144" marT="7144" marB="34290" anchor="ctr">
                    <a:lnR w="12700" cap="flat" cmpd="sng" algn="ctr">
                      <a:solidFill>
                        <a:schemeClr val="tx1">
                          <a:lumMod val="75000"/>
                          <a:lumOff val="25000"/>
                        </a:schemeClr>
                      </a:solidFill>
                      <a:prstDash val="sysDot"/>
                      <a:round/>
                      <a:headEnd type="none" w="med" len="med"/>
                      <a:tailEnd type="none" w="med" len="med"/>
                    </a:lnR>
                    <a:lnB w="12700" cap="flat" cmpd="sng" algn="ctr">
                      <a:solidFill>
                        <a:schemeClr val="tx1">
                          <a:lumMod val="75000"/>
                          <a:lumOff val="25000"/>
                        </a:schemeClr>
                      </a:solidFill>
                      <a:prstDash val="sysDot"/>
                      <a:round/>
                      <a:headEnd type="none" w="med" len="med"/>
                      <a:tailEnd type="none" w="med" len="med"/>
                    </a:lnB>
                    <a:solidFill>
                      <a:srgbClr val="A4091F"/>
                    </a:solidFill>
                  </a:tcPr>
                </a:tc>
                <a:tc>
                  <a:txBody>
                    <a:bodyPr/>
                    <a:lstStyle/>
                    <a:p>
                      <a:pPr algn="ctr" fontAlgn="b"/>
                      <a:r>
                        <a:rPr lang="es-ES" sz="1400" dirty="0">
                          <a:solidFill>
                            <a:schemeClr val="bg1"/>
                          </a:solidFill>
                        </a:rPr>
                        <a:t>Unidad</a:t>
                      </a:r>
                    </a:p>
                  </a:txBody>
                  <a:tcPr marL="7144" marR="7144" marT="7144" marB="34290" anchor="ctr">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B w="12700" cap="flat" cmpd="sng" algn="ctr">
                      <a:solidFill>
                        <a:schemeClr val="tx1">
                          <a:lumMod val="75000"/>
                          <a:lumOff val="25000"/>
                        </a:schemeClr>
                      </a:solidFill>
                      <a:prstDash val="sysDot"/>
                      <a:round/>
                      <a:headEnd type="none" w="med" len="med"/>
                      <a:tailEnd type="none" w="med" len="med"/>
                    </a:lnB>
                    <a:solidFill>
                      <a:srgbClr val="A4091F"/>
                    </a:solidFill>
                  </a:tcPr>
                </a:tc>
                <a:tc>
                  <a:txBody>
                    <a:bodyPr/>
                    <a:lstStyle/>
                    <a:p>
                      <a:pPr algn="ctr" fontAlgn="b"/>
                      <a:r>
                        <a:rPr lang="es-ES" sz="1400" dirty="0">
                          <a:solidFill>
                            <a:schemeClr val="bg1"/>
                          </a:solidFill>
                        </a:rPr>
                        <a:t>Tarifa</a:t>
                      </a:r>
                    </a:p>
                  </a:txBody>
                  <a:tcPr marL="7144" marR="7144" marT="7144" marB="34290" anchor="ctr">
                    <a:lnL w="12700" cap="flat" cmpd="sng" algn="ctr">
                      <a:solidFill>
                        <a:schemeClr val="tx1">
                          <a:lumMod val="75000"/>
                          <a:lumOff val="25000"/>
                        </a:schemeClr>
                      </a:solidFill>
                      <a:prstDash val="sysDot"/>
                      <a:round/>
                      <a:headEnd type="none" w="med" len="med"/>
                      <a:tailEnd type="none" w="med" len="med"/>
                    </a:lnL>
                    <a:lnB w="12700" cap="flat" cmpd="sng" algn="ctr">
                      <a:solidFill>
                        <a:schemeClr val="tx1">
                          <a:lumMod val="75000"/>
                          <a:lumOff val="25000"/>
                        </a:schemeClr>
                      </a:solidFill>
                      <a:prstDash val="sysDot"/>
                      <a:round/>
                      <a:headEnd type="none" w="med" len="med"/>
                      <a:tailEnd type="none" w="med" len="med"/>
                    </a:lnB>
                    <a:solidFill>
                      <a:srgbClr val="A4091F"/>
                    </a:solidFill>
                  </a:tcPr>
                </a:tc>
                <a:extLst>
                  <a:ext uri="{0D108BD9-81ED-4DB2-BD59-A6C34878D82A}">
                    <a16:rowId xmlns="" xmlns:a16="http://schemas.microsoft.com/office/drawing/2014/main" val="3121925450"/>
                  </a:ext>
                </a:extLst>
              </a:tr>
              <a:tr h="421842">
                <a:tc>
                  <a:txBody>
                    <a:bodyPr/>
                    <a:lstStyle/>
                    <a:p>
                      <a:pPr algn="ctr" fontAlgn="b"/>
                      <a:r>
                        <a:rPr lang="es-ES" sz="1400" dirty="0"/>
                        <a:t>Gas Natural</a:t>
                      </a:r>
                      <a:endParaRPr lang="es-ES" sz="1400" dirty="0">
                        <a:solidFill>
                          <a:schemeClr val="tx1"/>
                        </a:solidFill>
                      </a:endParaRPr>
                    </a:p>
                  </a:txBody>
                  <a:tcPr marL="7144" marR="7144" marT="7144" marB="34290" anchor="ctr">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tcPr>
                </a:tc>
                <a:tc>
                  <a:txBody>
                    <a:bodyPr/>
                    <a:lstStyle/>
                    <a:p>
                      <a:pPr algn="ctr" fontAlgn="b"/>
                      <a:r>
                        <a:rPr lang="es-ES" sz="1400" dirty="0"/>
                        <a:t>Metro cúbico</a:t>
                      </a:r>
                      <a:endParaRPr lang="es-ES" sz="1400" dirty="0">
                        <a:solidFill>
                          <a:schemeClr val="tx1"/>
                        </a:solidFill>
                      </a:endParaRPr>
                    </a:p>
                  </a:txBody>
                  <a:tcPr marL="7144" marR="7144" marT="7144" marB="34290" anchor="ctr">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tcPr>
                </a:tc>
                <a:tc>
                  <a:txBody>
                    <a:bodyPr/>
                    <a:lstStyle/>
                    <a:p>
                      <a:pPr algn="ctr" fontAlgn="b"/>
                      <a:r>
                        <a:rPr lang="es-ES" sz="1400" dirty="0" smtClean="0"/>
                        <a:t>$30</a:t>
                      </a:r>
                      <a:endParaRPr lang="es-ES" sz="1400" dirty="0">
                        <a:solidFill>
                          <a:schemeClr val="tx1"/>
                        </a:solidFill>
                      </a:endParaRPr>
                    </a:p>
                  </a:txBody>
                  <a:tcPr marL="7144" marR="7144" marT="7144" marB="34290" anchor="ctr">
                    <a:lnL w="12700" cap="flat" cmpd="sng" algn="ctr">
                      <a:solidFill>
                        <a:schemeClr val="tx1">
                          <a:lumMod val="75000"/>
                          <a:lumOff val="25000"/>
                        </a:schemeClr>
                      </a:solidFill>
                      <a:prstDash val="sysDot"/>
                      <a:round/>
                      <a:headEnd type="none" w="med" len="med"/>
                      <a:tailEnd type="none" w="med" len="med"/>
                    </a:lnL>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tcPr>
                </a:tc>
                <a:extLst>
                  <a:ext uri="{0D108BD9-81ED-4DB2-BD59-A6C34878D82A}">
                    <a16:rowId xmlns="" xmlns:a16="http://schemas.microsoft.com/office/drawing/2014/main" val="2004375274"/>
                  </a:ext>
                </a:extLst>
              </a:tr>
              <a:tr h="421842">
                <a:tc>
                  <a:txBody>
                    <a:bodyPr/>
                    <a:lstStyle/>
                    <a:p>
                      <a:pPr algn="ctr" fontAlgn="b"/>
                      <a:r>
                        <a:rPr lang="es-ES" sz="1400" dirty="0"/>
                        <a:t>Gas Licuado de Petróleo</a:t>
                      </a:r>
                      <a:endParaRPr lang="es-ES" sz="1400" dirty="0">
                        <a:solidFill>
                          <a:schemeClr val="tx1"/>
                        </a:solidFill>
                      </a:endParaRPr>
                    </a:p>
                  </a:txBody>
                  <a:tcPr marL="7144" marR="7144" marT="7144" marB="34290" anchor="ctr">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tcPr>
                </a:tc>
                <a:tc>
                  <a:txBody>
                    <a:bodyPr/>
                    <a:lstStyle/>
                    <a:p>
                      <a:pPr algn="ctr" fontAlgn="b"/>
                      <a:r>
                        <a:rPr lang="es-ES" sz="1400" dirty="0"/>
                        <a:t>Galón</a:t>
                      </a:r>
                      <a:endParaRPr lang="es-ES" sz="1400" dirty="0">
                        <a:solidFill>
                          <a:schemeClr val="tx1"/>
                        </a:solidFill>
                      </a:endParaRPr>
                    </a:p>
                  </a:txBody>
                  <a:tcPr marL="7144" marR="7144" marT="7144" marB="34290" anchor="ctr">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tcPr>
                </a:tc>
                <a:tc>
                  <a:txBody>
                    <a:bodyPr/>
                    <a:lstStyle/>
                    <a:p>
                      <a:pPr algn="ctr" fontAlgn="b"/>
                      <a:r>
                        <a:rPr lang="es-ES" sz="1400" dirty="0" smtClean="0"/>
                        <a:t>$100</a:t>
                      </a:r>
                      <a:endParaRPr lang="es-ES" sz="1400" dirty="0">
                        <a:solidFill>
                          <a:schemeClr val="tx1"/>
                        </a:solidFill>
                      </a:endParaRPr>
                    </a:p>
                  </a:txBody>
                  <a:tcPr marL="7144" marR="7144" marT="7144" marB="34290" anchor="ctr">
                    <a:lnL w="12700" cap="flat" cmpd="sng" algn="ctr">
                      <a:solidFill>
                        <a:schemeClr val="tx1">
                          <a:lumMod val="75000"/>
                          <a:lumOff val="25000"/>
                        </a:schemeClr>
                      </a:solidFill>
                      <a:prstDash val="sysDot"/>
                      <a:round/>
                      <a:headEnd type="none" w="med" len="med"/>
                      <a:tailEnd type="none" w="med" len="med"/>
                    </a:lnL>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tcPr>
                </a:tc>
                <a:extLst>
                  <a:ext uri="{0D108BD9-81ED-4DB2-BD59-A6C34878D82A}">
                    <a16:rowId xmlns="" xmlns:a16="http://schemas.microsoft.com/office/drawing/2014/main" val="2072629405"/>
                  </a:ext>
                </a:extLst>
              </a:tr>
              <a:tr h="421842">
                <a:tc>
                  <a:txBody>
                    <a:bodyPr/>
                    <a:lstStyle/>
                    <a:p>
                      <a:pPr algn="ctr" fontAlgn="b"/>
                      <a:r>
                        <a:rPr lang="es-ES" sz="1400" dirty="0"/>
                        <a:t>Gasolina</a:t>
                      </a:r>
                      <a:endParaRPr lang="es-ES" sz="1400" dirty="0">
                        <a:solidFill>
                          <a:schemeClr val="tx1"/>
                        </a:solidFill>
                      </a:endParaRPr>
                    </a:p>
                  </a:txBody>
                  <a:tcPr marL="7144" marR="7144" marT="7144" marB="34290" anchor="ctr">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tcPr>
                </a:tc>
                <a:tc>
                  <a:txBody>
                    <a:bodyPr/>
                    <a:lstStyle/>
                    <a:p>
                      <a:pPr algn="ctr" fontAlgn="b"/>
                      <a:r>
                        <a:rPr lang="es-ES" sz="1400" dirty="0"/>
                        <a:t>Galón</a:t>
                      </a:r>
                      <a:endParaRPr lang="es-ES" sz="1400" dirty="0">
                        <a:solidFill>
                          <a:schemeClr val="tx1"/>
                        </a:solidFill>
                      </a:endParaRPr>
                    </a:p>
                  </a:txBody>
                  <a:tcPr marL="7144" marR="7144" marT="7144" marB="34290" anchor="ctr">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tcPr>
                </a:tc>
                <a:tc>
                  <a:txBody>
                    <a:bodyPr/>
                    <a:lstStyle/>
                    <a:p>
                      <a:pPr algn="ctr" fontAlgn="b"/>
                      <a:r>
                        <a:rPr lang="es-ES" sz="1400" dirty="0"/>
                        <a:t>$</a:t>
                      </a:r>
                      <a:r>
                        <a:rPr lang="es-ES" sz="1400" dirty="0" smtClean="0"/>
                        <a:t>142</a:t>
                      </a:r>
                      <a:endParaRPr lang="es-ES" sz="1400" dirty="0">
                        <a:solidFill>
                          <a:schemeClr val="tx1"/>
                        </a:solidFill>
                      </a:endParaRPr>
                    </a:p>
                  </a:txBody>
                  <a:tcPr marL="7144" marR="7144" marT="7144" marB="34290" anchor="ctr">
                    <a:lnL w="12700" cap="flat" cmpd="sng" algn="ctr">
                      <a:solidFill>
                        <a:schemeClr val="tx1">
                          <a:lumMod val="75000"/>
                          <a:lumOff val="25000"/>
                        </a:schemeClr>
                      </a:solidFill>
                      <a:prstDash val="sysDot"/>
                      <a:round/>
                      <a:headEnd type="none" w="med" len="med"/>
                      <a:tailEnd type="none" w="med" len="med"/>
                    </a:lnL>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tcPr>
                </a:tc>
                <a:extLst>
                  <a:ext uri="{0D108BD9-81ED-4DB2-BD59-A6C34878D82A}">
                    <a16:rowId xmlns="" xmlns:a16="http://schemas.microsoft.com/office/drawing/2014/main" val="3540389551"/>
                  </a:ext>
                </a:extLst>
              </a:tr>
              <a:tr h="421842">
                <a:tc>
                  <a:txBody>
                    <a:bodyPr/>
                    <a:lstStyle/>
                    <a:p>
                      <a:pPr algn="ctr" fontAlgn="b"/>
                      <a:r>
                        <a:rPr lang="es-ES" sz="1400" dirty="0"/>
                        <a:t>Kerosene y Jet Fuel</a:t>
                      </a:r>
                      <a:endParaRPr lang="es-ES" sz="1400" dirty="0">
                        <a:solidFill>
                          <a:schemeClr val="tx1"/>
                        </a:solidFill>
                      </a:endParaRPr>
                    </a:p>
                  </a:txBody>
                  <a:tcPr marL="7144" marR="7144" marT="7144" marB="34290" anchor="ctr">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tcPr>
                </a:tc>
                <a:tc>
                  <a:txBody>
                    <a:bodyPr/>
                    <a:lstStyle/>
                    <a:p>
                      <a:pPr algn="ctr" fontAlgn="b"/>
                      <a:r>
                        <a:rPr lang="es-ES" sz="1400" dirty="0"/>
                        <a:t>Galón</a:t>
                      </a:r>
                      <a:endParaRPr lang="es-ES" sz="1400" dirty="0">
                        <a:solidFill>
                          <a:schemeClr val="tx1"/>
                        </a:solidFill>
                      </a:endParaRPr>
                    </a:p>
                  </a:txBody>
                  <a:tcPr marL="7144" marR="7144" marT="7144" marB="34290" anchor="ctr">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tcPr>
                </a:tc>
                <a:tc>
                  <a:txBody>
                    <a:bodyPr/>
                    <a:lstStyle/>
                    <a:p>
                      <a:pPr algn="ctr" fontAlgn="b"/>
                      <a:r>
                        <a:rPr lang="es-ES" sz="1400" dirty="0"/>
                        <a:t>$</a:t>
                      </a:r>
                      <a:r>
                        <a:rPr lang="es-ES" sz="1400" dirty="0" smtClean="0"/>
                        <a:t>156</a:t>
                      </a:r>
                      <a:endParaRPr lang="es-ES" sz="1400" dirty="0">
                        <a:solidFill>
                          <a:schemeClr val="tx1"/>
                        </a:solidFill>
                      </a:endParaRPr>
                    </a:p>
                  </a:txBody>
                  <a:tcPr marL="7144" marR="7144" marT="7144" marB="34290" anchor="ctr">
                    <a:lnL w="12700" cap="flat" cmpd="sng" algn="ctr">
                      <a:solidFill>
                        <a:schemeClr val="tx1">
                          <a:lumMod val="75000"/>
                          <a:lumOff val="25000"/>
                        </a:schemeClr>
                      </a:solidFill>
                      <a:prstDash val="sysDot"/>
                      <a:round/>
                      <a:headEnd type="none" w="med" len="med"/>
                      <a:tailEnd type="none" w="med" len="med"/>
                    </a:lnL>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tcPr>
                </a:tc>
                <a:extLst>
                  <a:ext uri="{0D108BD9-81ED-4DB2-BD59-A6C34878D82A}">
                    <a16:rowId xmlns="" xmlns:a16="http://schemas.microsoft.com/office/drawing/2014/main" val="2613356088"/>
                  </a:ext>
                </a:extLst>
              </a:tr>
              <a:tr h="421842">
                <a:tc>
                  <a:txBody>
                    <a:bodyPr/>
                    <a:lstStyle/>
                    <a:p>
                      <a:pPr algn="ctr" fontAlgn="b"/>
                      <a:r>
                        <a:rPr lang="es-ES" sz="1400"/>
                        <a:t>ACPM</a:t>
                      </a:r>
                      <a:endParaRPr lang="es-ES" sz="1400">
                        <a:solidFill>
                          <a:schemeClr val="tx1"/>
                        </a:solidFill>
                      </a:endParaRPr>
                    </a:p>
                  </a:txBody>
                  <a:tcPr marL="7144" marR="7144" marT="7144" marB="34290" anchor="ctr">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tcPr>
                </a:tc>
                <a:tc>
                  <a:txBody>
                    <a:bodyPr/>
                    <a:lstStyle/>
                    <a:p>
                      <a:pPr algn="ctr" fontAlgn="b"/>
                      <a:r>
                        <a:rPr lang="es-ES" sz="1400"/>
                        <a:t>Galón</a:t>
                      </a:r>
                      <a:endParaRPr lang="es-ES" sz="1400">
                        <a:solidFill>
                          <a:schemeClr val="tx1"/>
                        </a:solidFill>
                      </a:endParaRPr>
                    </a:p>
                  </a:txBody>
                  <a:tcPr marL="7144" marR="7144" marT="7144" marB="34290" anchor="ctr">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tcPr>
                </a:tc>
                <a:tc>
                  <a:txBody>
                    <a:bodyPr/>
                    <a:lstStyle/>
                    <a:p>
                      <a:pPr algn="ctr" fontAlgn="b"/>
                      <a:r>
                        <a:rPr lang="es-ES" sz="1400" dirty="0"/>
                        <a:t>$</a:t>
                      </a:r>
                      <a:r>
                        <a:rPr lang="es-ES" sz="1400" dirty="0" smtClean="0"/>
                        <a:t>160</a:t>
                      </a:r>
                      <a:endParaRPr lang="es-ES" sz="1400" dirty="0">
                        <a:solidFill>
                          <a:schemeClr val="tx1"/>
                        </a:solidFill>
                      </a:endParaRPr>
                    </a:p>
                  </a:txBody>
                  <a:tcPr marL="7144" marR="7144" marT="7144" marB="34290" anchor="ctr">
                    <a:lnL w="12700" cap="flat" cmpd="sng" algn="ctr">
                      <a:solidFill>
                        <a:schemeClr val="tx1">
                          <a:lumMod val="75000"/>
                          <a:lumOff val="25000"/>
                        </a:schemeClr>
                      </a:solidFill>
                      <a:prstDash val="sysDot"/>
                      <a:round/>
                      <a:headEnd type="none" w="med" len="med"/>
                      <a:tailEnd type="none" w="med" len="med"/>
                    </a:lnL>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tcPr>
                </a:tc>
                <a:extLst>
                  <a:ext uri="{0D108BD9-81ED-4DB2-BD59-A6C34878D82A}">
                    <a16:rowId xmlns="" xmlns:a16="http://schemas.microsoft.com/office/drawing/2014/main" val="2666031545"/>
                  </a:ext>
                </a:extLst>
              </a:tr>
              <a:tr h="421842">
                <a:tc>
                  <a:txBody>
                    <a:bodyPr/>
                    <a:lstStyle/>
                    <a:p>
                      <a:pPr algn="ctr" fontAlgn="b"/>
                      <a:r>
                        <a:rPr lang="es-ES" sz="1400" dirty="0"/>
                        <a:t>Fuel </a:t>
                      </a:r>
                      <a:r>
                        <a:rPr lang="es-ES" sz="1400" dirty="0" err="1"/>
                        <a:t>Oil</a:t>
                      </a:r>
                      <a:endParaRPr lang="es-ES" sz="1400" dirty="0">
                        <a:solidFill>
                          <a:schemeClr val="tx1"/>
                        </a:solidFill>
                      </a:endParaRPr>
                    </a:p>
                  </a:txBody>
                  <a:tcPr marL="7144" marR="7144" marT="7144" marB="34290" anchor="ctr">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tcPr>
                </a:tc>
                <a:tc>
                  <a:txBody>
                    <a:bodyPr/>
                    <a:lstStyle/>
                    <a:p>
                      <a:pPr algn="ctr" fontAlgn="b"/>
                      <a:r>
                        <a:rPr lang="es-ES" sz="1400"/>
                        <a:t>Galón</a:t>
                      </a:r>
                      <a:endParaRPr lang="es-ES" sz="1400">
                        <a:solidFill>
                          <a:schemeClr val="tx1"/>
                        </a:solidFill>
                      </a:endParaRPr>
                    </a:p>
                  </a:txBody>
                  <a:tcPr marL="7144" marR="7144" marT="7144" marB="34290" anchor="ctr">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tcPr>
                </a:tc>
                <a:tc>
                  <a:txBody>
                    <a:bodyPr/>
                    <a:lstStyle/>
                    <a:p>
                      <a:pPr algn="ctr" fontAlgn="b"/>
                      <a:r>
                        <a:rPr lang="es-ES" sz="1400" dirty="0"/>
                        <a:t>$</a:t>
                      </a:r>
                      <a:r>
                        <a:rPr lang="es-ES" sz="1400" dirty="0" smtClean="0"/>
                        <a:t>186</a:t>
                      </a:r>
                      <a:endParaRPr lang="es-ES" sz="1400" dirty="0">
                        <a:solidFill>
                          <a:schemeClr val="tx1"/>
                        </a:solidFill>
                      </a:endParaRPr>
                    </a:p>
                  </a:txBody>
                  <a:tcPr marL="7144" marR="7144" marT="7144" marB="34290" anchor="ctr">
                    <a:lnL w="12700" cap="flat" cmpd="sng" algn="ctr">
                      <a:solidFill>
                        <a:schemeClr val="tx1">
                          <a:lumMod val="75000"/>
                          <a:lumOff val="25000"/>
                        </a:schemeClr>
                      </a:solidFill>
                      <a:prstDash val="sysDot"/>
                      <a:round/>
                      <a:headEnd type="none" w="med" len="med"/>
                      <a:tailEnd type="none" w="med" len="med"/>
                    </a:lnL>
                    <a:lnT w="12700" cap="flat" cmpd="sng" algn="ctr">
                      <a:solidFill>
                        <a:schemeClr val="tx1">
                          <a:lumMod val="75000"/>
                          <a:lumOff val="25000"/>
                        </a:schemeClr>
                      </a:solidFill>
                      <a:prstDash val="sysDot"/>
                      <a:round/>
                      <a:headEnd type="none" w="med" len="med"/>
                      <a:tailEnd type="none" w="med" len="med"/>
                    </a:lnT>
                  </a:tcPr>
                </a:tc>
                <a:extLst>
                  <a:ext uri="{0D108BD9-81ED-4DB2-BD59-A6C34878D82A}">
                    <a16:rowId xmlns="" xmlns:a16="http://schemas.microsoft.com/office/drawing/2014/main" val="3102765196"/>
                  </a:ext>
                </a:extLst>
              </a:tr>
            </a:tbl>
          </a:graphicData>
        </a:graphic>
      </p:graphicFrame>
      <p:sp>
        <p:nvSpPr>
          <p:cNvPr id="21" name="Rectangle 6"/>
          <p:cNvSpPr/>
          <p:nvPr/>
        </p:nvSpPr>
        <p:spPr>
          <a:xfrm>
            <a:off x="7752526" y="2340164"/>
            <a:ext cx="3355983" cy="300082"/>
          </a:xfrm>
          <a:prstGeom prst="rect">
            <a:avLst/>
          </a:prstGeom>
        </p:spPr>
        <p:txBody>
          <a:bodyPr wrap="none">
            <a:spAutoFit/>
          </a:bodyPr>
          <a:lstStyle/>
          <a:p>
            <a:pPr algn="ctr"/>
            <a:r>
              <a:rPr lang="es-CO" sz="1350" dirty="0"/>
              <a:t>Valor de impuesto por tipo de combustible</a:t>
            </a:r>
          </a:p>
        </p:txBody>
      </p:sp>
      <p:pic>
        <p:nvPicPr>
          <p:cNvPr id="22" name="Imagen 21"/>
          <p:cNvPicPr>
            <a:picLocks noChangeAspect="1"/>
          </p:cNvPicPr>
          <p:nvPr/>
        </p:nvPicPr>
        <p:blipFill>
          <a:blip r:embed="rId2" cstate="print"/>
          <a:stretch>
            <a:fillRect/>
          </a:stretch>
        </p:blipFill>
        <p:spPr>
          <a:xfrm>
            <a:off x="389272" y="5115700"/>
            <a:ext cx="876012" cy="779865"/>
          </a:xfrm>
          <a:prstGeom prst="rect">
            <a:avLst/>
          </a:prstGeom>
        </p:spPr>
      </p:pic>
      <p:pic>
        <p:nvPicPr>
          <p:cNvPr id="23" name="Imagen 22"/>
          <p:cNvPicPr>
            <a:picLocks noChangeAspect="1"/>
          </p:cNvPicPr>
          <p:nvPr/>
        </p:nvPicPr>
        <p:blipFill>
          <a:blip r:embed="rId3" cstate="print"/>
          <a:stretch>
            <a:fillRect/>
          </a:stretch>
        </p:blipFill>
        <p:spPr>
          <a:xfrm>
            <a:off x="309876" y="2788757"/>
            <a:ext cx="895350" cy="790575"/>
          </a:xfrm>
          <a:prstGeom prst="rect">
            <a:avLst/>
          </a:prstGeom>
        </p:spPr>
      </p:pic>
      <p:sp>
        <p:nvSpPr>
          <p:cNvPr id="24" name="Rectángulo 23"/>
          <p:cNvSpPr/>
          <p:nvPr/>
        </p:nvSpPr>
        <p:spPr>
          <a:xfrm>
            <a:off x="152400" y="6108700"/>
            <a:ext cx="1562100" cy="58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528063403"/>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47085" y="471486"/>
            <a:ext cx="11613596" cy="559387"/>
          </a:xfrm>
        </p:spPr>
        <p:txBody>
          <a:bodyPr/>
          <a:lstStyle/>
          <a:p>
            <a:r>
              <a:rPr lang="es-CO" sz="2475" dirty="0" smtClean="0"/>
              <a:t>IMPUESTO AL CARBONO</a:t>
            </a:r>
            <a:endParaRPr lang="es-CO" sz="2475" dirty="0"/>
          </a:p>
        </p:txBody>
      </p:sp>
      <p:sp>
        <p:nvSpPr>
          <p:cNvPr id="12" name="Rectángulo 23"/>
          <p:cNvSpPr/>
          <p:nvPr/>
        </p:nvSpPr>
        <p:spPr>
          <a:xfrm>
            <a:off x="152400" y="6108700"/>
            <a:ext cx="1562100" cy="58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ítulo 1">
            <a:extLst>
              <a:ext uri="{FF2B5EF4-FFF2-40B4-BE49-F238E27FC236}">
                <a16:creationId xmlns:a16="http://schemas.microsoft.com/office/drawing/2014/main" xmlns="" id="{23870BEC-C6B3-46A9-A225-49D07DD4F9B6}"/>
              </a:ext>
            </a:extLst>
          </p:cNvPr>
          <p:cNvSpPr txBox="1">
            <a:spLocks/>
          </p:cNvSpPr>
          <p:nvPr/>
        </p:nvSpPr>
        <p:spPr>
          <a:xfrm>
            <a:off x="203375" y="1162133"/>
            <a:ext cx="11613596" cy="559387"/>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CO" sz="2800" b="1" i="0" u="none" strike="noStrike" kern="1200" cap="none" spc="-150" normalizeH="0" baseline="0" noProof="0" dirty="0" smtClean="0">
                <a:ln>
                  <a:noFill/>
                </a:ln>
                <a:effectLst/>
                <a:uLnTx/>
                <a:uFillTx/>
                <a:latin typeface="+mj-lt"/>
                <a:ea typeface="+mj-ea"/>
                <a:cs typeface="+mj-cs"/>
              </a:rPr>
              <a:t>El impuesto al carbono reduciría 4,3MT CO2 sin afectar la economía</a:t>
            </a:r>
            <a:endParaRPr kumimoji="0" lang="es-CO" sz="2800" b="1" i="0" u="none" strike="noStrike" kern="1200" cap="none" spc="-150" normalizeH="0" baseline="0" noProof="0" dirty="0">
              <a:ln>
                <a:noFill/>
              </a:ln>
              <a:effectLst/>
              <a:uLnTx/>
              <a:uFillTx/>
              <a:latin typeface="+mj-lt"/>
              <a:ea typeface="+mj-ea"/>
              <a:cs typeface="+mj-cs"/>
            </a:endParaRPr>
          </a:p>
        </p:txBody>
      </p:sp>
      <p:sp>
        <p:nvSpPr>
          <p:cNvPr id="16" name="Marcador de texto 3">
            <a:extLst>
              <a:ext uri="{FF2B5EF4-FFF2-40B4-BE49-F238E27FC236}">
                <a16:creationId xmlns:a16="http://schemas.microsoft.com/office/drawing/2014/main" xmlns="" id="{D1FFD0FB-5833-4059-AF5F-F40593291747}"/>
              </a:ext>
            </a:extLst>
          </p:cNvPr>
          <p:cNvSpPr txBox="1">
            <a:spLocks/>
          </p:cNvSpPr>
          <p:nvPr/>
        </p:nvSpPr>
        <p:spPr>
          <a:xfrm>
            <a:off x="7905135" y="6223819"/>
            <a:ext cx="4083666" cy="405465"/>
          </a:xfrm>
          <a:prstGeom prst="rect">
            <a:avLst/>
          </a:prstGeom>
        </p:spPr>
        <p:txBody>
          <a:bodyPr vert="horz" lIns="91440" tIns="45720" rIns="91440" bIns="45720" rtlCol="0" anchor="ctr">
            <a:noAutofit/>
          </a:bodyPr>
          <a:lstStyle>
            <a:lvl1pPr marL="0" indent="0" algn="r" defTabSz="914400" rtl="0" eaLnBrk="1" latinLnBrk="0" hangingPunct="1">
              <a:lnSpc>
                <a:spcPct val="100000"/>
              </a:lnSpc>
              <a:spcBef>
                <a:spcPts val="0"/>
              </a:spcBef>
              <a:buFont typeface="Arial" panose="020B0604020202020204" pitchFamily="34" charset="0"/>
              <a:buNone/>
              <a:defRPr sz="9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smtClean="0"/>
              <a:t>Fuente:Alvarez</a:t>
            </a:r>
            <a:r>
              <a:rPr lang="en-US" dirty="0" smtClean="0"/>
              <a:t>-Espinosa</a:t>
            </a:r>
            <a:r>
              <a:rPr lang="en-US" dirty="0"/>
              <a:t>, A., </a:t>
            </a:r>
            <a:r>
              <a:rPr lang="en-US" dirty="0" err="1"/>
              <a:t>Ordoñez</a:t>
            </a:r>
            <a:r>
              <a:rPr lang="en-US" dirty="0"/>
              <a:t>, A., Nieto, D., Wills, W., Romero, G., </a:t>
            </a:r>
            <a:r>
              <a:rPr lang="en-US" dirty="0" err="1"/>
              <a:t>Calderón</a:t>
            </a:r>
            <a:r>
              <a:rPr lang="en-US" dirty="0"/>
              <a:t>, S., . . . Delgado, R. (2015).  </a:t>
            </a:r>
          </a:p>
        </p:txBody>
      </p:sp>
      <p:graphicFrame>
        <p:nvGraphicFramePr>
          <p:cNvPr id="17" name="Gráfico 5">
            <a:extLst>
              <a:ext uri="{FF2B5EF4-FFF2-40B4-BE49-F238E27FC236}">
                <a16:creationId xmlns:a16="http://schemas.microsoft.com/office/drawing/2014/main" xmlns="" id="{D211E615-0913-4F89-AF98-10CDB1CCE9A2}"/>
              </a:ext>
            </a:extLst>
          </p:cNvPr>
          <p:cNvGraphicFramePr>
            <a:graphicFrameLocks/>
          </p:cNvGraphicFramePr>
          <p:nvPr>
            <p:extLst>
              <p:ext uri="{D42A27DB-BD31-4B8C-83A1-F6EECF244321}">
                <p14:modId xmlns="" xmlns:p14="http://schemas.microsoft.com/office/powerpoint/2010/main" val="2511981469"/>
              </p:ext>
            </p:extLst>
          </p:nvPr>
        </p:nvGraphicFramePr>
        <p:xfrm>
          <a:off x="426600" y="2494087"/>
          <a:ext cx="5191235" cy="2936412"/>
        </p:xfrm>
        <a:graphic>
          <a:graphicData uri="http://schemas.openxmlformats.org/drawingml/2006/chart">
            <c:chart xmlns:c="http://schemas.openxmlformats.org/drawingml/2006/chart" xmlns:r="http://schemas.openxmlformats.org/officeDocument/2006/relationships" r:id="rId2"/>
          </a:graphicData>
        </a:graphic>
      </p:graphicFrame>
      <p:sp>
        <p:nvSpPr>
          <p:cNvPr id="18" name="CuadroTexto 6">
            <a:extLst>
              <a:ext uri="{FF2B5EF4-FFF2-40B4-BE49-F238E27FC236}">
                <a16:creationId xmlns:a16="http://schemas.microsoft.com/office/drawing/2014/main" xmlns="" id="{A0D67573-FBC5-4D12-84D8-E6A34ADF0A50}"/>
              </a:ext>
            </a:extLst>
          </p:cNvPr>
          <p:cNvSpPr txBox="1"/>
          <p:nvPr/>
        </p:nvSpPr>
        <p:spPr>
          <a:xfrm rot="16200000" flipH="1">
            <a:off x="-851345" y="3679666"/>
            <a:ext cx="2354373"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 changes in emissions</a:t>
            </a:r>
          </a:p>
        </p:txBody>
      </p:sp>
      <p:grpSp>
        <p:nvGrpSpPr>
          <p:cNvPr id="25" name="Grupo 7">
            <a:extLst>
              <a:ext uri="{FF2B5EF4-FFF2-40B4-BE49-F238E27FC236}">
                <a16:creationId xmlns:a16="http://schemas.microsoft.com/office/drawing/2014/main" xmlns="" id="{77E6414A-3779-4151-8113-5922B4EC6CD9}"/>
              </a:ext>
            </a:extLst>
          </p:cNvPr>
          <p:cNvGrpSpPr/>
          <p:nvPr/>
        </p:nvGrpSpPr>
        <p:grpSpPr>
          <a:xfrm>
            <a:off x="5580593" y="3222608"/>
            <a:ext cx="1190226" cy="1479371"/>
            <a:chOff x="11160426" y="2666149"/>
            <a:chExt cx="1190226" cy="1688123"/>
          </a:xfrm>
        </p:grpSpPr>
        <p:pic>
          <p:nvPicPr>
            <p:cNvPr id="26" name="Picture 4">
              <a:extLst>
                <a:ext uri="{FF2B5EF4-FFF2-40B4-BE49-F238E27FC236}">
                  <a16:creationId xmlns:a16="http://schemas.microsoft.com/office/drawing/2014/main" xmlns="" id="{218B74A9-7014-4BF6-AB07-B4B83A085111}"/>
                </a:ext>
              </a:extLst>
            </p:cNvPr>
            <p:cNvPicPr>
              <a:picLocks noChangeAspect="1"/>
            </p:cNvPicPr>
            <p:nvPr/>
          </p:nvPicPr>
          <p:blipFill rotWithShape="1">
            <a:blip r:embed="rId3" cstate="email">
              <a:clrChange>
                <a:clrFrom>
                  <a:srgbClr val="E4E4E4"/>
                </a:clrFrom>
                <a:clrTo>
                  <a:srgbClr val="E4E4E4">
                    <a:alpha val="0"/>
                  </a:srgbClr>
                </a:clrTo>
              </a:clrChange>
              <a:extLst>
                <a:ext uri="{28A0092B-C50C-407E-A947-70E740481C1C}">
                  <a14:useLocalDpi xmlns="" xmlns:a14="http://schemas.microsoft.com/office/drawing/2010/main"/>
                </a:ext>
              </a:extLst>
            </a:blip>
            <a:srcRect/>
            <a:stretch/>
          </p:blipFill>
          <p:spPr>
            <a:xfrm>
              <a:off x="11160426" y="2666149"/>
              <a:ext cx="295326" cy="1688123"/>
            </a:xfrm>
            <a:prstGeom prst="rect">
              <a:avLst/>
            </a:prstGeom>
          </p:spPr>
        </p:pic>
        <p:sp>
          <p:nvSpPr>
            <p:cNvPr id="27" name="CuadroTexto 9">
              <a:extLst>
                <a:ext uri="{FF2B5EF4-FFF2-40B4-BE49-F238E27FC236}">
                  <a16:creationId xmlns:a16="http://schemas.microsoft.com/office/drawing/2014/main" xmlns="" id="{DF684DA2-DB4D-4D6E-AE5C-1C66910F1ACB}"/>
                </a:ext>
              </a:extLst>
            </p:cNvPr>
            <p:cNvSpPr txBox="1"/>
            <p:nvPr/>
          </p:nvSpPr>
          <p:spPr>
            <a:xfrm>
              <a:off x="11455752" y="3162495"/>
              <a:ext cx="582211" cy="280965"/>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Capital</a:t>
              </a:r>
            </a:p>
          </p:txBody>
        </p:sp>
        <p:sp>
          <p:nvSpPr>
            <p:cNvPr id="28" name="CuadroTexto 10">
              <a:extLst>
                <a:ext uri="{FF2B5EF4-FFF2-40B4-BE49-F238E27FC236}">
                  <a16:creationId xmlns:a16="http://schemas.microsoft.com/office/drawing/2014/main" xmlns="" id="{82DD9C9A-9B52-4691-9AF0-821EB9B1D420}"/>
                </a:ext>
              </a:extLst>
            </p:cNvPr>
            <p:cNvSpPr txBox="1"/>
            <p:nvPr/>
          </p:nvSpPr>
          <p:spPr>
            <a:xfrm>
              <a:off x="11455751" y="2773884"/>
              <a:ext cx="793807" cy="280965"/>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Household</a:t>
              </a:r>
            </a:p>
          </p:txBody>
        </p:sp>
        <p:sp>
          <p:nvSpPr>
            <p:cNvPr id="29" name="CuadroTexto 11">
              <a:extLst>
                <a:ext uri="{FF2B5EF4-FFF2-40B4-BE49-F238E27FC236}">
                  <a16:creationId xmlns:a16="http://schemas.microsoft.com/office/drawing/2014/main" xmlns="" id="{340D7C8C-5ACD-46F1-B308-D7DB6EF12181}"/>
                </a:ext>
              </a:extLst>
            </p:cNvPr>
            <p:cNvSpPr txBox="1"/>
            <p:nvPr/>
          </p:nvSpPr>
          <p:spPr>
            <a:xfrm>
              <a:off x="11455751" y="3538248"/>
              <a:ext cx="510076" cy="280965"/>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Labor</a:t>
              </a:r>
            </a:p>
          </p:txBody>
        </p:sp>
        <p:sp>
          <p:nvSpPr>
            <p:cNvPr id="30" name="CuadroTexto 12">
              <a:extLst>
                <a:ext uri="{FF2B5EF4-FFF2-40B4-BE49-F238E27FC236}">
                  <a16:creationId xmlns:a16="http://schemas.microsoft.com/office/drawing/2014/main" xmlns="" id="{1190D5EF-A41E-47D5-BCA1-2E8F6148D5F4}"/>
                </a:ext>
              </a:extLst>
            </p:cNvPr>
            <p:cNvSpPr txBox="1"/>
            <p:nvPr/>
          </p:nvSpPr>
          <p:spPr>
            <a:xfrm>
              <a:off x="11428605" y="3918367"/>
              <a:ext cx="922047" cy="280965"/>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Government </a:t>
              </a:r>
            </a:p>
          </p:txBody>
        </p:sp>
      </p:grpSp>
      <p:sp>
        <p:nvSpPr>
          <p:cNvPr id="31" name="Rectángulo 13">
            <a:extLst>
              <a:ext uri="{FF2B5EF4-FFF2-40B4-BE49-F238E27FC236}">
                <a16:creationId xmlns:a16="http://schemas.microsoft.com/office/drawing/2014/main" xmlns="" id="{ABD97B21-915C-4EDB-8732-31D75F18337C}"/>
              </a:ext>
            </a:extLst>
          </p:cNvPr>
          <p:cNvSpPr/>
          <p:nvPr/>
        </p:nvSpPr>
        <p:spPr>
          <a:xfrm>
            <a:off x="911625" y="5726815"/>
            <a:ext cx="10720137" cy="369332"/>
          </a:xfrm>
          <a:prstGeom prst="rect">
            <a:avLst/>
          </a:prstGeom>
        </p:spPr>
        <p:txBody>
          <a:bodyPr wrap="square">
            <a:spAutoFit/>
          </a:bodyPr>
          <a:lstStyle/>
          <a:p>
            <a:pPr marL="285750" indent="-285750" algn="r">
              <a:buFont typeface="Arial" panose="020B0604020202020204" pitchFamily="34" charset="0"/>
              <a:buChar char="•"/>
            </a:pPr>
            <a:r>
              <a:rPr lang="en-US" b="1" dirty="0" smtClean="0">
                <a:latin typeface="Arial" panose="020B0604020202020204" pitchFamily="34" charset="0"/>
                <a:cs typeface="Arial" panose="020B0604020202020204" pitchFamily="34" charset="0"/>
              </a:rPr>
              <a:t>Los </a:t>
            </a:r>
            <a:r>
              <a:rPr lang="en-US" b="1" dirty="0" err="1" smtClean="0">
                <a:latin typeface="Arial" panose="020B0604020202020204" pitchFamily="34" charset="0"/>
                <a:cs typeface="Arial" panose="020B0604020202020204" pitchFamily="34" charset="0"/>
              </a:rPr>
              <a:t>más</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afectados</a:t>
            </a:r>
            <a:r>
              <a:rPr lang="en-US" b="1" dirty="0" smtClean="0">
                <a:latin typeface="Arial" panose="020B0604020202020204" pitchFamily="34" charset="0"/>
                <a:cs typeface="Arial" panose="020B0604020202020204" pitchFamily="34" charset="0"/>
              </a:rPr>
              <a:t> son los </a:t>
            </a:r>
            <a:r>
              <a:rPr lang="en-US" b="1" dirty="0" err="1" smtClean="0">
                <a:latin typeface="Arial" panose="020B0604020202020204" pitchFamily="34" charset="0"/>
                <a:cs typeface="Arial" panose="020B0604020202020204" pitchFamily="34" charset="0"/>
              </a:rPr>
              <a:t>hogares</a:t>
            </a:r>
            <a:r>
              <a:rPr lang="en-US" b="1" dirty="0" smtClean="0">
                <a:latin typeface="Arial" panose="020B0604020202020204" pitchFamily="34" charset="0"/>
                <a:cs typeface="Arial" panose="020B0604020202020204" pitchFamily="34" charset="0"/>
              </a:rPr>
              <a:t> de </a:t>
            </a:r>
            <a:r>
              <a:rPr lang="en-US" b="1" dirty="0" err="1" smtClean="0">
                <a:latin typeface="Arial" panose="020B0604020202020204" pitchFamily="34" charset="0"/>
                <a:cs typeface="Arial" panose="020B0604020202020204" pitchFamily="34" charset="0"/>
              </a:rPr>
              <a:t>ingresos</a:t>
            </a:r>
            <a:r>
              <a:rPr lang="en-US" b="1" dirty="0" smtClean="0">
                <a:latin typeface="Arial" panose="020B0604020202020204" pitchFamily="34" charset="0"/>
                <a:cs typeface="Arial" panose="020B0604020202020204" pitchFamily="34" charset="0"/>
              </a:rPr>
              <a:t> altos.</a:t>
            </a:r>
            <a:endParaRPr lang="en-US" b="1" dirty="0">
              <a:latin typeface="Arial" panose="020B0604020202020204" pitchFamily="34" charset="0"/>
              <a:cs typeface="Arial" panose="020B0604020202020204" pitchFamily="34" charset="0"/>
            </a:endParaRPr>
          </a:p>
        </p:txBody>
      </p:sp>
      <p:sp>
        <p:nvSpPr>
          <p:cNvPr id="32" name="Rectángulo 14">
            <a:extLst>
              <a:ext uri="{FF2B5EF4-FFF2-40B4-BE49-F238E27FC236}">
                <a16:creationId xmlns:a16="http://schemas.microsoft.com/office/drawing/2014/main" xmlns="" id="{1175C7FD-52BC-4CB2-BEE4-D77B0EB7A8BC}"/>
              </a:ext>
            </a:extLst>
          </p:cNvPr>
          <p:cNvSpPr/>
          <p:nvPr/>
        </p:nvSpPr>
        <p:spPr>
          <a:xfrm>
            <a:off x="487574" y="1970867"/>
            <a:ext cx="5130261" cy="523220"/>
          </a:xfrm>
          <a:prstGeom prst="rect">
            <a:avLst/>
          </a:prstGeom>
        </p:spPr>
        <p:txBody>
          <a:bodyPr wrap="square">
            <a:spAutoFit/>
          </a:bodyPr>
          <a:lstStyle/>
          <a:p>
            <a:pPr algn="ctr"/>
            <a:r>
              <a:rPr lang="en-US" sz="1400" b="1" dirty="0" err="1">
                <a:latin typeface="Arial" panose="020B0604020202020204" pitchFamily="34" charset="0"/>
                <a:cs typeface="Arial" panose="020B0604020202020204" pitchFamily="34" charset="0"/>
              </a:rPr>
              <a:t>Reducción</a:t>
            </a:r>
            <a:r>
              <a:rPr lang="en-US" sz="1400" b="1" dirty="0">
                <a:latin typeface="Arial" panose="020B0604020202020204" pitchFamily="34" charset="0"/>
                <a:cs typeface="Arial" panose="020B0604020202020204" pitchFamily="34" charset="0"/>
              </a:rPr>
              <a:t> de </a:t>
            </a:r>
            <a:r>
              <a:rPr lang="en-US" sz="1400" b="1" dirty="0" err="1">
                <a:latin typeface="Arial" panose="020B0604020202020204" pitchFamily="34" charset="0"/>
                <a:cs typeface="Arial" panose="020B0604020202020204" pitchFamily="34" charset="0"/>
              </a:rPr>
              <a:t>Emisiones</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por</a:t>
            </a:r>
            <a:r>
              <a:rPr lang="en-US" sz="1400" b="1" dirty="0">
                <a:latin typeface="Arial" panose="020B0604020202020204" pitchFamily="34" charset="0"/>
                <a:cs typeface="Arial" panose="020B0604020202020204" pitchFamily="34" charset="0"/>
              </a:rPr>
              <a:t> el </a:t>
            </a:r>
            <a:r>
              <a:rPr lang="en-US" sz="1400" b="1" dirty="0" err="1">
                <a:latin typeface="Arial" panose="020B0604020202020204" pitchFamily="34" charset="0"/>
                <a:cs typeface="Arial" panose="020B0604020202020204" pitchFamily="34" charset="0"/>
              </a:rPr>
              <a:t>Impuesto</a:t>
            </a:r>
            <a:r>
              <a:rPr lang="en-US" sz="1400" b="1" dirty="0">
                <a:latin typeface="Arial" panose="020B0604020202020204" pitchFamily="34" charset="0"/>
                <a:cs typeface="Arial" panose="020B0604020202020204" pitchFamily="34" charset="0"/>
              </a:rPr>
              <a:t> con base </a:t>
            </a:r>
            <a:r>
              <a:rPr lang="en-US" sz="1400" b="1" dirty="0" err="1">
                <a:latin typeface="Arial" panose="020B0604020202020204" pitchFamily="34" charset="0"/>
                <a:cs typeface="Arial" panose="020B0604020202020204" pitchFamily="34" charset="0"/>
              </a:rPr>
              <a:t>en</a:t>
            </a:r>
            <a:r>
              <a:rPr lang="en-US" sz="1400" b="1" dirty="0">
                <a:latin typeface="Arial" panose="020B0604020202020204" pitchFamily="34" charset="0"/>
                <a:cs typeface="Arial" panose="020B0604020202020204" pitchFamily="34" charset="0"/>
              </a:rPr>
              <a:t> el </a:t>
            </a:r>
            <a:r>
              <a:rPr lang="en-US" sz="1400" b="1" dirty="0" err="1">
                <a:latin typeface="Arial" panose="020B0604020202020204" pitchFamily="34" charset="0"/>
                <a:cs typeface="Arial" panose="020B0604020202020204" pitchFamily="34" charset="0"/>
              </a:rPr>
              <a:t>uso</a:t>
            </a:r>
            <a:r>
              <a:rPr lang="en-US" sz="1400" b="1" dirty="0">
                <a:latin typeface="Arial" panose="020B0604020202020204" pitchFamily="34" charset="0"/>
                <a:cs typeface="Arial" panose="020B0604020202020204" pitchFamily="34" charset="0"/>
              </a:rPr>
              <a:t> del </a:t>
            </a:r>
            <a:r>
              <a:rPr lang="en-US" sz="1400" b="1" dirty="0" err="1">
                <a:latin typeface="Arial" panose="020B0604020202020204" pitchFamily="34" charset="0"/>
                <a:cs typeface="Arial" panose="020B0604020202020204" pitchFamily="34" charset="0"/>
              </a:rPr>
              <a:t>recaudo</a:t>
            </a:r>
            <a:endParaRPr lang="en-US" sz="1400" b="1" dirty="0">
              <a:latin typeface="Arial" panose="020B0604020202020204" pitchFamily="34" charset="0"/>
              <a:cs typeface="Arial" panose="020B0604020202020204" pitchFamily="34" charset="0"/>
            </a:endParaRPr>
          </a:p>
        </p:txBody>
      </p:sp>
      <p:pic>
        <p:nvPicPr>
          <p:cNvPr id="33" name="Imagen 15">
            <a:extLst>
              <a:ext uri="{FF2B5EF4-FFF2-40B4-BE49-F238E27FC236}">
                <a16:creationId xmlns:a16="http://schemas.microsoft.com/office/drawing/2014/main" xmlns="" id="{97D52BAE-3B57-4A30-8AA1-07F87D4645EF}"/>
              </a:ext>
            </a:extLst>
          </p:cNvPr>
          <p:cNvPicPr/>
          <p:nvPr/>
        </p:nvPicPr>
        <p:blipFill rotWithShape="1">
          <a:blip r:embed="rId4" cstate="email">
            <a:clrChange>
              <a:clrFrom>
                <a:srgbClr val="FFFFFF"/>
              </a:clrFrom>
              <a:clrTo>
                <a:srgbClr val="FFFFFF">
                  <a:alpha val="0"/>
                </a:srgbClr>
              </a:clrTo>
            </a:clrChange>
            <a:extLst>
              <a:ext uri="{28A0092B-C50C-407E-A947-70E740481C1C}">
                <a14:useLocalDpi xmlns="" xmlns:a14="http://schemas.microsoft.com/office/drawing/2010/main"/>
              </a:ext>
            </a:extLst>
          </a:blip>
          <a:srcRect l="9498" t="3188" b="11337"/>
          <a:stretch/>
        </p:blipFill>
        <p:spPr bwMode="auto">
          <a:xfrm>
            <a:off x="7135036" y="2406407"/>
            <a:ext cx="4647434" cy="3111772"/>
          </a:xfrm>
          <a:prstGeom prst="rect">
            <a:avLst/>
          </a:prstGeom>
          <a:noFill/>
          <a:ln>
            <a:noFill/>
          </a:ln>
          <a:extLst>
            <a:ext uri="{53640926-AAD7-44D8-BBD7-CCE9431645EC}">
              <a14:shadowObscured xmlns="" xmlns:a14="http://schemas.microsoft.com/office/drawing/2010/main"/>
            </a:ext>
          </a:extLst>
        </p:spPr>
      </p:pic>
      <p:sp>
        <p:nvSpPr>
          <p:cNvPr id="34" name="CuadroTexto 16">
            <a:extLst>
              <a:ext uri="{FF2B5EF4-FFF2-40B4-BE49-F238E27FC236}">
                <a16:creationId xmlns:a16="http://schemas.microsoft.com/office/drawing/2014/main" xmlns="" id="{7A6A2E8A-155A-44F8-87AC-B63052A30812}"/>
              </a:ext>
            </a:extLst>
          </p:cNvPr>
          <p:cNvSpPr txBox="1"/>
          <p:nvPr/>
        </p:nvSpPr>
        <p:spPr>
          <a:xfrm rot="16200000">
            <a:off x="5708471" y="3785694"/>
            <a:ext cx="2173095"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Houses’ welfare changes (%)</a:t>
            </a:r>
          </a:p>
        </p:txBody>
      </p:sp>
      <p:sp>
        <p:nvSpPr>
          <p:cNvPr id="35" name="Rectángulo 17">
            <a:extLst>
              <a:ext uri="{FF2B5EF4-FFF2-40B4-BE49-F238E27FC236}">
                <a16:creationId xmlns:a16="http://schemas.microsoft.com/office/drawing/2014/main" xmlns="" id="{3FD4088F-75A8-4622-9D10-7A929CED89C1}"/>
              </a:ext>
            </a:extLst>
          </p:cNvPr>
          <p:cNvSpPr/>
          <p:nvPr/>
        </p:nvSpPr>
        <p:spPr>
          <a:xfrm>
            <a:off x="7636572" y="1859961"/>
            <a:ext cx="3542761" cy="523220"/>
          </a:xfrm>
          <a:prstGeom prst="rect">
            <a:avLst/>
          </a:prstGeom>
        </p:spPr>
        <p:txBody>
          <a:bodyPr wrap="square">
            <a:spAutoFit/>
          </a:bodyPr>
          <a:lstStyle/>
          <a:p>
            <a:pPr algn="ctr"/>
            <a:r>
              <a:rPr lang="en-US" sz="1400" b="1" dirty="0">
                <a:latin typeface="Arial" panose="020B0604020202020204" pitchFamily="34" charset="0"/>
                <a:cs typeface="Arial" panose="020B0604020202020204" pitchFamily="34" charset="0"/>
              </a:rPr>
              <a:t>Cambio </a:t>
            </a:r>
            <a:r>
              <a:rPr lang="en-US" sz="1400" b="1" dirty="0" err="1">
                <a:latin typeface="Arial" panose="020B0604020202020204" pitchFamily="34" charset="0"/>
                <a:cs typeface="Arial" panose="020B0604020202020204" pitchFamily="34" charset="0"/>
              </a:rPr>
              <a:t>en</a:t>
            </a:r>
            <a:r>
              <a:rPr lang="en-US" sz="1400" b="1" dirty="0">
                <a:latin typeface="Arial" panose="020B0604020202020204" pitchFamily="34" charset="0"/>
                <a:cs typeface="Arial" panose="020B0604020202020204" pitchFamily="34" charset="0"/>
              </a:rPr>
              <a:t> el </a:t>
            </a:r>
            <a:r>
              <a:rPr lang="en-US" sz="1400" b="1" dirty="0" err="1">
                <a:latin typeface="Arial" panose="020B0604020202020204" pitchFamily="34" charset="0"/>
                <a:cs typeface="Arial" panose="020B0604020202020204" pitchFamily="34" charset="0"/>
              </a:rPr>
              <a:t>bienestar</a:t>
            </a:r>
            <a:r>
              <a:rPr lang="en-US" sz="1400" b="1" dirty="0">
                <a:latin typeface="Arial" panose="020B0604020202020204" pitchFamily="34" charset="0"/>
                <a:cs typeface="Arial" panose="020B0604020202020204" pitchFamily="34" charset="0"/>
              </a:rPr>
              <a:t> de los </a:t>
            </a:r>
            <a:r>
              <a:rPr lang="en-US" sz="1400" b="1" dirty="0" err="1">
                <a:latin typeface="Arial" panose="020B0604020202020204" pitchFamily="34" charset="0"/>
                <a:cs typeface="Arial" panose="020B0604020202020204" pitchFamily="34" charset="0"/>
              </a:rPr>
              <a:t>hogares</a:t>
            </a:r>
            <a:r>
              <a:rPr lang="en-US" sz="1400" b="1" dirty="0">
                <a:latin typeface="Arial" panose="020B0604020202020204" pitchFamily="34" charset="0"/>
                <a:cs typeface="Arial" panose="020B0604020202020204" pitchFamily="34" charset="0"/>
              </a:rPr>
              <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a:t>
            </a:r>
            <a:r>
              <a:rPr lang="en-US" sz="1400" b="1" dirty="0" err="1">
                <a:latin typeface="Arial" panose="020B0604020202020204" pitchFamily="34" charset="0"/>
                <a:cs typeface="Arial" panose="020B0604020202020204" pitchFamily="34" charset="0"/>
              </a:rPr>
              <a:t>por</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quintil</a:t>
            </a:r>
            <a:r>
              <a:rPr lang="en-US" sz="1400" b="1" dirty="0">
                <a:latin typeface="Arial" panose="020B0604020202020204" pitchFamily="34" charset="0"/>
                <a:cs typeface="Arial" panose="020B0604020202020204" pitchFamily="34" charset="0"/>
              </a:rPr>
              <a:t>) </a:t>
            </a:r>
          </a:p>
        </p:txBody>
      </p:sp>
      <p:pic>
        <p:nvPicPr>
          <p:cNvPr id="36" name="Imagen 18">
            <a:extLst>
              <a:ext uri="{FF2B5EF4-FFF2-40B4-BE49-F238E27FC236}">
                <a16:creationId xmlns:a16="http://schemas.microsoft.com/office/drawing/2014/main" xmlns="" id="{4D78E63C-A2B4-45D8-A12B-B511DFE2C367}"/>
              </a:ext>
            </a:extLst>
          </p:cNvPr>
          <p:cNvPicPr>
            <a:picLocks noChangeAspect="1"/>
          </p:cNvPicPr>
          <p:nvPr/>
        </p:nvPicPr>
        <p:blipFill rotWithShape="1">
          <a:blip r:embed="rId5" cstate="print"/>
          <a:srcRect l="3478" t="27135" r="2283" b="30272"/>
          <a:stretch/>
        </p:blipFill>
        <p:spPr>
          <a:xfrm>
            <a:off x="7794625" y="4932336"/>
            <a:ext cx="2181226" cy="146050"/>
          </a:xfrm>
          <a:prstGeom prst="rect">
            <a:avLst/>
          </a:prstGeom>
        </p:spPr>
      </p:pic>
    </p:spTree>
    <p:extLst>
      <p:ext uri="{BB962C8B-B14F-4D97-AF65-F5344CB8AC3E}">
        <p14:creationId xmlns="" xmlns:p14="http://schemas.microsoft.com/office/powerpoint/2010/main" val="1528063403"/>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47085" y="471486"/>
            <a:ext cx="11613596" cy="559387"/>
          </a:xfrm>
        </p:spPr>
        <p:txBody>
          <a:bodyPr/>
          <a:lstStyle/>
          <a:p>
            <a:r>
              <a:rPr lang="es-CO" sz="2475" dirty="0" smtClean="0"/>
              <a:t>IMPUESTO AL CARBONO - RECAUDO</a:t>
            </a:r>
            <a:endParaRPr lang="es-CO" sz="2475" dirty="0"/>
          </a:p>
        </p:txBody>
      </p:sp>
      <p:sp>
        <p:nvSpPr>
          <p:cNvPr id="12" name="Rectángulo 23"/>
          <p:cNvSpPr/>
          <p:nvPr/>
        </p:nvSpPr>
        <p:spPr>
          <a:xfrm>
            <a:off x="152400" y="6108700"/>
            <a:ext cx="1562100" cy="58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upo 2">
            <a:extLst>
              <a:ext uri="{FF2B5EF4-FFF2-40B4-BE49-F238E27FC236}">
                <a16:creationId xmlns="" xmlns:a16="http://schemas.microsoft.com/office/drawing/2014/main" id="{D13411F9-82D6-4A77-B516-A12DDC5C8C8F}"/>
              </a:ext>
            </a:extLst>
          </p:cNvPr>
          <p:cNvGrpSpPr/>
          <p:nvPr/>
        </p:nvGrpSpPr>
        <p:grpSpPr>
          <a:xfrm>
            <a:off x="604683" y="1799303"/>
            <a:ext cx="9712015" cy="4042545"/>
            <a:chOff x="1104656" y="2023073"/>
            <a:chExt cx="7459934" cy="2752668"/>
          </a:xfrm>
        </p:grpSpPr>
        <p:pic>
          <p:nvPicPr>
            <p:cNvPr id="19" name="Imagen 3">
              <a:extLst>
                <a:ext uri="{FF2B5EF4-FFF2-40B4-BE49-F238E27FC236}">
                  <a16:creationId xmlns="" xmlns:a16="http://schemas.microsoft.com/office/drawing/2014/main" id="{D5599A65-1827-4A4E-B7A0-09DD04C6E6E6}"/>
                </a:ext>
              </a:extLst>
            </p:cNvPr>
            <p:cNvPicPr>
              <a:picLocks noChangeAspect="1"/>
            </p:cNvPicPr>
            <p:nvPr/>
          </p:nvPicPr>
          <p:blipFill rotWithShape="1">
            <a:blip r:embed="rId3" cstate="print"/>
            <a:srcRect t="19533" b="5944"/>
            <a:stretch/>
          </p:blipFill>
          <p:spPr>
            <a:xfrm>
              <a:off x="1983437" y="2023073"/>
              <a:ext cx="6581153" cy="2752668"/>
            </a:xfrm>
            <a:prstGeom prst="rect">
              <a:avLst/>
            </a:prstGeom>
          </p:spPr>
        </p:pic>
        <p:sp>
          <p:nvSpPr>
            <p:cNvPr id="20" name="CuadroTexto 4">
              <a:extLst>
                <a:ext uri="{FF2B5EF4-FFF2-40B4-BE49-F238E27FC236}">
                  <a16:creationId xmlns="" xmlns:a16="http://schemas.microsoft.com/office/drawing/2014/main" id="{817B9C26-D638-45EB-86C5-FE1FFC3073B6}"/>
                </a:ext>
              </a:extLst>
            </p:cNvPr>
            <p:cNvSpPr txBox="1"/>
            <p:nvPr/>
          </p:nvSpPr>
          <p:spPr>
            <a:xfrm>
              <a:off x="1104656" y="3762784"/>
              <a:ext cx="857319" cy="280102"/>
            </a:xfrm>
            <a:prstGeom prst="rect">
              <a:avLst/>
            </a:prstGeom>
            <a:noFill/>
          </p:spPr>
          <p:txBody>
            <a:bodyPr wrap="none" rtlCol="0">
              <a:spAutoFit/>
            </a:bodyPr>
            <a:lstStyle/>
            <a:p>
              <a:pPr algn="r"/>
              <a:r>
                <a:rPr lang="en-US" sz="1600" dirty="0">
                  <a:solidFill>
                    <a:schemeClr val="tx2"/>
                  </a:solidFill>
                </a:rPr>
                <a:t>500,000</a:t>
              </a:r>
            </a:p>
          </p:txBody>
        </p:sp>
        <p:cxnSp>
          <p:nvCxnSpPr>
            <p:cNvPr id="21" name="Conector recto 5">
              <a:extLst>
                <a:ext uri="{FF2B5EF4-FFF2-40B4-BE49-F238E27FC236}">
                  <a16:creationId xmlns="" xmlns:a16="http://schemas.microsoft.com/office/drawing/2014/main" id="{C982A81A-30B1-434A-842D-D437EA1C439D}"/>
                </a:ext>
              </a:extLst>
            </p:cNvPr>
            <p:cNvCxnSpPr/>
            <p:nvPr/>
          </p:nvCxnSpPr>
          <p:spPr>
            <a:xfrm>
              <a:off x="1973303" y="3873432"/>
              <a:ext cx="6306321"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22" name="CuadroTexto 6">
            <a:extLst>
              <a:ext uri="{FF2B5EF4-FFF2-40B4-BE49-F238E27FC236}">
                <a16:creationId xmlns="" xmlns:a16="http://schemas.microsoft.com/office/drawing/2014/main" id="{94492D9D-173A-4273-AFF4-CEAB241D826E}"/>
              </a:ext>
            </a:extLst>
          </p:cNvPr>
          <p:cNvSpPr txBox="1"/>
          <p:nvPr/>
        </p:nvSpPr>
        <p:spPr>
          <a:xfrm>
            <a:off x="6541064" y="2344117"/>
            <a:ext cx="1436868" cy="369332"/>
          </a:xfrm>
          <a:prstGeom prst="rect">
            <a:avLst/>
          </a:prstGeom>
          <a:noFill/>
        </p:spPr>
        <p:txBody>
          <a:bodyPr wrap="none" rtlCol="0">
            <a:spAutoFit/>
          </a:bodyPr>
          <a:lstStyle/>
          <a:p>
            <a:r>
              <a:rPr lang="en-US" dirty="0"/>
              <a:t>Ola </a:t>
            </a:r>
            <a:r>
              <a:rPr lang="en-US" dirty="0" err="1"/>
              <a:t>invernal</a:t>
            </a:r>
            <a:endParaRPr lang="en-US" dirty="0"/>
          </a:p>
        </p:txBody>
      </p:sp>
      <p:cxnSp>
        <p:nvCxnSpPr>
          <p:cNvPr id="23" name="Conector recto de flecha 7">
            <a:extLst>
              <a:ext uri="{FF2B5EF4-FFF2-40B4-BE49-F238E27FC236}">
                <a16:creationId xmlns="" xmlns:a16="http://schemas.microsoft.com/office/drawing/2014/main" id="{A59EAF73-D529-4578-BD33-F5468B2B8A9E}"/>
              </a:ext>
            </a:extLst>
          </p:cNvPr>
          <p:cNvCxnSpPr>
            <a:stCxn id="22" idx="3"/>
          </p:cNvCxnSpPr>
          <p:nvPr/>
        </p:nvCxnSpPr>
        <p:spPr>
          <a:xfrm>
            <a:off x="7977932" y="2528783"/>
            <a:ext cx="5956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CuadroTexto 8">
            <a:extLst>
              <a:ext uri="{FF2B5EF4-FFF2-40B4-BE49-F238E27FC236}">
                <a16:creationId xmlns="" xmlns:a16="http://schemas.microsoft.com/office/drawing/2014/main" id="{89C63E5A-CE0F-4D7F-97A7-B1A5D824C94A}"/>
              </a:ext>
            </a:extLst>
          </p:cNvPr>
          <p:cNvSpPr txBox="1"/>
          <p:nvPr/>
        </p:nvSpPr>
        <p:spPr>
          <a:xfrm>
            <a:off x="2542234" y="5690337"/>
            <a:ext cx="7730231" cy="307777"/>
          </a:xfrm>
          <a:prstGeom prst="rect">
            <a:avLst/>
          </a:prstGeom>
          <a:solidFill>
            <a:schemeClr val="bg1"/>
          </a:solidFill>
        </p:spPr>
        <p:txBody>
          <a:bodyPr wrap="square" rtlCol="0">
            <a:spAutoFit/>
          </a:bodyPr>
          <a:lstStyle/>
          <a:p>
            <a:r>
              <a:rPr lang="es-CO" sz="1400" dirty="0"/>
              <a:t>Fuente: IDEAM 2017, Tercera Comunicación Cambio Climático</a:t>
            </a:r>
            <a:endParaRPr lang="es-CO" dirty="0"/>
          </a:p>
        </p:txBody>
      </p:sp>
      <p:sp>
        <p:nvSpPr>
          <p:cNvPr id="25" name="CuadroTexto 9">
            <a:extLst>
              <a:ext uri="{FF2B5EF4-FFF2-40B4-BE49-F238E27FC236}">
                <a16:creationId xmlns="" xmlns:a16="http://schemas.microsoft.com/office/drawing/2014/main" id="{3A3BDBBC-F280-4B96-A940-B7BCC7A41A8F}"/>
              </a:ext>
            </a:extLst>
          </p:cNvPr>
          <p:cNvSpPr txBox="1"/>
          <p:nvPr/>
        </p:nvSpPr>
        <p:spPr>
          <a:xfrm>
            <a:off x="2180393" y="1309475"/>
            <a:ext cx="6288901" cy="646331"/>
          </a:xfrm>
          <a:prstGeom prst="rect">
            <a:avLst/>
          </a:prstGeom>
          <a:noFill/>
        </p:spPr>
        <p:txBody>
          <a:bodyPr wrap="none" rtlCol="0">
            <a:spAutoFit/>
          </a:bodyPr>
          <a:lstStyle/>
          <a:p>
            <a:r>
              <a:rPr lang="es-CO" b="1" dirty="0">
                <a:solidFill>
                  <a:schemeClr val="tx2"/>
                </a:solidFill>
              </a:rPr>
              <a:t>Inversión total asociada a cambio climático 2000 – 2015</a:t>
            </a:r>
          </a:p>
          <a:p>
            <a:endParaRPr lang="en-US" dirty="0"/>
          </a:p>
        </p:txBody>
      </p:sp>
    </p:spTree>
    <p:extLst>
      <p:ext uri="{BB962C8B-B14F-4D97-AF65-F5344CB8AC3E}">
        <p14:creationId xmlns="" xmlns:p14="http://schemas.microsoft.com/office/powerpoint/2010/main" val="1528063403"/>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47085" y="471486"/>
            <a:ext cx="11613596" cy="559387"/>
          </a:xfrm>
        </p:spPr>
        <p:txBody>
          <a:bodyPr/>
          <a:lstStyle/>
          <a:p>
            <a:r>
              <a:rPr lang="es-CO" sz="2475" dirty="0" smtClean="0"/>
              <a:t>IMPUESTO AL CARBONO – DESTINACIÓN ESPECÍFICA</a:t>
            </a:r>
            <a:endParaRPr lang="es-CO" sz="2475" dirty="0"/>
          </a:p>
        </p:txBody>
      </p:sp>
      <p:sp>
        <p:nvSpPr>
          <p:cNvPr id="11" name="10 Marcador de texto"/>
          <p:cNvSpPr>
            <a:spLocks noGrp="1"/>
          </p:cNvSpPr>
          <p:nvPr>
            <p:ph type="body" sz="quarter" idx="10"/>
          </p:nvPr>
        </p:nvSpPr>
        <p:spPr>
          <a:xfrm>
            <a:off x="327119" y="958646"/>
            <a:ext cx="9849268" cy="796413"/>
          </a:xfrm>
        </p:spPr>
        <p:txBody>
          <a:bodyPr/>
          <a:lstStyle/>
          <a:p>
            <a:r>
              <a:rPr lang="es-CO" sz="2000" b="0" dirty="0" smtClean="0"/>
              <a:t>Ley de Páramos: </a:t>
            </a:r>
            <a:r>
              <a:rPr lang="es-CO" sz="2400" dirty="0" smtClean="0">
                <a:solidFill>
                  <a:srgbClr val="00B050"/>
                </a:solidFill>
              </a:rPr>
              <a:t>25%</a:t>
            </a:r>
            <a:r>
              <a:rPr lang="es-CO" sz="2000" b="0" dirty="0" smtClean="0"/>
              <a:t> para erosión costera; la reducción de la deforestación y su monitoreo; la conservación de fuentes hídricas; la conservación de ecosistemas estratégicos, especialmente páramos; acciones en cambio climático; </a:t>
            </a:r>
            <a:r>
              <a:rPr lang="es-CO" sz="2400" dirty="0" smtClean="0">
                <a:solidFill>
                  <a:srgbClr val="00B050"/>
                </a:solidFill>
              </a:rPr>
              <a:t>5%</a:t>
            </a:r>
            <a:r>
              <a:rPr lang="es-CO" sz="2000" b="0" dirty="0" smtClean="0"/>
              <a:t> al Sistema Nacional de Áreas Protegidas (Herencia Colombia); </a:t>
            </a:r>
            <a:r>
              <a:rPr lang="es-CO" sz="2400" dirty="0" smtClean="0">
                <a:solidFill>
                  <a:srgbClr val="00B050"/>
                </a:solidFill>
              </a:rPr>
              <a:t>70%</a:t>
            </a:r>
            <a:r>
              <a:rPr lang="es-CO" sz="2000" b="0" dirty="0" smtClean="0"/>
              <a:t> Acuerdos de Paz con criterios de sostenibilidad ambiental.</a:t>
            </a:r>
            <a:endParaRPr lang="es-CO" sz="2000" b="0" dirty="0"/>
          </a:p>
        </p:txBody>
      </p:sp>
      <p:sp>
        <p:nvSpPr>
          <p:cNvPr id="12" name="Rectángulo 23"/>
          <p:cNvSpPr/>
          <p:nvPr/>
        </p:nvSpPr>
        <p:spPr>
          <a:xfrm>
            <a:off x="152400" y="6108700"/>
            <a:ext cx="1562100" cy="58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Agrupar 82">
            <a:extLst>
              <a:ext uri="{FF2B5EF4-FFF2-40B4-BE49-F238E27FC236}">
                <a16:creationId xmlns="" xmlns:a16="http://schemas.microsoft.com/office/drawing/2014/main" id="{4689C8B5-5545-4342-BA2F-945B1BB8E512}"/>
              </a:ext>
            </a:extLst>
          </p:cNvPr>
          <p:cNvGrpSpPr/>
          <p:nvPr/>
        </p:nvGrpSpPr>
        <p:grpSpPr>
          <a:xfrm>
            <a:off x="1843548" y="2403987"/>
            <a:ext cx="2890683" cy="3952568"/>
            <a:chOff x="-855164" y="-1846551"/>
            <a:chExt cx="7461367" cy="8121655"/>
          </a:xfrm>
        </p:grpSpPr>
        <p:pic>
          <p:nvPicPr>
            <p:cNvPr id="8" name="Imagen 19">
              <a:extLst>
                <a:ext uri="{FF2B5EF4-FFF2-40B4-BE49-F238E27FC236}">
                  <a16:creationId xmlns="" xmlns:a16="http://schemas.microsoft.com/office/drawing/2014/main" id="{61703F40-F99C-4D3F-B48C-603307CB92F1}"/>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 xmlns:a14="http://schemas.microsoft.com/office/drawing/2010/main"/>
                </a:ext>
              </a:extLst>
            </a:blip>
            <a:srcRect/>
            <a:stretch/>
          </p:blipFill>
          <p:spPr>
            <a:xfrm>
              <a:off x="-855164" y="-1846551"/>
              <a:ext cx="7461367" cy="8121655"/>
            </a:xfrm>
            <a:prstGeom prst="rect">
              <a:avLst/>
            </a:prstGeom>
          </p:spPr>
        </p:pic>
        <p:sp>
          <p:nvSpPr>
            <p:cNvPr id="9" name="Forma libre 14">
              <a:extLst>
                <a:ext uri="{FF2B5EF4-FFF2-40B4-BE49-F238E27FC236}">
                  <a16:creationId xmlns="" xmlns:a16="http://schemas.microsoft.com/office/drawing/2014/main" id="{79A29BB9-7D22-471F-961B-03A213030FC9}"/>
                </a:ext>
              </a:extLst>
            </p:cNvPr>
            <p:cNvSpPr/>
            <p:nvPr/>
          </p:nvSpPr>
          <p:spPr>
            <a:xfrm>
              <a:off x="2917379" y="1942664"/>
              <a:ext cx="502277" cy="486822"/>
            </a:xfrm>
            <a:custGeom>
              <a:avLst/>
              <a:gdLst>
                <a:gd name="connsiteX0" fmla="*/ 401820 w 502276"/>
                <a:gd name="connsiteY0" fmla="*/ 350305 h 486822"/>
                <a:gd name="connsiteX1" fmla="*/ 391517 w 502276"/>
                <a:gd name="connsiteY1" fmla="*/ 365760 h 486822"/>
                <a:gd name="connsiteX2" fmla="*/ 386366 w 502276"/>
                <a:gd name="connsiteY2" fmla="*/ 388942 h 486822"/>
                <a:gd name="connsiteX3" fmla="*/ 376063 w 502276"/>
                <a:gd name="connsiteY3" fmla="*/ 417276 h 486822"/>
                <a:gd name="connsiteX4" fmla="*/ 360608 w 502276"/>
                <a:gd name="connsiteY4" fmla="*/ 453336 h 486822"/>
                <a:gd name="connsiteX5" fmla="*/ 329699 w 502276"/>
                <a:gd name="connsiteY5" fmla="*/ 468791 h 486822"/>
                <a:gd name="connsiteX6" fmla="*/ 298789 w 502276"/>
                <a:gd name="connsiteY6" fmla="*/ 476518 h 486822"/>
                <a:gd name="connsiteX7" fmla="*/ 275607 w 502276"/>
                <a:gd name="connsiteY7" fmla="*/ 484246 h 486822"/>
                <a:gd name="connsiteX8" fmla="*/ 242122 w 502276"/>
                <a:gd name="connsiteY8" fmla="*/ 484246 h 486822"/>
                <a:gd name="connsiteX9" fmla="*/ 216365 w 502276"/>
                <a:gd name="connsiteY9" fmla="*/ 486822 h 486822"/>
                <a:gd name="connsiteX10" fmla="*/ 182880 w 502276"/>
                <a:gd name="connsiteY10" fmla="*/ 486822 h 486822"/>
                <a:gd name="connsiteX11" fmla="*/ 151970 w 502276"/>
                <a:gd name="connsiteY11" fmla="*/ 484246 h 486822"/>
                <a:gd name="connsiteX12" fmla="*/ 121061 w 502276"/>
                <a:gd name="connsiteY12" fmla="*/ 481670 h 486822"/>
                <a:gd name="connsiteX13" fmla="*/ 85000 w 502276"/>
                <a:gd name="connsiteY13" fmla="*/ 473943 h 486822"/>
                <a:gd name="connsiteX14" fmla="*/ 54091 w 502276"/>
                <a:gd name="connsiteY14" fmla="*/ 461064 h 486822"/>
                <a:gd name="connsiteX15" fmla="*/ 36060 w 502276"/>
                <a:gd name="connsiteY15" fmla="*/ 445609 h 486822"/>
                <a:gd name="connsiteX16" fmla="*/ 15454 w 502276"/>
                <a:gd name="connsiteY16" fmla="*/ 425003 h 486822"/>
                <a:gd name="connsiteX17" fmla="*/ 10303 w 502276"/>
                <a:gd name="connsiteY17" fmla="*/ 396669 h 486822"/>
                <a:gd name="connsiteX18" fmla="*/ 2575 w 502276"/>
                <a:gd name="connsiteY18" fmla="*/ 370912 h 486822"/>
                <a:gd name="connsiteX19" fmla="*/ 2575 w 502276"/>
                <a:gd name="connsiteY19" fmla="*/ 370912 h 486822"/>
                <a:gd name="connsiteX20" fmla="*/ 0 w 502276"/>
                <a:gd name="connsiteY20" fmla="*/ 332275 h 486822"/>
                <a:gd name="connsiteX21" fmla="*/ 10303 w 502276"/>
                <a:gd name="connsiteY21" fmla="*/ 309093 h 486822"/>
                <a:gd name="connsiteX22" fmla="*/ 20606 w 502276"/>
                <a:gd name="connsiteY22" fmla="*/ 293638 h 486822"/>
                <a:gd name="connsiteX23" fmla="*/ 28333 w 502276"/>
                <a:gd name="connsiteY23" fmla="*/ 278184 h 486822"/>
                <a:gd name="connsiteX24" fmla="*/ 38636 w 502276"/>
                <a:gd name="connsiteY24" fmla="*/ 260153 h 486822"/>
                <a:gd name="connsiteX25" fmla="*/ 51515 w 502276"/>
                <a:gd name="connsiteY25" fmla="*/ 244699 h 486822"/>
                <a:gd name="connsiteX26" fmla="*/ 51515 w 502276"/>
                <a:gd name="connsiteY26" fmla="*/ 244699 h 486822"/>
                <a:gd name="connsiteX27" fmla="*/ 72121 w 502276"/>
                <a:gd name="connsiteY27" fmla="*/ 218941 h 486822"/>
                <a:gd name="connsiteX28" fmla="*/ 72121 w 502276"/>
                <a:gd name="connsiteY28" fmla="*/ 218941 h 486822"/>
                <a:gd name="connsiteX29" fmla="*/ 87576 w 502276"/>
                <a:gd name="connsiteY29" fmla="*/ 190607 h 486822"/>
                <a:gd name="connsiteX30" fmla="*/ 87576 w 502276"/>
                <a:gd name="connsiteY30" fmla="*/ 190607 h 486822"/>
                <a:gd name="connsiteX31" fmla="*/ 118485 w 502276"/>
                <a:gd name="connsiteY31" fmla="*/ 180304 h 486822"/>
                <a:gd name="connsiteX32" fmla="*/ 139091 w 502276"/>
                <a:gd name="connsiteY32" fmla="*/ 175153 h 486822"/>
                <a:gd name="connsiteX33" fmla="*/ 139091 w 502276"/>
                <a:gd name="connsiteY33" fmla="*/ 175153 h 486822"/>
                <a:gd name="connsiteX34" fmla="*/ 113334 w 502276"/>
                <a:gd name="connsiteY34" fmla="*/ 141668 h 486822"/>
                <a:gd name="connsiteX35" fmla="*/ 118485 w 502276"/>
                <a:gd name="connsiteY35" fmla="*/ 113334 h 486822"/>
                <a:gd name="connsiteX36" fmla="*/ 115909 w 502276"/>
                <a:gd name="connsiteY36" fmla="*/ 90152 h 486822"/>
                <a:gd name="connsiteX37" fmla="*/ 100455 w 502276"/>
                <a:gd name="connsiteY37" fmla="*/ 72122 h 486822"/>
                <a:gd name="connsiteX38" fmla="*/ 92727 w 502276"/>
                <a:gd name="connsiteY38" fmla="*/ 54091 h 486822"/>
                <a:gd name="connsiteX39" fmla="*/ 103031 w 502276"/>
                <a:gd name="connsiteY39" fmla="*/ 33485 h 486822"/>
                <a:gd name="connsiteX40" fmla="*/ 118485 w 502276"/>
                <a:gd name="connsiteY40" fmla="*/ 12879 h 486822"/>
                <a:gd name="connsiteX41" fmla="*/ 126213 w 502276"/>
                <a:gd name="connsiteY41" fmla="*/ 2576 h 486822"/>
                <a:gd name="connsiteX42" fmla="*/ 146819 w 502276"/>
                <a:gd name="connsiteY42" fmla="*/ 0 h 486822"/>
                <a:gd name="connsiteX43" fmla="*/ 164849 w 502276"/>
                <a:gd name="connsiteY43" fmla="*/ 7727 h 486822"/>
                <a:gd name="connsiteX44" fmla="*/ 162273 w 502276"/>
                <a:gd name="connsiteY44" fmla="*/ 23182 h 486822"/>
                <a:gd name="connsiteX45" fmla="*/ 162273 w 502276"/>
                <a:gd name="connsiteY45" fmla="*/ 23182 h 486822"/>
                <a:gd name="connsiteX46" fmla="*/ 185455 w 502276"/>
                <a:gd name="connsiteY46" fmla="*/ 51516 h 486822"/>
                <a:gd name="connsiteX47" fmla="*/ 185455 w 502276"/>
                <a:gd name="connsiteY47" fmla="*/ 51516 h 486822"/>
                <a:gd name="connsiteX48" fmla="*/ 221516 w 502276"/>
                <a:gd name="connsiteY48" fmla="*/ 69546 h 486822"/>
                <a:gd name="connsiteX49" fmla="*/ 221516 w 502276"/>
                <a:gd name="connsiteY49" fmla="*/ 69546 h 486822"/>
                <a:gd name="connsiteX50" fmla="*/ 218940 w 502276"/>
                <a:gd name="connsiteY50" fmla="*/ 105607 h 486822"/>
                <a:gd name="connsiteX51" fmla="*/ 239547 w 502276"/>
                <a:gd name="connsiteY51" fmla="*/ 110758 h 486822"/>
                <a:gd name="connsiteX52" fmla="*/ 239547 w 502276"/>
                <a:gd name="connsiteY52" fmla="*/ 110758 h 486822"/>
                <a:gd name="connsiteX53" fmla="*/ 257577 w 502276"/>
                <a:gd name="connsiteY53" fmla="*/ 121062 h 486822"/>
                <a:gd name="connsiteX54" fmla="*/ 249850 w 502276"/>
                <a:gd name="connsiteY54" fmla="*/ 133940 h 486822"/>
                <a:gd name="connsiteX55" fmla="*/ 221516 w 502276"/>
                <a:gd name="connsiteY55" fmla="*/ 154547 h 486822"/>
                <a:gd name="connsiteX56" fmla="*/ 229244 w 502276"/>
                <a:gd name="connsiteY56" fmla="*/ 182880 h 486822"/>
                <a:gd name="connsiteX57" fmla="*/ 255001 w 502276"/>
                <a:gd name="connsiteY57" fmla="*/ 182880 h 486822"/>
                <a:gd name="connsiteX58" fmla="*/ 283335 w 502276"/>
                <a:gd name="connsiteY58" fmla="*/ 177729 h 486822"/>
                <a:gd name="connsiteX59" fmla="*/ 291062 w 502276"/>
                <a:gd name="connsiteY59" fmla="*/ 154547 h 486822"/>
                <a:gd name="connsiteX60" fmla="*/ 296214 w 502276"/>
                <a:gd name="connsiteY60" fmla="*/ 133940 h 486822"/>
                <a:gd name="connsiteX61" fmla="*/ 296214 w 502276"/>
                <a:gd name="connsiteY61" fmla="*/ 133940 h 486822"/>
                <a:gd name="connsiteX62" fmla="*/ 288486 w 502276"/>
                <a:gd name="connsiteY62" fmla="*/ 103031 h 486822"/>
                <a:gd name="connsiteX63" fmla="*/ 285911 w 502276"/>
                <a:gd name="connsiteY63" fmla="*/ 79849 h 486822"/>
                <a:gd name="connsiteX64" fmla="*/ 278183 w 502276"/>
                <a:gd name="connsiteY64" fmla="*/ 56667 h 486822"/>
                <a:gd name="connsiteX65" fmla="*/ 285911 w 502276"/>
                <a:gd name="connsiteY65" fmla="*/ 30909 h 486822"/>
                <a:gd name="connsiteX66" fmla="*/ 288486 w 502276"/>
                <a:gd name="connsiteY66" fmla="*/ 23182 h 486822"/>
                <a:gd name="connsiteX67" fmla="*/ 329699 w 502276"/>
                <a:gd name="connsiteY67" fmla="*/ 69546 h 486822"/>
                <a:gd name="connsiteX68" fmla="*/ 345153 w 502276"/>
                <a:gd name="connsiteY68" fmla="*/ 100455 h 486822"/>
                <a:gd name="connsiteX69" fmla="*/ 383790 w 502276"/>
                <a:gd name="connsiteY69" fmla="*/ 92728 h 486822"/>
                <a:gd name="connsiteX70" fmla="*/ 409548 w 502276"/>
                <a:gd name="connsiteY70" fmla="*/ 92728 h 486822"/>
                <a:gd name="connsiteX71" fmla="*/ 430154 w 502276"/>
                <a:gd name="connsiteY71" fmla="*/ 103031 h 486822"/>
                <a:gd name="connsiteX72" fmla="*/ 453336 w 502276"/>
                <a:gd name="connsiteY72" fmla="*/ 118486 h 486822"/>
                <a:gd name="connsiteX73" fmla="*/ 473942 w 502276"/>
                <a:gd name="connsiteY73" fmla="*/ 136516 h 486822"/>
                <a:gd name="connsiteX74" fmla="*/ 491973 w 502276"/>
                <a:gd name="connsiteY74" fmla="*/ 164850 h 486822"/>
                <a:gd name="connsiteX75" fmla="*/ 494548 w 502276"/>
                <a:gd name="connsiteY75" fmla="*/ 190607 h 486822"/>
                <a:gd name="connsiteX76" fmla="*/ 502276 w 502276"/>
                <a:gd name="connsiteY76" fmla="*/ 216365 h 486822"/>
                <a:gd name="connsiteX77" fmla="*/ 491973 w 502276"/>
                <a:gd name="connsiteY77" fmla="*/ 244699 h 486822"/>
                <a:gd name="connsiteX78" fmla="*/ 481669 w 502276"/>
                <a:gd name="connsiteY78" fmla="*/ 267881 h 486822"/>
                <a:gd name="connsiteX79" fmla="*/ 458487 w 502276"/>
                <a:gd name="connsiteY79" fmla="*/ 291063 h 486822"/>
                <a:gd name="connsiteX80" fmla="*/ 440457 w 502276"/>
                <a:gd name="connsiteY80" fmla="*/ 314245 h 486822"/>
                <a:gd name="connsiteX81" fmla="*/ 401820 w 502276"/>
                <a:gd name="connsiteY81" fmla="*/ 350305 h 486822"/>
                <a:gd name="connsiteX0" fmla="*/ 401820 w 502276"/>
                <a:gd name="connsiteY0" fmla="*/ 350305 h 486822"/>
                <a:gd name="connsiteX1" fmla="*/ 391517 w 502276"/>
                <a:gd name="connsiteY1" fmla="*/ 365760 h 486822"/>
                <a:gd name="connsiteX2" fmla="*/ 386366 w 502276"/>
                <a:gd name="connsiteY2" fmla="*/ 388942 h 486822"/>
                <a:gd name="connsiteX3" fmla="*/ 376063 w 502276"/>
                <a:gd name="connsiteY3" fmla="*/ 417276 h 486822"/>
                <a:gd name="connsiteX4" fmla="*/ 360608 w 502276"/>
                <a:gd name="connsiteY4" fmla="*/ 453336 h 486822"/>
                <a:gd name="connsiteX5" fmla="*/ 329699 w 502276"/>
                <a:gd name="connsiteY5" fmla="*/ 468791 h 486822"/>
                <a:gd name="connsiteX6" fmla="*/ 298789 w 502276"/>
                <a:gd name="connsiteY6" fmla="*/ 476518 h 486822"/>
                <a:gd name="connsiteX7" fmla="*/ 275607 w 502276"/>
                <a:gd name="connsiteY7" fmla="*/ 484246 h 486822"/>
                <a:gd name="connsiteX8" fmla="*/ 242122 w 502276"/>
                <a:gd name="connsiteY8" fmla="*/ 484246 h 486822"/>
                <a:gd name="connsiteX9" fmla="*/ 216365 w 502276"/>
                <a:gd name="connsiteY9" fmla="*/ 486822 h 486822"/>
                <a:gd name="connsiteX10" fmla="*/ 182880 w 502276"/>
                <a:gd name="connsiteY10" fmla="*/ 486822 h 486822"/>
                <a:gd name="connsiteX11" fmla="*/ 151970 w 502276"/>
                <a:gd name="connsiteY11" fmla="*/ 484246 h 486822"/>
                <a:gd name="connsiteX12" fmla="*/ 121061 w 502276"/>
                <a:gd name="connsiteY12" fmla="*/ 481670 h 486822"/>
                <a:gd name="connsiteX13" fmla="*/ 85000 w 502276"/>
                <a:gd name="connsiteY13" fmla="*/ 473943 h 486822"/>
                <a:gd name="connsiteX14" fmla="*/ 54091 w 502276"/>
                <a:gd name="connsiteY14" fmla="*/ 461064 h 486822"/>
                <a:gd name="connsiteX15" fmla="*/ 36060 w 502276"/>
                <a:gd name="connsiteY15" fmla="*/ 445609 h 486822"/>
                <a:gd name="connsiteX16" fmla="*/ 15454 w 502276"/>
                <a:gd name="connsiteY16" fmla="*/ 425003 h 486822"/>
                <a:gd name="connsiteX17" fmla="*/ 10303 w 502276"/>
                <a:gd name="connsiteY17" fmla="*/ 396669 h 486822"/>
                <a:gd name="connsiteX18" fmla="*/ 2575 w 502276"/>
                <a:gd name="connsiteY18" fmla="*/ 370912 h 486822"/>
                <a:gd name="connsiteX19" fmla="*/ 2575 w 502276"/>
                <a:gd name="connsiteY19" fmla="*/ 370912 h 486822"/>
                <a:gd name="connsiteX20" fmla="*/ 0 w 502276"/>
                <a:gd name="connsiteY20" fmla="*/ 332275 h 486822"/>
                <a:gd name="connsiteX21" fmla="*/ 10303 w 502276"/>
                <a:gd name="connsiteY21" fmla="*/ 309093 h 486822"/>
                <a:gd name="connsiteX22" fmla="*/ 20606 w 502276"/>
                <a:gd name="connsiteY22" fmla="*/ 293638 h 486822"/>
                <a:gd name="connsiteX23" fmla="*/ 28333 w 502276"/>
                <a:gd name="connsiteY23" fmla="*/ 278184 h 486822"/>
                <a:gd name="connsiteX24" fmla="*/ 77340 w 502276"/>
                <a:gd name="connsiteY24" fmla="*/ 279506 h 486822"/>
                <a:gd name="connsiteX25" fmla="*/ 51515 w 502276"/>
                <a:gd name="connsiteY25" fmla="*/ 244699 h 486822"/>
                <a:gd name="connsiteX26" fmla="*/ 51515 w 502276"/>
                <a:gd name="connsiteY26" fmla="*/ 244699 h 486822"/>
                <a:gd name="connsiteX27" fmla="*/ 72121 w 502276"/>
                <a:gd name="connsiteY27" fmla="*/ 218941 h 486822"/>
                <a:gd name="connsiteX28" fmla="*/ 72121 w 502276"/>
                <a:gd name="connsiteY28" fmla="*/ 218941 h 486822"/>
                <a:gd name="connsiteX29" fmla="*/ 87576 w 502276"/>
                <a:gd name="connsiteY29" fmla="*/ 190607 h 486822"/>
                <a:gd name="connsiteX30" fmla="*/ 87576 w 502276"/>
                <a:gd name="connsiteY30" fmla="*/ 190607 h 486822"/>
                <a:gd name="connsiteX31" fmla="*/ 118485 w 502276"/>
                <a:gd name="connsiteY31" fmla="*/ 180304 h 486822"/>
                <a:gd name="connsiteX32" fmla="*/ 139091 w 502276"/>
                <a:gd name="connsiteY32" fmla="*/ 175153 h 486822"/>
                <a:gd name="connsiteX33" fmla="*/ 139091 w 502276"/>
                <a:gd name="connsiteY33" fmla="*/ 175153 h 486822"/>
                <a:gd name="connsiteX34" fmla="*/ 113334 w 502276"/>
                <a:gd name="connsiteY34" fmla="*/ 141668 h 486822"/>
                <a:gd name="connsiteX35" fmla="*/ 118485 w 502276"/>
                <a:gd name="connsiteY35" fmla="*/ 113334 h 486822"/>
                <a:gd name="connsiteX36" fmla="*/ 115909 w 502276"/>
                <a:gd name="connsiteY36" fmla="*/ 90152 h 486822"/>
                <a:gd name="connsiteX37" fmla="*/ 100455 w 502276"/>
                <a:gd name="connsiteY37" fmla="*/ 72122 h 486822"/>
                <a:gd name="connsiteX38" fmla="*/ 92727 w 502276"/>
                <a:gd name="connsiteY38" fmla="*/ 54091 h 486822"/>
                <a:gd name="connsiteX39" fmla="*/ 103031 w 502276"/>
                <a:gd name="connsiteY39" fmla="*/ 33485 h 486822"/>
                <a:gd name="connsiteX40" fmla="*/ 118485 w 502276"/>
                <a:gd name="connsiteY40" fmla="*/ 12879 h 486822"/>
                <a:gd name="connsiteX41" fmla="*/ 126213 w 502276"/>
                <a:gd name="connsiteY41" fmla="*/ 2576 h 486822"/>
                <a:gd name="connsiteX42" fmla="*/ 146819 w 502276"/>
                <a:gd name="connsiteY42" fmla="*/ 0 h 486822"/>
                <a:gd name="connsiteX43" fmla="*/ 164849 w 502276"/>
                <a:gd name="connsiteY43" fmla="*/ 7727 h 486822"/>
                <a:gd name="connsiteX44" fmla="*/ 162273 w 502276"/>
                <a:gd name="connsiteY44" fmla="*/ 23182 h 486822"/>
                <a:gd name="connsiteX45" fmla="*/ 162273 w 502276"/>
                <a:gd name="connsiteY45" fmla="*/ 23182 h 486822"/>
                <a:gd name="connsiteX46" fmla="*/ 185455 w 502276"/>
                <a:gd name="connsiteY46" fmla="*/ 51516 h 486822"/>
                <a:gd name="connsiteX47" fmla="*/ 185455 w 502276"/>
                <a:gd name="connsiteY47" fmla="*/ 51516 h 486822"/>
                <a:gd name="connsiteX48" fmla="*/ 221516 w 502276"/>
                <a:gd name="connsiteY48" fmla="*/ 69546 h 486822"/>
                <a:gd name="connsiteX49" fmla="*/ 221516 w 502276"/>
                <a:gd name="connsiteY49" fmla="*/ 69546 h 486822"/>
                <a:gd name="connsiteX50" fmla="*/ 218940 w 502276"/>
                <a:gd name="connsiteY50" fmla="*/ 105607 h 486822"/>
                <a:gd name="connsiteX51" fmla="*/ 239547 w 502276"/>
                <a:gd name="connsiteY51" fmla="*/ 110758 h 486822"/>
                <a:gd name="connsiteX52" fmla="*/ 239547 w 502276"/>
                <a:gd name="connsiteY52" fmla="*/ 110758 h 486822"/>
                <a:gd name="connsiteX53" fmla="*/ 257577 w 502276"/>
                <a:gd name="connsiteY53" fmla="*/ 121062 h 486822"/>
                <a:gd name="connsiteX54" fmla="*/ 249850 w 502276"/>
                <a:gd name="connsiteY54" fmla="*/ 133940 h 486822"/>
                <a:gd name="connsiteX55" fmla="*/ 221516 w 502276"/>
                <a:gd name="connsiteY55" fmla="*/ 154547 h 486822"/>
                <a:gd name="connsiteX56" fmla="*/ 229244 w 502276"/>
                <a:gd name="connsiteY56" fmla="*/ 182880 h 486822"/>
                <a:gd name="connsiteX57" fmla="*/ 255001 w 502276"/>
                <a:gd name="connsiteY57" fmla="*/ 182880 h 486822"/>
                <a:gd name="connsiteX58" fmla="*/ 283335 w 502276"/>
                <a:gd name="connsiteY58" fmla="*/ 177729 h 486822"/>
                <a:gd name="connsiteX59" fmla="*/ 291062 w 502276"/>
                <a:gd name="connsiteY59" fmla="*/ 154547 h 486822"/>
                <a:gd name="connsiteX60" fmla="*/ 296214 w 502276"/>
                <a:gd name="connsiteY60" fmla="*/ 133940 h 486822"/>
                <a:gd name="connsiteX61" fmla="*/ 296214 w 502276"/>
                <a:gd name="connsiteY61" fmla="*/ 133940 h 486822"/>
                <a:gd name="connsiteX62" fmla="*/ 288486 w 502276"/>
                <a:gd name="connsiteY62" fmla="*/ 103031 h 486822"/>
                <a:gd name="connsiteX63" fmla="*/ 285911 w 502276"/>
                <a:gd name="connsiteY63" fmla="*/ 79849 h 486822"/>
                <a:gd name="connsiteX64" fmla="*/ 278183 w 502276"/>
                <a:gd name="connsiteY64" fmla="*/ 56667 h 486822"/>
                <a:gd name="connsiteX65" fmla="*/ 285911 w 502276"/>
                <a:gd name="connsiteY65" fmla="*/ 30909 h 486822"/>
                <a:gd name="connsiteX66" fmla="*/ 288486 w 502276"/>
                <a:gd name="connsiteY66" fmla="*/ 23182 h 486822"/>
                <a:gd name="connsiteX67" fmla="*/ 329699 w 502276"/>
                <a:gd name="connsiteY67" fmla="*/ 69546 h 486822"/>
                <a:gd name="connsiteX68" fmla="*/ 345153 w 502276"/>
                <a:gd name="connsiteY68" fmla="*/ 100455 h 486822"/>
                <a:gd name="connsiteX69" fmla="*/ 383790 w 502276"/>
                <a:gd name="connsiteY69" fmla="*/ 92728 h 486822"/>
                <a:gd name="connsiteX70" fmla="*/ 409548 w 502276"/>
                <a:gd name="connsiteY70" fmla="*/ 92728 h 486822"/>
                <a:gd name="connsiteX71" fmla="*/ 430154 w 502276"/>
                <a:gd name="connsiteY71" fmla="*/ 103031 h 486822"/>
                <a:gd name="connsiteX72" fmla="*/ 453336 w 502276"/>
                <a:gd name="connsiteY72" fmla="*/ 118486 h 486822"/>
                <a:gd name="connsiteX73" fmla="*/ 473942 w 502276"/>
                <a:gd name="connsiteY73" fmla="*/ 136516 h 486822"/>
                <a:gd name="connsiteX74" fmla="*/ 491973 w 502276"/>
                <a:gd name="connsiteY74" fmla="*/ 164850 h 486822"/>
                <a:gd name="connsiteX75" fmla="*/ 494548 w 502276"/>
                <a:gd name="connsiteY75" fmla="*/ 190607 h 486822"/>
                <a:gd name="connsiteX76" fmla="*/ 502276 w 502276"/>
                <a:gd name="connsiteY76" fmla="*/ 216365 h 486822"/>
                <a:gd name="connsiteX77" fmla="*/ 491973 w 502276"/>
                <a:gd name="connsiteY77" fmla="*/ 244699 h 486822"/>
                <a:gd name="connsiteX78" fmla="*/ 481669 w 502276"/>
                <a:gd name="connsiteY78" fmla="*/ 267881 h 486822"/>
                <a:gd name="connsiteX79" fmla="*/ 458487 w 502276"/>
                <a:gd name="connsiteY79" fmla="*/ 291063 h 486822"/>
                <a:gd name="connsiteX80" fmla="*/ 440457 w 502276"/>
                <a:gd name="connsiteY80" fmla="*/ 314245 h 486822"/>
                <a:gd name="connsiteX81" fmla="*/ 401820 w 502276"/>
                <a:gd name="connsiteY81" fmla="*/ 350305 h 486822"/>
                <a:gd name="connsiteX0" fmla="*/ 401820 w 502276"/>
                <a:gd name="connsiteY0" fmla="*/ 350305 h 486822"/>
                <a:gd name="connsiteX1" fmla="*/ 391517 w 502276"/>
                <a:gd name="connsiteY1" fmla="*/ 365760 h 486822"/>
                <a:gd name="connsiteX2" fmla="*/ 386366 w 502276"/>
                <a:gd name="connsiteY2" fmla="*/ 388942 h 486822"/>
                <a:gd name="connsiteX3" fmla="*/ 376063 w 502276"/>
                <a:gd name="connsiteY3" fmla="*/ 417276 h 486822"/>
                <a:gd name="connsiteX4" fmla="*/ 360608 w 502276"/>
                <a:gd name="connsiteY4" fmla="*/ 453336 h 486822"/>
                <a:gd name="connsiteX5" fmla="*/ 329699 w 502276"/>
                <a:gd name="connsiteY5" fmla="*/ 468791 h 486822"/>
                <a:gd name="connsiteX6" fmla="*/ 298789 w 502276"/>
                <a:gd name="connsiteY6" fmla="*/ 476518 h 486822"/>
                <a:gd name="connsiteX7" fmla="*/ 275607 w 502276"/>
                <a:gd name="connsiteY7" fmla="*/ 484246 h 486822"/>
                <a:gd name="connsiteX8" fmla="*/ 242122 w 502276"/>
                <a:gd name="connsiteY8" fmla="*/ 484246 h 486822"/>
                <a:gd name="connsiteX9" fmla="*/ 216365 w 502276"/>
                <a:gd name="connsiteY9" fmla="*/ 486822 h 486822"/>
                <a:gd name="connsiteX10" fmla="*/ 182880 w 502276"/>
                <a:gd name="connsiteY10" fmla="*/ 486822 h 486822"/>
                <a:gd name="connsiteX11" fmla="*/ 151970 w 502276"/>
                <a:gd name="connsiteY11" fmla="*/ 484246 h 486822"/>
                <a:gd name="connsiteX12" fmla="*/ 121061 w 502276"/>
                <a:gd name="connsiteY12" fmla="*/ 481670 h 486822"/>
                <a:gd name="connsiteX13" fmla="*/ 85000 w 502276"/>
                <a:gd name="connsiteY13" fmla="*/ 473943 h 486822"/>
                <a:gd name="connsiteX14" fmla="*/ 54091 w 502276"/>
                <a:gd name="connsiteY14" fmla="*/ 461064 h 486822"/>
                <a:gd name="connsiteX15" fmla="*/ 36060 w 502276"/>
                <a:gd name="connsiteY15" fmla="*/ 445609 h 486822"/>
                <a:gd name="connsiteX16" fmla="*/ 15454 w 502276"/>
                <a:gd name="connsiteY16" fmla="*/ 425003 h 486822"/>
                <a:gd name="connsiteX17" fmla="*/ 10303 w 502276"/>
                <a:gd name="connsiteY17" fmla="*/ 396669 h 486822"/>
                <a:gd name="connsiteX18" fmla="*/ 2575 w 502276"/>
                <a:gd name="connsiteY18" fmla="*/ 370912 h 486822"/>
                <a:gd name="connsiteX19" fmla="*/ 2575 w 502276"/>
                <a:gd name="connsiteY19" fmla="*/ 370912 h 486822"/>
                <a:gd name="connsiteX20" fmla="*/ 0 w 502276"/>
                <a:gd name="connsiteY20" fmla="*/ 332275 h 486822"/>
                <a:gd name="connsiteX21" fmla="*/ 10303 w 502276"/>
                <a:gd name="connsiteY21" fmla="*/ 309093 h 486822"/>
                <a:gd name="connsiteX22" fmla="*/ 20606 w 502276"/>
                <a:gd name="connsiteY22" fmla="*/ 293638 h 486822"/>
                <a:gd name="connsiteX23" fmla="*/ 28333 w 502276"/>
                <a:gd name="connsiteY23" fmla="*/ 278184 h 486822"/>
                <a:gd name="connsiteX24" fmla="*/ 77340 w 502276"/>
                <a:gd name="connsiteY24" fmla="*/ 279506 h 486822"/>
                <a:gd name="connsiteX25" fmla="*/ 51515 w 502276"/>
                <a:gd name="connsiteY25" fmla="*/ 244699 h 486822"/>
                <a:gd name="connsiteX26" fmla="*/ 51515 w 502276"/>
                <a:gd name="connsiteY26" fmla="*/ 244699 h 486822"/>
                <a:gd name="connsiteX27" fmla="*/ 72121 w 502276"/>
                <a:gd name="connsiteY27" fmla="*/ 218941 h 486822"/>
                <a:gd name="connsiteX28" fmla="*/ 110826 w 502276"/>
                <a:gd name="connsiteY28" fmla="*/ 233455 h 486822"/>
                <a:gd name="connsiteX29" fmla="*/ 87576 w 502276"/>
                <a:gd name="connsiteY29" fmla="*/ 190607 h 486822"/>
                <a:gd name="connsiteX30" fmla="*/ 87576 w 502276"/>
                <a:gd name="connsiteY30" fmla="*/ 190607 h 486822"/>
                <a:gd name="connsiteX31" fmla="*/ 118485 w 502276"/>
                <a:gd name="connsiteY31" fmla="*/ 180304 h 486822"/>
                <a:gd name="connsiteX32" fmla="*/ 139091 w 502276"/>
                <a:gd name="connsiteY32" fmla="*/ 175153 h 486822"/>
                <a:gd name="connsiteX33" fmla="*/ 139091 w 502276"/>
                <a:gd name="connsiteY33" fmla="*/ 175153 h 486822"/>
                <a:gd name="connsiteX34" fmla="*/ 113334 w 502276"/>
                <a:gd name="connsiteY34" fmla="*/ 141668 h 486822"/>
                <a:gd name="connsiteX35" fmla="*/ 118485 w 502276"/>
                <a:gd name="connsiteY35" fmla="*/ 113334 h 486822"/>
                <a:gd name="connsiteX36" fmla="*/ 115909 w 502276"/>
                <a:gd name="connsiteY36" fmla="*/ 90152 h 486822"/>
                <a:gd name="connsiteX37" fmla="*/ 100455 w 502276"/>
                <a:gd name="connsiteY37" fmla="*/ 72122 h 486822"/>
                <a:gd name="connsiteX38" fmla="*/ 92727 w 502276"/>
                <a:gd name="connsiteY38" fmla="*/ 54091 h 486822"/>
                <a:gd name="connsiteX39" fmla="*/ 103031 w 502276"/>
                <a:gd name="connsiteY39" fmla="*/ 33485 h 486822"/>
                <a:gd name="connsiteX40" fmla="*/ 118485 w 502276"/>
                <a:gd name="connsiteY40" fmla="*/ 12879 h 486822"/>
                <a:gd name="connsiteX41" fmla="*/ 126213 w 502276"/>
                <a:gd name="connsiteY41" fmla="*/ 2576 h 486822"/>
                <a:gd name="connsiteX42" fmla="*/ 146819 w 502276"/>
                <a:gd name="connsiteY42" fmla="*/ 0 h 486822"/>
                <a:gd name="connsiteX43" fmla="*/ 164849 w 502276"/>
                <a:gd name="connsiteY43" fmla="*/ 7727 h 486822"/>
                <a:gd name="connsiteX44" fmla="*/ 162273 w 502276"/>
                <a:gd name="connsiteY44" fmla="*/ 23182 h 486822"/>
                <a:gd name="connsiteX45" fmla="*/ 162273 w 502276"/>
                <a:gd name="connsiteY45" fmla="*/ 23182 h 486822"/>
                <a:gd name="connsiteX46" fmla="*/ 185455 w 502276"/>
                <a:gd name="connsiteY46" fmla="*/ 51516 h 486822"/>
                <a:gd name="connsiteX47" fmla="*/ 185455 w 502276"/>
                <a:gd name="connsiteY47" fmla="*/ 51516 h 486822"/>
                <a:gd name="connsiteX48" fmla="*/ 221516 w 502276"/>
                <a:gd name="connsiteY48" fmla="*/ 69546 h 486822"/>
                <a:gd name="connsiteX49" fmla="*/ 221516 w 502276"/>
                <a:gd name="connsiteY49" fmla="*/ 69546 h 486822"/>
                <a:gd name="connsiteX50" fmla="*/ 218940 w 502276"/>
                <a:gd name="connsiteY50" fmla="*/ 105607 h 486822"/>
                <a:gd name="connsiteX51" fmla="*/ 239547 w 502276"/>
                <a:gd name="connsiteY51" fmla="*/ 110758 h 486822"/>
                <a:gd name="connsiteX52" fmla="*/ 239547 w 502276"/>
                <a:gd name="connsiteY52" fmla="*/ 110758 h 486822"/>
                <a:gd name="connsiteX53" fmla="*/ 257577 w 502276"/>
                <a:gd name="connsiteY53" fmla="*/ 121062 h 486822"/>
                <a:gd name="connsiteX54" fmla="*/ 249850 w 502276"/>
                <a:gd name="connsiteY54" fmla="*/ 133940 h 486822"/>
                <a:gd name="connsiteX55" fmla="*/ 221516 w 502276"/>
                <a:gd name="connsiteY55" fmla="*/ 154547 h 486822"/>
                <a:gd name="connsiteX56" fmla="*/ 229244 w 502276"/>
                <a:gd name="connsiteY56" fmla="*/ 182880 h 486822"/>
                <a:gd name="connsiteX57" fmla="*/ 255001 w 502276"/>
                <a:gd name="connsiteY57" fmla="*/ 182880 h 486822"/>
                <a:gd name="connsiteX58" fmla="*/ 283335 w 502276"/>
                <a:gd name="connsiteY58" fmla="*/ 177729 h 486822"/>
                <a:gd name="connsiteX59" fmla="*/ 291062 w 502276"/>
                <a:gd name="connsiteY59" fmla="*/ 154547 h 486822"/>
                <a:gd name="connsiteX60" fmla="*/ 296214 w 502276"/>
                <a:gd name="connsiteY60" fmla="*/ 133940 h 486822"/>
                <a:gd name="connsiteX61" fmla="*/ 296214 w 502276"/>
                <a:gd name="connsiteY61" fmla="*/ 133940 h 486822"/>
                <a:gd name="connsiteX62" fmla="*/ 288486 w 502276"/>
                <a:gd name="connsiteY62" fmla="*/ 103031 h 486822"/>
                <a:gd name="connsiteX63" fmla="*/ 285911 w 502276"/>
                <a:gd name="connsiteY63" fmla="*/ 79849 h 486822"/>
                <a:gd name="connsiteX64" fmla="*/ 278183 w 502276"/>
                <a:gd name="connsiteY64" fmla="*/ 56667 h 486822"/>
                <a:gd name="connsiteX65" fmla="*/ 285911 w 502276"/>
                <a:gd name="connsiteY65" fmla="*/ 30909 h 486822"/>
                <a:gd name="connsiteX66" fmla="*/ 288486 w 502276"/>
                <a:gd name="connsiteY66" fmla="*/ 23182 h 486822"/>
                <a:gd name="connsiteX67" fmla="*/ 329699 w 502276"/>
                <a:gd name="connsiteY67" fmla="*/ 69546 h 486822"/>
                <a:gd name="connsiteX68" fmla="*/ 345153 w 502276"/>
                <a:gd name="connsiteY68" fmla="*/ 100455 h 486822"/>
                <a:gd name="connsiteX69" fmla="*/ 383790 w 502276"/>
                <a:gd name="connsiteY69" fmla="*/ 92728 h 486822"/>
                <a:gd name="connsiteX70" fmla="*/ 409548 w 502276"/>
                <a:gd name="connsiteY70" fmla="*/ 92728 h 486822"/>
                <a:gd name="connsiteX71" fmla="*/ 430154 w 502276"/>
                <a:gd name="connsiteY71" fmla="*/ 103031 h 486822"/>
                <a:gd name="connsiteX72" fmla="*/ 453336 w 502276"/>
                <a:gd name="connsiteY72" fmla="*/ 118486 h 486822"/>
                <a:gd name="connsiteX73" fmla="*/ 473942 w 502276"/>
                <a:gd name="connsiteY73" fmla="*/ 136516 h 486822"/>
                <a:gd name="connsiteX74" fmla="*/ 491973 w 502276"/>
                <a:gd name="connsiteY74" fmla="*/ 164850 h 486822"/>
                <a:gd name="connsiteX75" fmla="*/ 494548 w 502276"/>
                <a:gd name="connsiteY75" fmla="*/ 190607 h 486822"/>
                <a:gd name="connsiteX76" fmla="*/ 502276 w 502276"/>
                <a:gd name="connsiteY76" fmla="*/ 216365 h 486822"/>
                <a:gd name="connsiteX77" fmla="*/ 491973 w 502276"/>
                <a:gd name="connsiteY77" fmla="*/ 244699 h 486822"/>
                <a:gd name="connsiteX78" fmla="*/ 481669 w 502276"/>
                <a:gd name="connsiteY78" fmla="*/ 267881 h 486822"/>
                <a:gd name="connsiteX79" fmla="*/ 458487 w 502276"/>
                <a:gd name="connsiteY79" fmla="*/ 291063 h 486822"/>
                <a:gd name="connsiteX80" fmla="*/ 440457 w 502276"/>
                <a:gd name="connsiteY80" fmla="*/ 314245 h 486822"/>
                <a:gd name="connsiteX81" fmla="*/ 401820 w 502276"/>
                <a:gd name="connsiteY81" fmla="*/ 350305 h 486822"/>
                <a:gd name="connsiteX0" fmla="*/ 401820 w 502276"/>
                <a:gd name="connsiteY0" fmla="*/ 350305 h 486822"/>
                <a:gd name="connsiteX1" fmla="*/ 391517 w 502276"/>
                <a:gd name="connsiteY1" fmla="*/ 365760 h 486822"/>
                <a:gd name="connsiteX2" fmla="*/ 386366 w 502276"/>
                <a:gd name="connsiteY2" fmla="*/ 388942 h 486822"/>
                <a:gd name="connsiteX3" fmla="*/ 376063 w 502276"/>
                <a:gd name="connsiteY3" fmla="*/ 417276 h 486822"/>
                <a:gd name="connsiteX4" fmla="*/ 360608 w 502276"/>
                <a:gd name="connsiteY4" fmla="*/ 453336 h 486822"/>
                <a:gd name="connsiteX5" fmla="*/ 329699 w 502276"/>
                <a:gd name="connsiteY5" fmla="*/ 468791 h 486822"/>
                <a:gd name="connsiteX6" fmla="*/ 298789 w 502276"/>
                <a:gd name="connsiteY6" fmla="*/ 476518 h 486822"/>
                <a:gd name="connsiteX7" fmla="*/ 275607 w 502276"/>
                <a:gd name="connsiteY7" fmla="*/ 484246 h 486822"/>
                <a:gd name="connsiteX8" fmla="*/ 242122 w 502276"/>
                <a:gd name="connsiteY8" fmla="*/ 484246 h 486822"/>
                <a:gd name="connsiteX9" fmla="*/ 216365 w 502276"/>
                <a:gd name="connsiteY9" fmla="*/ 486822 h 486822"/>
                <a:gd name="connsiteX10" fmla="*/ 182880 w 502276"/>
                <a:gd name="connsiteY10" fmla="*/ 486822 h 486822"/>
                <a:gd name="connsiteX11" fmla="*/ 151970 w 502276"/>
                <a:gd name="connsiteY11" fmla="*/ 484246 h 486822"/>
                <a:gd name="connsiteX12" fmla="*/ 121061 w 502276"/>
                <a:gd name="connsiteY12" fmla="*/ 481670 h 486822"/>
                <a:gd name="connsiteX13" fmla="*/ 85000 w 502276"/>
                <a:gd name="connsiteY13" fmla="*/ 473943 h 486822"/>
                <a:gd name="connsiteX14" fmla="*/ 54091 w 502276"/>
                <a:gd name="connsiteY14" fmla="*/ 461064 h 486822"/>
                <a:gd name="connsiteX15" fmla="*/ 36060 w 502276"/>
                <a:gd name="connsiteY15" fmla="*/ 445609 h 486822"/>
                <a:gd name="connsiteX16" fmla="*/ 15454 w 502276"/>
                <a:gd name="connsiteY16" fmla="*/ 425003 h 486822"/>
                <a:gd name="connsiteX17" fmla="*/ 10303 w 502276"/>
                <a:gd name="connsiteY17" fmla="*/ 396669 h 486822"/>
                <a:gd name="connsiteX18" fmla="*/ 2575 w 502276"/>
                <a:gd name="connsiteY18" fmla="*/ 370912 h 486822"/>
                <a:gd name="connsiteX19" fmla="*/ 2575 w 502276"/>
                <a:gd name="connsiteY19" fmla="*/ 370912 h 486822"/>
                <a:gd name="connsiteX20" fmla="*/ 0 w 502276"/>
                <a:gd name="connsiteY20" fmla="*/ 332275 h 486822"/>
                <a:gd name="connsiteX21" fmla="*/ 10303 w 502276"/>
                <a:gd name="connsiteY21" fmla="*/ 309093 h 486822"/>
                <a:gd name="connsiteX22" fmla="*/ 20606 w 502276"/>
                <a:gd name="connsiteY22" fmla="*/ 293638 h 486822"/>
                <a:gd name="connsiteX23" fmla="*/ 28333 w 502276"/>
                <a:gd name="connsiteY23" fmla="*/ 278184 h 486822"/>
                <a:gd name="connsiteX24" fmla="*/ 77340 w 502276"/>
                <a:gd name="connsiteY24" fmla="*/ 279506 h 486822"/>
                <a:gd name="connsiteX25" fmla="*/ 51515 w 502276"/>
                <a:gd name="connsiteY25" fmla="*/ 244699 h 486822"/>
                <a:gd name="connsiteX26" fmla="*/ 80543 w 502276"/>
                <a:gd name="connsiteY26" fmla="*/ 273727 h 486822"/>
                <a:gd name="connsiteX27" fmla="*/ 72121 w 502276"/>
                <a:gd name="connsiteY27" fmla="*/ 218941 h 486822"/>
                <a:gd name="connsiteX28" fmla="*/ 110826 w 502276"/>
                <a:gd name="connsiteY28" fmla="*/ 233455 h 486822"/>
                <a:gd name="connsiteX29" fmla="*/ 87576 w 502276"/>
                <a:gd name="connsiteY29" fmla="*/ 190607 h 486822"/>
                <a:gd name="connsiteX30" fmla="*/ 87576 w 502276"/>
                <a:gd name="connsiteY30" fmla="*/ 190607 h 486822"/>
                <a:gd name="connsiteX31" fmla="*/ 118485 w 502276"/>
                <a:gd name="connsiteY31" fmla="*/ 180304 h 486822"/>
                <a:gd name="connsiteX32" fmla="*/ 139091 w 502276"/>
                <a:gd name="connsiteY32" fmla="*/ 175153 h 486822"/>
                <a:gd name="connsiteX33" fmla="*/ 139091 w 502276"/>
                <a:gd name="connsiteY33" fmla="*/ 175153 h 486822"/>
                <a:gd name="connsiteX34" fmla="*/ 113334 w 502276"/>
                <a:gd name="connsiteY34" fmla="*/ 141668 h 486822"/>
                <a:gd name="connsiteX35" fmla="*/ 118485 w 502276"/>
                <a:gd name="connsiteY35" fmla="*/ 113334 h 486822"/>
                <a:gd name="connsiteX36" fmla="*/ 115909 w 502276"/>
                <a:gd name="connsiteY36" fmla="*/ 90152 h 486822"/>
                <a:gd name="connsiteX37" fmla="*/ 100455 w 502276"/>
                <a:gd name="connsiteY37" fmla="*/ 72122 h 486822"/>
                <a:gd name="connsiteX38" fmla="*/ 92727 w 502276"/>
                <a:gd name="connsiteY38" fmla="*/ 54091 h 486822"/>
                <a:gd name="connsiteX39" fmla="*/ 103031 w 502276"/>
                <a:gd name="connsiteY39" fmla="*/ 33485 h 486822"/>
                <a:gd name="connsiteX40" fmla="*/ 118485 w 502276"/>
                <a:gd name="connsiteY40" fmla="*/ 12879 h 486822"/>
                <a:gd name="connsiteX41" fmla="*/ 126213 w 502276"/>
                <a:gd name="connsiteY41" fmla="*/ 2576 h 486822"/>
                <a:gd name="connsiteX42" fmla="*/ 146819 w 502276"/>
                <a:gd name="connsiteY42" fmla="*/ 0 h 486822"/>
                <a:gd name="connsiteX43" fmla="*/ 164849 w 502276"/>
                <a:gd name="connsiteY43" fmla="*/ 7727 h 486822"/>
                <a:gd name="connsiteX44" fmla="*/ 162273 w 502276"/>
                <a:gd name="connsiteY44" fmla="*/ 23182 h 486822"/>
                <a:gd name="connsiteX45" fmla="*/ 162273 w 502276"/>
                <a:gd name="connsiteY45" fmla="*/ 23182 h 486822"/>
                <a:gd name="connsiteX46" fmla="*/ 185455 w 502276"/>
                <a:gd name="connsiteY46" fmla="*/ 51516 h 486822"/>
                <a:gd name="connsiteX47" fmla="*/ 185455 w 502276"/>
                <a:gd name="connsiteY47" fmla="*/ 51516 h 486822"/>
                <a:gd name="connsiteX48" fmla="*/ 221516 w 502276"/>
                <a:gd name="connsiteY48" fmla="*/ 69546 h 486822"/>
                <a:gd name="connsiteX49" fmla="*/ 221516 w 502276"/>
                <a:gd name="connsiteY49" fmla="*/ 69546 h 486822"/>
                <a:gd name="connsiteX50" fmla="*/ 218940 w 502276"/>
                <a:gd name="connsiteY50" fmla="*/ 105607 h 486822"/>
                <a:gd name="connsiteX51" fmla="*/ 239547 w 502276"/>
                <a:gd name="connsiteY51" fmla="*/ 110758 h 486822"/>
                <a:gd name="connsiteX52" fmla="*/ 239547 w 502276"/>
                <a:gd name="connsiteY52" fmla="*/ 110758 h 486822"/>
                <a:gd name="connsiteX53" fmla="*/ 257577 w 502276"/>
                <a:gd name="connsiteY53" fmla="*/ 121062 h 486822"/>
                <a:gd name="connsiteX54" fmla="*/ 249850 w 502276"/>
                <a:gd name="connsiteY54" fmla="*/ 133940 h 486822"/>
                <a:gd name="connsiteX55" fmla="*/ 221516 w 502276"/>
                <a:gd name="connsiteY55" fmla="*/ 154547 h 486822"/>
                <a:gd name="connsiteX56" fmla="*/ 229244 w 502276"/>
                <a:gd name="connsiteY56" fmla="*/ 182880 h 486822"/>
                <a:gd name="connsiteX57" fmla="*/ 255001 w 502276"/>
                <a:gd name="connsiteY57" fmla="*/ 182880 h 486822"/>
                <a:gd name="connsiteX58" fmla="*/ 283335 w 502276"/>
                <a:gd name="connsiteY58" fmla="*/ 177729 h 486822"/>
                <a:gd name="connsiteX59" fmla="*/ 291062 w 502276"/>
                <a:gd name="connsiteY59" fmla="*/ 154547 h 486822"/>
                <a:gd name="connsiteX60" fmla="*/ 296214 w 502276"/>
                <a:gd name="connsiteY60" fmla="*/ 133940 h 486822"/>
                <a:gd name="connsiteX61" fmla="*/ 296214 w 502276"/>
                <a:gd name="connsiteY61" fmla="*/ 133940 h 486822"/>
                <a:gd name="connsiteX62" fmla="*/ 288486 w 502276"/>
                <a:gd name="connsiteY62" fmla="*/ 103031 h 486822"/>
                <a:gd name="connsiteX63" fmla="*/ 285911 w 502276"/>
                <a:gd name="connsiteY63" fmla="*/ 79849 h 486822"/>
                <a:gd name="connsiteX64" fmla="*/ 278183 w 502276"/>
                <a:gd name="connsiteY64" fmla="*/ 56667 h 486822"/>
                <a:gd name="connsiteX65" fmla="*/ 285911 w 502276"/>
                <a:gd name="connsiteY65" fmla="*/ 30909 h 486822"/>
                <a:gd name="connsiteX66" fmla="*/ 288486 w 502276"/>
                <a:gd name="connsiteY66" fmla="*/ 23182 h 486822"/>
                <a:gd name="connsiteX67" fmla="*/ 329699 w 502276"/>
                <a:gd name="connsiteY67" fmla="*/ 69546 h 486822"/>
                <a:gd name="connsiteX68" fmla="*/ 345153 w 502276"/>
                <a:gd name="connsiteY68" fmla="*/ 100455 h 486822"/>
                <a:gd name="connsiteX69" fmla="*/ 383790 w 502276"/>
                <a:gd name="connsiteY69" fmla="*/ 92728 h 486822"/>
                <a:gd name="connsiteX70" fmla="*/ 409548 w 502276"/>
                <a:gd name="connsiteY70" fmla="*/ 92728 h 486822"/>
                <a:gd name="connsiteX71" fmla="*/ 430154 w 502276"/>
                <a:gd name="connsiteY71" fmla="*/ 103031 h 486822"/>
                <a:gd name="connsiteX72" fmla="*/ 453336 w 502276"/>
                <a:gd name="connsiteY72" fmla="*/ 118486 h 486822"/>
                <a:gd name="connsiteX73" fmla="*/ 473942 w 502276"/>
                <a:gd name="connsiteY73" fmla="*/ 136516 h 486822"/>
                <a:gd name="connsiteX74" fmla="*/ 491973 w 502276"/>
                <a:gd name="connsiteY74" fmla="*/ 164850 h 486822"/>
                <a:gd name="connsiteX75" fmla="*/ 494548 w 502276"/>
                <a:gd name="connsiteY75" fmla="*/ 190607 h 486822"/>
                <a:gd name="connsiteX76" fmla="*/ 502276 w 502276"/>
                <a:gd name="connsiteY76" fmla="*/ 216365 h 486822"/>
                <a:gd name="connsiteX77" fmla="*/ 491973 w 502276"/>
                <a:gd name="connsiteY77" fmla="*/ 244699 h 486822"/>
                <a:gd name="connsiteX78" fmla="*/ 481669 w 502276"/>
                <a:gd name="connsiteY78" fmla="*/ 267881 h 486822"/>
                <a:gd name="connsiteX79" fmla="*/ 458487 w 502276"/>
                <a:gd name="connsiteY79" fmla="*/ 291063 h 486822"/>
                <a:gd name="connsiteX80" fmla="*/ 440457 w 502276"/>
                <a:gd name="connsiteY80" fmla="*/ 314245 h 486822"/>
                <a:gd name="connsiteX81" fmla="*/ 401820 w 502276"/>
                <a:gd name="connsiteY81" fmla="*/ 350305 h 486822"/>
                <a:gd name="connsiteX0" fmla="*/ 401820 w 502276"/>
                <a:gd name="connsiteY0" fmla="*/ 350305 h 486822"/>
                <a:gd name="connsiteX1" fmla="*/ 391517 w 502276"/>
                <a:gd name="connsiteY1" fmla="*/ 365760 h 486822"/>
                <a:gd name="connsiteX2" fmla="*/ 386366 w 502276"/>
                <a:gd name="connsiteY2" fmla="*/ 388942 h 486822"/>
                <a:gd name="connsiteX3" fmla="*/ 376063 w 502276"/>
                <a:gd name="connsiteY3" fmla="*/ 417276 h 486822"/>
                <a:gd name="connsiteX4" fmla="*/ 360608 w 502276"/>
                <a:gd name="connsiteY4" fmla="*/ 453336 h 486822"/>
                <a:gd name="connsiteX5" fmla="*/ 329699 w 502276"/>
                <a:gd name="connsiteY5" fmla="*/ 468791 h 486822"/>
                <a:gd name="connsiteX6" fmla="*/ 298789 w 502276"/>
                <a:gd name="connsiteY6" fmla="*/ 476518 h 486822"/>
                <a:gd name="connsiteX7" fmla="*/ 275607 w 502276"/>
                <a:gd name="connsiteY7" fmla="*/ 484246 h 486822"/>
                <a:gd name="connsiteX8" fmla="*/ 242122 w 502276"/>
                <a:gd name="connsiteY8" fmla="*/ 484246 h 486822"/>
                <a:gd name="connsiteX9" fmla="*/ 216365 w 502276"/>
                <a:gd name="connsiteY9" fmla="*/ 486822 h 486822"/>
                <a:gd name="connsiteX10" fmla="*/ 182880 w 502276"/>
                <a:gd name="connsiteY10" fmla="*/ 486822 h 486822"/>
                <a:gd name="connsiteX11" fmla="*/ 151970 w 502276"/>
                <a:gd name="connsiteY11" fmla="*/ 484246 h 486822"/>
                <a:gd name="connsiteX12" fmla="*/ 121061 w 502276"/>
                <a:gd name="connsiteY12" fmla="*/ 481670 h 486822"/>
                <a:gd name="connsiteX13" fmla="*/ 85000 w 502276"/>
                <a:gd name="connsiteY13" fmla="*/ 473943 h 486822"/>
                <a:gd name="connsiteX14" fmla="*/ 54091 w 502276"/>
                <a:gd name="connsiteY14" fmla="*/ 461064 h 486822"/>
                <a:gd name="connsiteX15" fmla="*/ 36060 w 502276"/>
                <a:gd name="connsiteY15" fmla="*/ 445609 h 486822"/>
                <a:gd name="connsiteX16" fmla="*/ 15454 w 502276"/>
                <a:gd name="connsiteY16" fmla="*/ 425003 h 486822"/>
                <a:gd name="connsiteX17" fmla="*/ 10303 w 502276"/>
                <a:gd name="connsiteY17" fmla="*/ 396669 h 486822"/>
                <a:gd name="connsiteX18" fmla="*/ 2575 w 502276"/>
                <a:gd name="connsiteY18" fmla="*/ 370912 h 486822"/>
                <a:gd name="connsiteX19" fmla="*/ 2575 w 502276"/>
                <a:gd name="connsiteY19" fmla="*/ 370912 h 486822"/>
                <a:gd name="connsiteX20" fmla="*/ 0 w 502276"/>
                <a:gd name="connsiteY20" fmla="*/ 332275 h 486822"/>
                <a:gd name="connsiteX21" fmla="*/ 10303 w 502276"/>
                <a:gd name="connsiteY21" fmla="*/ 309093 h 486822"/>
                <a:gd name="connsiteX22" fmla="*/ 20606 w 502276"/>
                <a:gd name="connsiteY22" fmla="*/ 293638 h 486822"/>
                <a:gd name="connsiteX23" fmla="*/ 28333 w 502276"/>
                <a:gd name="connsiteY23" fmla="*/ 278184 h 486822"/>
                <a:gd name="connsiteX24" fmla="*/ 77340 w 502276"/>
                <a:gd name="connsiteY24" fmla="*/ 279506 h 486822"/>
                <a:gd name="connsiteX25" fmla="*/ 51515 w 502276"/>
                <a:gd name="connsiteY25" fmla="*/ 244699 h 486822"/>
                <a:gd name="connsiteX26" fmla="*/ 80543 w 502276"/>
                <a:gd name="connsiteY26" fmla="*/ 273727 h 486822"/>
                <a:gd name="connsiteX27" fmla="*/ 91474 w 502276"/>
                <a:gd name="connsiteY27" fmla="*/ 247969 h 486822"/>
                <a:gd name="connsiteX28" fmla="*/ 110826 w 502276"/>
                <a:gd name="connsiteY28" fmla="*/ 233455 h 486822"/>
                <a:gd name="connsiteX29" fmla="*/ 87576 w 502276"/>
                <a:gd name="connsiteY29" fmla="*/ 190607 h 486822"/>
                <a:gd name="connsiteX30" fmla="*/ 87576 w 502276"/>
                <a:gd name="connsiteY30" fmla="*/ 190607 h 486822"/>
                <a:gd name="connsiteX31" fmla="*/ 118485 w 502276"/>
                <a:gd name="connsiteY31" fmla="*/ 180304 h 486822"/>
                <a:gd name="connsiteX32" fmla="*/ 139091 w 502276"/>
                <a:gd name="connsiteY32" fmla="*/ 175153 h 486822"/>
                <a:gd name="connsiteX33" fmla="*/ 139091 w 502276"/>
                <a:gd name="connsiteY33" fmla="*/ 175153 h 486822"/>
                <a:gd name="connsiteX34" fmla="*/ 113334 w 502276"/>
                <a:gd name="connsiteY34" fmla="*/ 141668 h 486822"/>
                <a:gd name="connsiteX35" fmla="*/ 118485 w 502276"/>
                <a:gd name="connsiteY35" fmla="*/ 113334 h 486822"/>
                <a:gd name="connsiteX36" fmla="*/ 115909 w 502276"/>
                <a:gd name="connsiteY36" fmla="*/ 90152 h 486822"/>
                <a:gd name="connsiteX37" fmla="*/ 100455 w 502276"/>
                <a:gd name="connsiteY37" fmla="*/ 72122 h 486822"/>
                <a:gd name="connsiteX38" fmla="*/ 92727 w 502276"/>
                <a:gd name="connsiteY38" fmla="*/ 54091 h 486822"/>
                <a:gd name="connsiteX39" fmla="*/ 103031 w 502276"/>
                <a:gd name="connsiteY39" fmla="*/ 33485 h 486822"/>
                <a:gd name="connsiteX40" fmla="*/ 118485 w 502276"/>
                <a:gd name="connsiteY40" fmla="*/ 12879 h 486822"/>
                <a:gd name="connsiteX41" fmla="*/ 126213 w 502276"/>
                <a:gd name="connsiteY41" fmla="*/ 2576 h 486822"/>
                <a:gd name="connsiteX42" fmla="*/ 146819 w 502276"/>
                <a:gd name="connsiteY42" fmla="*/ 0 h 486822"/>
                <a:gd name="connsiteX43" fmla="*/ 164849 w 502276"/>
                <a:gd name="connsiteY43" fmla="*/ 7727 h 486822"/>
                <a:gd name="connsiteX44" fmla="*/ 162273 w 502276"/>
                <a:gd name="connsiteY44" fmla="*/ 23182 h 486822"/>
                <a:gd name="connsiteX45" fmla="*/ 162273 w 502276"/>
                <a:gd name="connsiteY45" fmla="*/ 23182 h 486822"/>
                <a:gd name="connsiteX46" fmla="*/ 185455 w 502276"/>
                <a:gd name="connsiteY46" fmla="*/ 51516 h 486822"/>
                <a:gd name="connsiteX47" fmla="*/ 185455 w 502276"/>
                <a:gd name="connsiteY47" fmla="*/ 51516 h 486822"/>
                <a:gd name="connsiteX48" fmla="*/ 221516 w 502276"/>
                <a:gd name="connsiteY48" fmla="*/ 69546 h 486822"/>
                <a:gd name="connsiteX49" fmla="*/ 221516 w 502276"/>
                <a:gd name="connsiteY49" fmla="*/ 69546 h 486822"/>
                <a:gd name="connsiteX50" fmla="*/ 218940 w 502276"/>
                <a:gd name="connsiteY50" fmla="*/ 105607 h 486822"/>
                <a:gd name="connsiteX51" fmla="*/ 239547 w 502276"/>
                <a:gd name="connsiteY51" fmla="*/ 110758 h 486822"/>
                <a:gd name="connsiteX52" fmla="*/ 239547 w 502276"/>
                <a:gd name="connsiteY52" fmla="*/ 110758 h 486822"/>
                <a:gd name="connsiteX53" fmla="*/ 257577 w 502276"/>
                <a:gd name="connsiteY53" fmla="*/ 121062 h 486822"/>
                <a:gd name="connsiteX54" fmla="*/ 249850 w 502276"/>
                <a:gd name="connsiteY54" fmla="*/ 133940 h 486822"/>
                <a:gd name="connsiteX55" fmla="*/ 221516 w 502276"/>
                <a:gd name="connsiteY55" fmla="*/ 154547 h 486822"/>
                <a:gd name="connsiteX56" fmla="*/ 229244 w 502276"/>
                <a:gd name="connsiteY56" fmla="*/ 182880 h 486822"/>
                <a:gd name="connsiteX57" fmla="*/ 255001 w 502276"/>
                <a:gd name="connsiteY57" fmla="*/ 182880 h 486822"/>
                <a:gd name="connsiteX58" fmla="*/ 283335 w 502276"/>
                <a:gd name="connsiteY58" fmla="*/ 177729 h 486822"/>
                <a:gd name="connsiteX59" fmla="*/ 291062 w 502276"/>
                <a:gd name="connsiteY59" fmla="*/ 154547 h 486822"/>
                <a:gd name="connsiteX60" fmla="*/ 296214 w 502276"/>
                <a:gd name="connsiteY60" fmla="*/ 133940 h 486822"/>
                <a:gd name="connsiteX61" fmla="*/ 296214 w 502276"/>
                <a:gd name="connsiteY61" fmla="*/ 133940 h 486822"/>
                <a:gd name="connsiteX62" fmla="*/ 288486 w 502276"/>
                <a:gd name="connsiteY62" fmla="*/ 103031 h 486822"/>
                <a:gd name="connsiteX63" fmla="*/ 285911 w 502276"/>
                <a:gd name="connsiteY63" fmla="*/ 79849 h 486822"/>
                <a:gd name="connsiteX64" fmla="*/ 278183 w 502276"/>
                <a:gd name="connsiteY64" fmla="*/ 56667 h 486822"/>
                <a:gd name="connsiteX65" fmla="*/ 285911 w 502276"/>
                <a:gd name="connsiteY65" fmla="*/ 30909 h 486822"/>
                <a:gd name="connsiteX66" fmla="*/ 288486 w 502276"/>
                <a:gd name="connsiteY66" fmla="*/ 23182 h 486822"/>
                <a:gd name="connsiteX67" fmla="*/ 329699 w 502276"/>
                <a:gd name="connsiteY67" fmla="*/ 69546 h 486822"/>
                <a:gd name="connsiteX68" fmla="*/ 345153 w 502276"/>
                <a:gd name="connsiteY68" fmla="*/ 100455 h 486822"/>
                <a:gd name="connsiteX69" fmla="*/ 383790 w 502276"/>
                <a:gd name="connsiteY69" fmla="*/ 92728 h 486822"/>
                <a:gd name="connsiteX70" fmla="*/ 409548 w 502276"/>
                <a:gd name="connsiteY70" fmla="*/ 92728 h 486822"/>
                <a:gd name="connsiteX71" fmla="*/ 430154 w 502276"/>
                <a:gd name="connsiteY71" fmla="*/ 103031 h 486822"/>
                <a:gd name="connsiteX72" fmla="*/ 453336 w 502276"/>
                <a:gd name="connsiteY72" fmla="*/ 118486 h 486822"/>
                <a:gd name="connsiteX73" fmla="*/ 473942 w 502276"/>
                <a:gd name="connsiteY73" fmla="*/ 136516 h 486822"/>
                <a:gd name="connsiteX74" fmla="*/ 491973 w 502276"/>
                <a:gd name="connsiteY74" fmla="*/ 164850 h 486822"/>
                <a:gd name="connsiteX75" fmla="*/ 494548 w 502276"/>
                <a:gd name="connsiteY75" fmla="*/ 190607 h 486822"/>
                <a:gd name="connsiteX76" fmla="*/ 502276 w 502276"/>
                <a:gd name="connsiteY76" fmla="*/ 216365 h 486822"/>
                <a:gd name="connsiteX77" fmla="*/ 491973 w 502276"/>
                <a:gd name="connsiteY77" fmla="*/ 244699 h 486822"/>
                <a:gd name="connsiteX78" fmla="*/ 481669 w 502276"/>
                <a:gd name="connsiteY78" fmla="*/ 267881 h 486822"/>
                <a:gd name="connsiteX79" fmla="*/ 458487 w 502276"/>
                <a:gd name="connsiteY79" fmla="*/ 291063 h 486822"/>
                <a:gd name="connsiteX80" fmla="*/ 440457 w 502276"/>
                <a:gd name="connsiteY80" fmla="*/ 314245 h 486822"/>
                <a:gd name="connsiteX81" fmla="*/ 401820 w 502276"/>
                <a:gd name="connsiteY81" fmla="*/ 350305 h 486822"/>
                <a:gd name="connsiteX0" fmla="*/ 401820 w 502276"/>
                <a:gd name="connsiteY0" fmla="*/ 350305 h 486822"/>
                <a:gd name="connsiteX1" fmla="*/ 391517 w 502276"/>
                <a:gd name="connsiteY1" fmla="*/ 365760 h 486822"/>
                <a:gd name="connsiteX2" fmla="*/ 386366 w 502276"/>
                <a:gd name="connsiteY2" fmla="*/ 388942 h 486822"/>
                <a:gd name="connsiteX3" fmla="*/ 376063 w 502276"/>
                <a:gd name="connsiteY3" fmla="*/ 417276 h 486822"/>
                <a:gd name="connsiteX4" fmla="*/ 360608 w 502276"/>
                <a:gd name="connsiteY4" fmla="*/ 453336 h 486822"/>
                <a:gd name="connsiteX5" fmla="*/ 329699 w 502276"/>
                <a:gd name="connsiteY5" fmla="*/ 468791 h 486822"/>
                <a:gd name="connsiteX6" fmla="*/ 298789 w 502276"/>
                <a:gd name="connsiteY6" fmla="*/ 476518 h 486822"/>
                <a:gd name="connsiteX7" fmla="*/ 275607 w 502276"/>
                <a:gd name="connsiteY7" fmla="*/ 484246 h 486822"/>
                <a:gd name="connsiteX8" fmla="*/ 242122 w 502276"/>
                <a:gd name="connsiteY8" fmla="*/ 484246 h 486822"/>
                <a:gd name="connsiteX9" fmla="*/ 216365 w 502276"/>
                <a:gd name="connsiteY9" fmla="*/ 486822 h 486822"/>
                <a:gd name="connsiteX10" fmla="*/ 182880 w 502276"/>
                <a:gd name="connsiteY10" fmla="*/ 486822 h 486822"/>
                <a:gd name="connsiteX11" fmla="*/ 151970 w 502276"/>
                <a:gd name="connsiteY11" fmla="*/ 484246 h 486822"/>
                <a:gd name="connsiteX12" fmla="*/ 121061 w 502276"/>
                <a:gd name="connsiteY12" fmla="*/ 481670 h 486822"/>
                <a:gd name="connsiteX13" fmla="*/ 85000 w 502276"/>
                <a:gd name="connsiteY13" fmla="*/ 473943 h 486822"/>
                <a:gd name="connsiteX14" fmla="*/ 54091 w 502276"/>
                <a:gd name="connsiteY14" fmla="*/ 461064 h 486822"/>
                <a:gd name="connsiteX15" fmla="*/ 36060 w 502276"/>
                <a:gd name="connsiteY15" fmla="*/ 445609 h 486822"/>
                <a:gd name="connsiteX16" fmla="*/ 15454 w 502276"/>
                <a:gd name="connsiteY16" fmla="*/ 425003 h 486822"/>
                <a:gd name="connsiteX17" fmla="*/ 10303 w 502276"/>
                <a:gd name="connsiteY17" fmla="*/ 396669 h 486822"/>
                <a:gd name="connsiteX18" fmla="*/ 2575 w 502276"/>
                <a:gd name="connsiteY18" fmla="*/ 370912 h 486822"/>
                <a:gd name="connsiteX19" fmla="*/ 2575 w 502276"/>
                <a:gd name="connsiteY19" fmla="*/ 370912 h 486822"/>
                <a:gd name="connsiteX20" fmla="*/ 0 w 502276"/>
                <a:gd name="connsiteY20" fmla="*/ 332275 h 486822"/>
                <a:gd name="connsiteX21" fmla="*/ 10303 w 502276"/>
                <a:gd name="connsiteY21" fmla="*/ 309093 h 486822"/>
                <a:gd name="connsiteX22" fmla="*/ 20606 w 502276"/>
                <a:gd name="connsiteY22" fmla="*/ 293638 h 486822"/>
                <a:gd name="connsiteX23" fmla="*/ 28333 w 502276"/>
                <a:gd name="connsiteY23" fmla="*/ 278184 h 486822"/>
                <a:gd name="connsiteX24" fmla="*/ 77340 w 502276"/>
                <a:gd name="connsiteY24" fmla="*/ 279506 h 486822"/>
                <a:gd name="connsiteX25" fmla="*/ 78124 w 502276"/>
                <a:gd name="connsiteY25" fmla="*/ 266470 h 486822"/>
                <a:gd name="connsiteX26" fmla="*/ 80543 w 502276"/>
                <a:gd name="connsiteY26" fmla="*/ 273727 h 486822"/>
                <a:gd name="connsiteX27" fmla="*/ 91474 w 502276"/>
                <a:gd name="connsiteY27" fmla="*/ 247969 h 486822"/>
                <a:gd name="connsiteX28" fmla="*/ 110826 w 502276"/>
                <a:gd name="connsiteY28" fmla="*/ 233455 h 486822"/>
                <a:gd name="connsiteX29" fmla="*/ 87576 w 502276"/>
                <a:gd name="connsiteY29" fmla="*/ 190607 h 486822"/>
                <a:gd name="connsiteX30" fmla="*/ 87576 w 502276"/>
                <a:gd name="connsiteY30" fmla="*/ 190607 h 486822"/>
                <a:gd name="connsiteX31" fmla="*/ 118485 w 502276"/>
                <a:gd name="connsiteY31" fmla="*/ 180304 h 486822"/>
                <a:gd name="connsiteX32" fmla="*/ 139091 w 502276"/>
                <a:gd name="connsiteY32" fmla="*/ 175153 h 486822"/>
                <a:gd name="connsiteX33" fmla="*/ 139091 w 502276"/>
                <a:gd name="connsiteY33" fmla="*/ 175153 h 486822"/>
                <a:gd name="connsiteX34" fmla="*/ 113334 w 502276"/>
                <a:gd name="connsiteY34" fmla="*/ 141668 h 486822"/>
                <a:gd name="connsiteX35" fmla="*/ 118485 w 502276"/>
                <a:gd name="connsiteY35" fmla="*/ 113334 h 486822"/>
                <a:gd name="connsiteX36" fmla="*/ 115909 w 502276"/>
                <a:gd name="connsiteY36" fmla="*/ 90152 h 486822"/>
                <a:gd name="connsiteX37" fmla="*/ 100455 w 502276"/>
                <a:gd name="connsiteY37" fmla="*/ 72122 h 486822"/>
                <a:gd name="connsiteX38" fmla="*/ 92727 w 502276"/>
                <a:gd name="connsiteY38" fmla="*/ 54091 h 486822"/>
                <a:gd name="connsiteX39" fmla="*/ 103031 w 502276"/>
                <a:gd name="connsiteY39" fmla="*/ 33485 h 486822"/>
                <a:gd name="connsiteX40" fmla="*/ 118485 w 502276"/>
                <a:gd name="connsiteY40" fmla="*/ 12879 h 486822"/>
                <a:gd name="connsiteX41" fmla="*/ 126213 w 502276"/>
                <a:gd name="connsiteY41" fmla="*/ 2576 h 486822"/>
                <a:gd name="connsiteX42" fmla="*/ 146819 w 502276"/>
                <a:gd name="connsiteY42" fmla="*/ 0 h 486822"/>
                <a:gd name="connsiteX43" fmla="*/ 164849 w 502276"/>
                <a:gd name="connsiteY43" fmla="*/ 7727 h 486822"/>
                <a:gd name="connsiteX44" fmla="*/ 162273 w 502276"/>
                <a:gd name="connsiteY44" fmla="*/ 23182 h 486822"/>
                <a:gd name="connsiteX45" fmla="*/ 162273 w 502276"/>
                <a:gd name="connsiteY45" fmla="*/ 23182 h 486822"/>
                <a:gd name="connsiteX46" fmla="*/ 185455 w 502276"/>
                <a:gd name="connsiteY46" fmla="*/ 51516 h 486822"/>
                <a:gd name="connsiteX47" fmla="*/ 185455 w 502276"/>
                <a:gd name="connsiteY47" fmla="*/ 51516 h 486822"/>
                <a:gd name="connsiteX48" fmla="*/ 221516 w 502276"/>
                <a:gd name="connsiteY48" fmla="*/ 69546 h 486822"/>
                <a:gd name="connsiteX49" fmla="*/ 221516 w 502276"/>
                <a:gd name="connsiteY49" fmla="*/ 69546 h 486822"/>
                <a:gd name="connsiteX50" fmla="*/ 218940 w 502276"/>
                <a:gd name="connsiteY50" fmla="*/ 105607 h 486822"/>
                <a:gd name="connsiteX51" fmla="*/ 239547 w 502276"/>
                <a:gd name="connsiteY51" fmla="*/ 110758 h 486822"/>
                <a:gd name="connsiteX52" fmla="*/ 239547 w 502276"/>
                <a:gd name="connsiteY52" fmla="*/ 110758 h 486822"/>
                <a:gd name="connsiteX53" fmla="*/ 257577 w 502276"/>
                <a:gd name="connsiteY53" fmla="*/ 121062 h 486822"/>
                <a:gd name="connsiteX54" fmla="*/ 249850 w 502276"/>
                <a:gd name="connsiteY54" fmla="*/ 133940 h 486822"/>
                <a:gd name="connsiteX55" fmla="*/ 221516 w 502276"/>
                <a:gd name="connsiteY55" fmla="*/ 154547 h 486822"/>
                <a:gd name="connsiteX56" fmla="*/ 229244 w 502276"/>
                <a:gd name="connsiteY56" fmla="*/ 182880 h 486822"/>
                <a:gd name="connsiteX57" fmla="*/ 255001 w 502276"/>
                <a:gd name="connsiteY57" fmla="*/ 182880 h 486822"/>
                <a:gd name="connsiteX58" fmla="*/ 283335 w 502276"/>
                <a:gd name="connsiteY58" fmla="*/ 177729 h 486822"/>
                <a:gd name="connsiteX59" fmla="*/ 291062 w 502276"/>
                <a:gd name="connsiteY59" fmla="*/ 154547 h 486822"/>
                <a:gd name="connsiteX60" fmla="*/ 296214 w 502276"/>
                <a:gd name="connsiteY60" fmla="*/ 133940 h 486822"/>
                <a:gd name="connsiteX61" fmla="*/ 296214 w 502276"/>
                <a:gd name="connsiteY61" fmla="*/ 133940 h 486822"/>
                <a:gd name="connsiteX62" fmla="*/ 288486 w 502276"/>
                <a:gd name="connsiteY62" fmla="*/ 103031 h 486822"/>
                <a:gd name="connsiteX63" fmla="*/ 285911 w 502276"/>
                <a:gd name="connsiteY63" fmla="*/ 79849 h 486822"/>
                <a:gd name="connsiteX64" fmla="*/ 278183 w 502276"/>
                <a:gd name="connsiteY64" fmla="*/ 56667 h 486822"/>
                <a:gd name="connsiteX65" fmla="*/ 285911 w 502276"/>
                <a:gd name="connsiteY65" fmla="*/ 30909 h 486822"/>
                <a:gd name="connsiteX66" fmla="*/ 288486 w 502276"/>
                <a:gd name="connsiteY66" fmla="*/ 23182 h 486822"/>
                <a:gd name="connsiteX67" fmla="*/ 329699 w 502276"/>
                <a:gd name="connsiteY67" fmla="*/ 69546 h 486822"/>
                <a:gd name="connsiteX68" fmla="*/ 345153 w 502276"/>
                <a:gd name="connsiteY68" fmla="*/ 100455 h 486822"/>
                <a:gd name="connsiteX69" fmla="*/ 383790 w 502276"/>
                <a:gd name="connsiteY69" fmla="*/ 92728 h 486822"/>
                <a:gd name="connsiteX70" fmla="*/ 409548 w 502276"/>
                <a:gd name="connsiteY70" fmla="*/ 92728 h 486822"/>
                <a:gd name="connsiteX71" fmla="*/ 430154 w 502276"/>
                <a:gd name="connsiteY71" fmla="*/ 103031 h 486822"/>
                <a:gd name="connsiteX72" fmla="*/ 453336 w 502276"/>
                <a:gd name="connsiteY72" fmla="*/ 118486 h 486822"/>
                <a:gd name="connsiteX73" fmla="*/ 473942 w 502276"/>
                <a:gd name="connsiteY73" fmla="*/ 136516 h 486822"/>
                <a:gd name="connsiteX74" fmla="*/ 491973 w 502276"/>
                <a:gd name="connsiteY74" fmla="*/ 164850 h 486822"/>
                <a:gd name="connsiteX75" fmla="*/ 494548 w 502276"/>
                <a:gd name="connsiteY75" fmla="*/ 190607 h 486822"/>
                <a:gd name="connsiteX76" fmla="*/ 502276 w 502276"/>
                <a:gd name="connsiteY76" fmla="*/ 216365 h 486822"/>
                <a:gd name="connsiteX77" fmla="*/ 491973 w 502276"/>
                <a:gd name="connsiteY77" fmla="*/ 244699 h 486822"/>
                <a:gd name="connsiteX78" fmla="*/ 481669 w 502276"/>
                <a:gd name="connsiteY78" fmla="*/ 267881 h 486822"/>
                <a:gd name="connsiteX79" fmla="*/ 458487 w 502276"/>
                <a:gd name="connsiteY79" fmla="*/ 291063 h 486822"/>
                <a:gd name="connsiteX80" fmla="*/ 440457 w 502276"/>
                <a:gd name="connsiteY80" fmla="*/ 314245 h 486822"/>
                <a:gd name="connsiteX81" fmla="*/ 401820 w 502276"/>
                <a:gd name="connsiteY81" fmla="*/ 350305 h 486822"/>
                <a:gd name="connsiteX0" fmla="*/ 401820 w 502276"/>
                <a:gd name="connsiteY0" fmla="*/ 350305 h 486822"/>
                <a:gd name="connsiteX1" fmla="*/ 391517 w 502276"/>
                <a:gd name="connsiteY1" fmla="*/ 365760 h 486822"/>
                <a:gd name="connsiteX2" fmla="*/ 386366 w 502276"/>
                <a:gd name="connsiteY2" fmla="*/ 388942 h 486822"/>
                <a:gd name="connsiteX3" fmla="*/ 376063 w 502276"/>
                <a:gd name="connsiteY3" fmla="*/ 417276 h 486822"/>
                <a:gd name="connsiteX4" fmla="*/ 360608 w 502276"/>
                <a:gd name="connsiteY4" fmla="*/ 453336 h 486822"/>
                <a:gd name="connsiteX5" fmla="*/ 329699 w 502276"/>
                <a:gd name="connsiteY5" fmla="*/ 468791 h 486822"/>
                <a:gd name="connsiteX6" fmla="*/ 298789 w 502276"/>
                <a:gd name="connsiteY6" fmla="*/ 476518 h 486822"/>
                <a:gd name="connsiteX7" fmla="*/ 275607 w 502276"/>
                <a:gd name="connsiteY7" fmla="*/ 484246 h 486822"/>
                <a:gd name="connsiteX8" fmla="*/ 242122 w 502276"/>
                <a:gd name="connsiteY8" fmla="*/ 484246 h 486822"/>
                <a:gd name="connsiteX9" fmla="*/ 216365 w 502276"/>
                <a:gd name="connsiteY9" fmla="*/ 486822 h 486822"/>
                <a:gd name="connsiteX10" fmla="*/ 182880 w 502276"/>
                <a:gd name="connsiteY10" fmla="*/ 486822 h 486822"/>
                <a:gd name="connsiteX11" fmla="*/ 151970 w 502276"/>
                <a:gd name="connsiteY11" fmla="*/ 484246 h 486822"/>
                <a:gd name="connsiteX12" fmla="*/ 121061 w 502276"/>
                <a:gd name="connsiteY12" fmla="*/ 481670 h 486822"/>
                <a:gd name="connsiteX13" fmla="*/ 85000 w 502276"/>
                <a:gd name="connsiteY13" fmla="*/ 473943 h 486822"/>
                <a:gd name="connsiteX14" fmla="*/ 54091 w 502276"/>
                <a:gd name="connsiteY14" fmla="*/ 461064 h 486822"/>
                <a:gd name="connsiteX15" fmla="*/ 36060 w 502276"/>
                <a:gd name="connsiteY15" fmla="*/ 445609 h 486822"/>
                <a:gd name="connsiteX16" fmla="*/ 15454 w 502276"/>
                <a:gd name="connsiteY16" fmla="*/ 425003 h 486822"/>
                <a:gd name="connsiteX17" fmla="*/ 10303 w 502276"/>
                <a:gd name="connsiteY17" fmla="*/ 396669 h 486822"/>
                <a:gd name="connsiteX18" fmla="*/ 2575 w 502276"/>
                <a:gd name="connsiteY18" fmla="*/ 370912 h 486822"/>
                <a:gd name="connsiteX19" fmla="*/ 2575 w 502276"/>
                <a:gd name="connsiteY19" fmla="*/ 370912 h 486822"/>
                <a:gd name="connsiteX20" fmla="*/ 0 w 502276"/>
                <a:gd name="connsiteY20" fmla="*/ 332275 h 486822"/>
                <a:gd name="connsiteX21" fmla="*/ 10303 w 502276"/>
                <a:gd name="connsiteY21" fmla="*/ 309093 h 486822"/>
                <a:gd name="connsiteX22" fmla="*/ 20606 w 502276"/>
                <a:gd name="connsiteY22" fmla="*/ 293638 h 486822"/>
                <a:gd name="connsiteX23" fmla="*/ 28333 w 502276"/>
                <a:gd name="connsiteY23" fmla="*/ 278184 h 486822"/>
                <a:gd name="connsiteX24" fmla="*/ 77340 w 502276"/>
                <a:gd name="connsiteY24" fmla="*/ 279506 h 486822"/>
                <a:gd name="connsiteX25" fmla="*/ 78124 w 502276"/>
                <a:gd name="connsiteY25" fmla="*/ 266470 h 486822"/>
                <a:gd name="connsiteX26" fmla="*/ 80543 w 502276"/>
                <a:gd name="connsiteY26" fmla="*/ 273727 h 486822"/>
                <a:gd name="connsiteX27" fmla="*/ 91474 w 502276"/>
                <a:gd name="connsiteY27" fmla="*/ 247969 h 486822"/>
                <a:gd name="connsiteX28" fmla="*/ 110826 w 502276"/>
                <a:gd name="connsiteY28" fmla="*/ 233455 h 486822"/>
                <a:gd name="connsiteX29" fmla="*/ 87576 w 502276"/>
                <a:gd name="connsiteY29" fmla="*/ 190607 h 486822"/>
                <a:gd name="connsiteX30" fmla="*/ 87576 w 502276"/>
                <a:gd name="connsiteY30" fmla="*/ 190607 h 486822"/>
                <a:gd name="connsiteX31" fmla="*/ 118485 w 502276"/>
                <a:gd name="connsiteY31" fmla="*/ 180304 h 486822"/>
                <a:gd name="connsiteX32" fmla="*/ 139091 w 502276"/>
                <a:gd name="connsiteY32" fmla="*/ 175153 h 486822"/>
                <a:gd name="connsiteX33" fmla="*/ 139091 w 502276"/>
                <a:gd name="connsiteY33" fmla="*/ 175153 h 486822"/>
                <a:gd name="connsiteX34" fmla="*/ 113334 w 502276"/>
                <a:gd name="connsiteY34" fmla="*/ 141668 h 486822"/>
                <a:gd name="connsiteX35" fmla="*/ 118485 w 502276"/>
                <a:gd name="connsiteY35" fmla="*/ 113334 h 486822"/>
                <a:gd name="connsiteX36" fmla="*/ 115909 w 502276"/>
                <a:gd name="connsiteY36" fmla="*/ 90152 h 486822"/>
                <a:gd name="connsiteX37" fmla="*/ 100455 w 502276"/>
                <a:gd name="connsiteY37" fmla="*/ 72122 h 486822"/>
                <a:gd name="connsiteX38" fmla="*/ 92727 w 502276"/>
                <a:gd name="connsiteY38" fmla="*/ 54091 h 486822"/>
                <a:gd name="connsiteX39" fmla="*/ 103031 w 502276"/>
                <a:gd name="connsiteY39" fmla="*/ 33485 h 486822"/>
                <a:gd name="connsiteX40" fmla="*/ 118485 w 502276"/>
                <a:gd name="connsiteY40" fmla="*/ 12879 h 486822"/>
                <a:gd name="connsiteX41" fmla="*/ 126213 w 502276"/>
                <a:gd name="connsiteY41" fmla="*/ 2576 h 486822"/>
                <a:gd name="connsiteX42" fmla="*/ 146819 w 502276"/>
                <a:gd name="connsiteY42" fmla="*/ 0 h 486822"/>
                <a:gd name="connsiteX43" fmla="*/ 164849 w 502276"/>
                <a:gd name="connsiteY43" fmla="*/ 7727 h 486822"/>
                <a:gd name="connsiteX44" fmla="*/ 162273 w 502276"/>
                <a:gd name="connsiteY44" fmla="*/ 23182 h 486822"/>
                <a:gd name="connsiteX45" fmla="*/ 162273 w 502276"/>
                <a:gd name="connsiteY45" fmla="*/ 23182 h 486822"/>
                <a:gd name="connsiteX46" fmla="*/ 185455 w 502276"/>
                <a:gd name="connsiteY46" fmla="*/ 51516 h 486822"/>
                <a:gd name="connsiteX47" fmla="*/ 185455 w 502276"/>
                <a:gd name="connsiteY47" fmla="*/ 51516 h 486822"/>
                <a:gd name="connsiteX48" fmla="*/ 221516 w 502276"/>
                <a:gd name="connsiteY48" fmla="*/ 69546 h 486822"/>
                <a:gd name="connsiteX49" fmla="*/ 221516 w 502276"/>
                <a:gd name="connsiteY49" fmla="*/ 69546 h 486822"/>
                <a:gd name="connsiteX50" fmla="*/ 218940 w 502276"/>
                <a:gd name="connsiteY50" fmla="*/ 105607 h 486822"/>
                <a:gd name="connsiteX51" fmla="*/ 239547 w 502276"/>
                <a:gd name="connsiteY51" fmla="*/ 110758 h 486822"/>
                <a:gd name="connsiteX52" fmla="*/ 239547 w 502276"/>
                <a:gd name="connsiteY52" fmla="*/ 110758 h 486822"/>
                <a:gd name="connsiteX53" fmla="*/ 257577 w 502276"/>
                <a:gd name="connsiteY53" fmla="*/ 121062 h 486822"/>
                <a:gd name="connsiteX54" fmla="*/ 249850 w 502276"/>
                <a:gd name="connsiteY54" fmla="*/ 133940 h 486822"/>
                <a:gd name="connsiteX55" fmla="*/ 221516 w 502276"/>
                <a:gd name="connsiteY55" fmla="*/ 154547 h 486822"/>
                <a:gd name="connsiteX56" fmla="*/ 229244 w 502276"/>
                <a:gd name="connsiteY56" fmla="*/ 182880 h 486822"/>
                <a:gd name="connsiteX57" fmla="*/ 255001 w 502276"/>
                <a:gd name="connsiteY57" fmla="*/ 182880 h 486822"/>
                <a:gd name="connsiteX58" fmla="*/ 283335 w 502276"/>
                <a:gd name="connsiteY58" fmla="*/ 177729 h 486822"/>
                <a:gd name="connsiteX59" fmla="*/ 291062 w 502276"/>
                <a:gd name="connsiteY59" fmla="*/ 154547 h 486822"/>
                <a:gd name="connsiteX60" fmla="*/ 296214 w 502276"/>
                <a:gd name="connsiteY60" fmla="*/ 133940 h 486822"/>
                <a:gd name="connsiteX61" fmla="*/ 296214 w 502276"/>
                <a:gd name="connsiteY61" fmla="*/ 133940 h 486822"/>
                <a:gd name="connsiteX62" fmla="*/ 288486 w 502276"/>
                <a:gd name="connsiteY62" fmla="*/ 103031 h 486822"/>
                <a:gd name="connsiteX63" fmla="*/ 285911 w 502276"/>
                <a:gd name="connsiteY63" fmla="*/ 79849 h 486822"/>
                <a:gd name="connsiteX64" fmla="*/ 278183 w 502276"/>
                <a:gd name="connsiteY64" fmla="*/ 56667 h 486822"/>
                <a:gd name="connsiteX65" fmla="*/ 285911 w 502276"/>
                <a:gd name="connsiteY65" fmla="*/ 30909 h 486822"/>
                <a:gd name="connsiteX66" fmla="*/ 288486 w 502276"/>
                <a:gd name="connsiteY66" fmla="*/ 23182 h 486822"/>
                <a:gd name="connsiteX67" fmla="*/ 329699 w 502276"/>
                <a:gd name="connsiteY67" fmla="*/ 69546 h 486822"/>
                <a:gd name="connsiteX68" fmla="*/ 366925 w 502276"/>
                <a:gd name="connsiteY68" fmla="*/ 88360 h 486822"/>
                <a:gd name="connsiteX69" fmla="*/ 383790 w 502276"/>
                <a:gd name="connsiteY69" fmla="*/ 92728 h 486822"/>
                <a:gd name="connsiteX70" fmla="*/ 409548 w 502276"/>
                <a:gd name="connsiteY70" fmla="*/ 92728 h 486822"/>
                <a:gd name="connsiteX71" fmla="*/ 430154 w 502276"/>
                <a:gd name="connsiteY71" fmla="*/ 103031 h 486822"/>
                <a:gd name="connsiteX72" fmla="*/ 453336 w 502276"/>
                <a:gd name="connsiteY72" fmla="*/ 118486 h 486822"/>
                <a:gd name="connsiteX73" fmla="*/ 473942 w 502276"/>
                <a:gd name="connsiteY73" fmla="*/ 136516 h 486822"/>
                <a:gd name="connsiteX74" fmla="*/ 491973 w 502276"/>
                <a:gd name="connsiteY74" fmla="*/ 164850 h 486822"/>
                <a:gd name="connsiteX75" fmla="*/ 494548 w 502276"/>
                <a:gd name="connsiteY75" fmla="*/ 190607 h 486822"/>
                <a:gd name="connsiteX76" fmla="*/ 502276 w 502276"/>
                <a:gd name="connsiteY76" fmla="*/ 216365 h 486822"/>
                <a:gd name="connsiteX77" fmla="*/ 491973 w 502276"/>
                <a:gd name="connsiteY77" fmla="*/ 244699 h 486822"/>
                <a:gd name="connsiteX78" fmla="*/ 481669 w 502276"/>
                <a:gd name="connsiteY78" fmla="*/ 267881 h 486822"/>
                <a:gd name="connsiteX79" fmla="*/ 458487 w 502276"/>
                <a:gd name="connsiteY79" fmla="*/ 291063 h 486822"/>
                <a:gd name="connsiteX80" fmla="*/ 440457 w 502276"/>
                <a:gd name="connsiteY80" fmla="*/ 314245 h 486822"/>
                <a:gd name="connsiteX81" fmla="*/ 401820 w 502276"/>
                <a:gd name="connsiteY81" fmla="*/ 350305 h 486822"/>
                <a:gd name="connsiteX0" fmla="*/ 401820 w 502276"/>
                <a:gd name="connsiteY0" fmla="*/ 350305 h 486822"/>
                <a:gd name="connsiteX1" fmla="*/ 391517 w 502276"/>
                <a:gd name="connsiteY1" fmla="*/ 365760 h 486822"/>
                <a:gd name="connsiteX2" fmla="*/ 386366 w 502276"/>
                <a:gd name="connsiteY2" fmla="*/ 388942 h 486822"/>
                <a:gd name="connsiteX3" fmla="*/ 376063 w 502276"/>
                <a:gd name="connsiteY3" fmla="*/ 417276 h 486822"/>
                <a:gd name="connsiteX4" fmla="*/ 360608 w 502276"/>
                <a:gd name="connsiteY4" fmla="*/ 453336 h 486822"/>
                <a:gd name="connsiteX5" fmla="*/ 329699 w 502276"/>
                <a:gd name="connsiteY5" fmla="*/ 468791 h 486822"/>
                <a:gd name="connsiteX6" fmla="*/ 298789 w 502276"/>
                <a:gd name="connsiteY6" fmla="*/ 476518 h 486822"/>
                <a:gd name="connsiteX7" fmla="*/ 275607 w 502276"/>
                <a:gd name="connsiteY7" fmla="*/ 484246 h 486822"/>
                <a:gd name="connsiteX8" fmla="*/ 242122 w 502276"/>
                <a:gd name="connsiteY8" fmla="*/ 484246 h 486822"/>
                <a:gd name="connsiteX9" fmla="*/ 216365 w 502276"/>
                <a:gd name="connsiteY9" fmla="*/ 486822 h 486822"/>
                <a:gd name="connsiteX10" fmla="*/ 182880 w 502276"/>
                <a:gd name="connsiteY10" fmla="*/ 486822 h 486822"/>
                <a:gd name="connsiteX11" fmla="*/ 151970 w 502276"/>
                <a:gd name="connsiteY11" fmla="*/ 484246 h 486822"/>
                <a:gd name="connsiteX12" fmla="*/ 121061 w 502276"/>
                <a:gd name="connsiteY12" fmla="*/ 481670 h 486822"/>
                <a:gd name="connsiteX13" fmla="*/ 85000 w 502276"/>
                <a:gd name="connsiteY13" fmla="*/ 473943 h 486822"/>
                <a:gd name="connsiteX14" fmla="*/ 54091 w 502276"/>
                <a:gd name="connsiteY14" fmla="*/ 461064 h 486822"/>
                <a:gd name="connsiteX15" fmla="*/ 36060 w 502276"/>
                <a:gd name="connsiteY15" fmla="*/ 445609 h 486822"/>
                <a:gd name="connsiteX16" fmla="*/ 15454 w 502276"/>
                <a:gd name="connsiteY16" fmla="*/ 425003 h 486822"/>
                <a:gd name="connsiteX17" fmla="*/ 10303 w 502276"/>
                <a:gd name="connsiteY17" fmla="*/ 396669 h 486822"/>
                <a:gd name="connsiteX18" fmla="*/ 2575 w 502276"/>
                <a:gd name="connsiteY18" fmla="*/ 370912 h 486822"/>
                <a:gd name="connsiteX19" fmla="*/ 2575 w 502276"/>
                <a:gd name="connsiteY19" fmla="*/ 370912 h 486822"/>
                <a:gd name="connsiteX20" fmla="*/ 0 w 502276"/>
                <a:gd name="connsiteY20" fmla="*/ 332275 h 486822"/>
                <a:gd name="connsiteX21" fmla="*/ 10303 w 502276"/>
                <a:gd name="connsiteY21" fmla="*/ 309093 h 486822"/>
                <a:gd name="connsiteX22" fmla="*/ 20606 w 502276"/>
                <a:gd name="connsiteY22" fmla="*/ 293638 h 486822"/>
                <a:gd name="connsiteX23" fmla="*/ 28333 w 502276"/>
                <a:gd name="connsiteY23" fmla="*/ 278184 h 486822"/>
                <a:gd name="connsiteX24" fmla="*/ 77340 w 502276"/>
                <a:gd name="connsiteY24" fmla="*/ 279506 h 486822"/>
                <a:gd name="connsiteX25" fmla="*/ 78124 w 502276"/>
                <a:gd name="connsiteY25" fmla="*/ 266470 h 486822"/>
                <a:gd name="connsiteX26" fmla="*/ 80543 w 502276"/>
                <a:gd name="connsiteY26" fmla="*/ 273727 h 486822"/>
                <a:gd name="connsiteX27" fmla="*/ 91474 w 502276"/>
                <a:gd name="connsiteY27" fmla="*/ 247969 h 486822"/>
                <a:gd name="connsiteX28" fmla="*/ 110826 w 502276"/>
                <a:gd name="connsiteY28" fmla="*/ 233455 h 486822"/>
                <a:gd name="connsiteX29" fmla="*/ 87576 w 502276"/>
                <a:gd name="connsiteY29" fmla="*/ 190607 h 486822"/>
                <a:gd name="connsiteX30" fmla="*/ 87576 w 502276"/>
                <a:gd name="connsiteY30" fmla="*/ 190607 h 486822"/>
                <a:gd name="connsiteX31" fmla="*/ 118485 w 502276"/>
                <a:gd name="connsiteY31" fmla="*/ 180304 h 486822"/>
                <a:gd name="connsiteX32" fmla="*/ 139091 w 502276"/>
                <a:gd name="connsiteY32" fmla="*/ 175153 h 486822"/>
                <a:gd name="connsiteX33" fmla="*/ 139091 w 502276"/>
                <a:gd name="connsiteY33" fmla="*/ 175153 h 486822"/>
                <a:gd name="connsiteX34" fmla="*/ 113334 w 502276"/>
                <a:gd name="connsiteY34" fmla="*/ 141668 h 486822"/>
                <a:gd name="connsiteX35" fmla="*/ 118485 w 502276"/>
                <a:gd name="connsiteY35" fmla="*/ 113334 h 486822"/>
                <a:gd name="connsiteX36" fmla="*/ 115909 w 502276"/>
                <a:gd name="connsiteY36" fmla="*/ 90152 h 486822"/>
                <a:gd name="connsiteX37" fmla="*/ 100455 w 502276"/>
                <a:gd name="connsiteY37" fmla="*/ 72122 h 486822"/>
                <a:gd name="connsiteX38" fmla="*/ 92727 w 502276"/>
                <a:gd name="connsiteY38" fmla="*/ 54091 h 486822"/>
                <a:gd name="connsiteX39" fmla="*/ 103031 w 502276"/>
                <a:gd name="connsiteY39" fmla="*/ 33485 h 486822"/>
                <a:gd name="connsiteX40" fmla="*/ 118485 w 502276"/>
                <a:gd name="connsiteY40" fmla="*/ 12879 h 486822"/>
                <a:gd name="connsiteX41" fmla="*/ 126213 w 502276"/>
                <a:gd name="connsiteY41" fmla="*/ 2576 h 486822"/>
                <a:gd name="connsiteX42" fmla="*/ 146819 w 502276"/>
                <a:gd name="connsiteY42" fmla="*/ 0 h 486822"/>
                <a:gd name="connsiteX43" fmla="*/ 164849 w 502276"/>
                <a:gd name="connsiteY43" fmla="*/ 7727 h 486822"/>
                <a:gd name="connsiteX44" fmla="*/ 162273 w 502276"/>
                <a:gd name="connsiteY44" fmla="*/ 23182 h 486822"/>
                <a:gd name="connsiteX45" fmla="*/ 162273 w 502276"/>
                <a:gd name="connsiteY45" fmla="*/ 23182 h 486822"/>
                <a:gd name="connsiteX46" fmla="*/ 185455 w 502276"/>
                <a:gd name="connsiteY46" fmla="*/ 51516 h 486822"/>
                <a:gd name="connsiteX47" fmla="*/ 185455 w 502276"/>
                <a:gd name="connsiteY47" fmla="*/ 51516 h 486822"/>
                <a:gd name="connsiteX48" fmla="*/ 221516 w 502276"/>
                <a:gd name="connsiteY48" fmla="*/ 69546 h 486822"/>
                <a:gd name="connsiteX49" fmla="*/ 221516 w 502276"/>
                <a:gd name="connsiteY49" fmla="*/ 69546 h 486822"/>
                <a:gd name="connsiteX50" fmla="*/ 218940 w 502276"/>
                <a:gd name="connsiteY50" fmla="*/ 105607 h 486822"/>
                <a:gd name="connsiteX51" fmla="*/ 239547 w 502276"/>
                <a:gd name="connsiteY51" fmla="*/ 110758 h 486822"/>
                <a:gd name="connsiteX52" fmla="*/ 239547 w 502276"/>
                <a:gd name="connsiteY52" fmla="*/ 110758 h 486822"/>
                <a:gd name="connsiteX53" fmla="*/ 257577 w 502276"/>
                <a:gd name="connsiteY53" fmla="*/ 121062 h 486822"/>
                <a:gd name="connsiteX54" fmla="*/ 249850 w 502276"/>
                <a:gd name="connsiteY54" fmla="*/ 133940 h 486822"/>
                <a:gd name="connsiteX55" fmla="*/ 221516 w 502276"/>
                <a:gd name="connsiteY55" fmla="*/ 154547 h 486822"/>
                <a:gd name="connsiteX56" fmla="*/ 229244 w 502276"/>
                <a:gd name="connsiteY56" fmla="*/ 182880 h 486822"/>
                <a:gd name="connsiteX57" fmla="*/ 255001 w 502276"/>
                <a:gd name="connsiteY57" fmla="*/ 182880 h 486822"/>
                <a:gd name="connsiteX58" fmla="*/ 283335 w 502276"/>
                <a:gd name="connsiteY58" fmla="*/ 177729 h 486822"/>
                <a:gd name="connsiteX59" fmla="*/ 291062 w 502276"/>
                <a:gd name="connsiteY59" fmla="*/ 154547 h 486822"/>
                <a:gd name="connsiteX60" fmla="*/ 296214 w 502276"/>
                <a:gd name="connsiteY60" fmla="*/ 133940 h 486822"/>
                <a:gd name="connsiteX61" fmla="*/ 296214 w 502276"/>
                <a:gd name="connsiteY61" fmla="*/ 133940 h 486822"/>
                <a:gd name="connsiteX62" fmla="*/ 288486 w 502276"/>
                <a:gd name="connsiteY62" fmla="*/ 103031 h 486822"/>
                <a:gd name="connsiteX63" fmla="*/ 285911 w 502276"/>
                <a:gd name="connsiteY63" fmla="*/ 79849 h 486822"/>
                <a:gd name="connsiteX64" fmla="*/ 278183 w 502276"/>
                <a:gd name="connsiteY64" fmla="*/ 56667 h 486822"/>
                <a:gd name="connsiteX65" fmla="*/ 285911 w 502276"/>
                <a:gd name="connsiteY65" fmla="*/ 30909 h 486822"/>
                <a:gd name="connsiteX66" fmla="*/ 288486 w 502276"/>
                <a:gd name="connsiteY66" fmla="*/ 23182 h 486822"/>
                <a:gd name="connsiteX67" fmla="*/ 361147 w 502276"/>
                <a:gd name="connsiteY67" fmla="*/ 55031 h 486822"/>
                <a:gd name="connsiteX68" fmla="*/ 366925 w 502276"/>
                <a:gd name="connsiteY68" fmla="*/ 88360 h 486822"/>
                <a:gd name="connsiteX69" fmla="*/ 383790 w 502276"/>
                <a:gd name="connsiteY69" fmla="*/ 92728 h 486822"/>
                <a:gd name="connsiteX70" fmla="*/ 409548 w 502276"/>
                <a:gd name="connsiteY70" fmla="*/ 92728 h 486822"/>
                <a:gd name="connsiteX71" fmla="*/ 430154 w 502276"/>
                <a:gd name="connsiteY71" fmla="*/ 103031 h 486822"/>
                <a:gd name="connsiteX72" fmla="*/ 453336 w 502276"/>
                <a:gd name="connsiteY72" fmla="*/ 118486 h 486822"/>
                <a:gd name="connsiteX73" fmla="*/ 473942 w 502276"/>
                <a:gd name="connsiteY73" fmla="*/ 136516 h 486822"/>
                <a:gd name="connsiteX74" fmla="*/ 491973 w 502276"/>
                <a:gd name="connsiteY74" fmla="*/ 164850 h 486822"/>
                <a:gd name="connsiteX75" fmla="*/ 494548 w 502276"/>
                <a:gd name="connsiteY75" fmla="*/ 190607 h 486822"/>
                <a:gd name="connsiteX76" fmla="*/ 502276 w 502276"/>
                <a:gd name="connsiteY76" fmla="*/ 216365 h 486822"/>
                <a:gd name="connsiteX77" fmla="*/ 491973 w 502276"/>
                <a:gd name="connsiteY77" fmla="*/ 244699 h 486822"/>
                <a:gd name="connsiteX78" fmla="*/ 481669 w 502276"/>
                <a:gd name="connsiteY78" fmla="*/ 267881 h 486822"/>
                <a:gd name="connsiteX79" fmla="*/ 458487 w 502276"/>
                <a:gd name="connsiteY79" fmla="*/ 291063 h 486822"/>
                <a:gd name="connsiteX80" fmla="*/ 440457 w 502276"/>
                <a:gd name="connsiteY80" fmla="*/ 314245 h 486822"/>
                <a:gd name="connsiteX81" fmla="*/ 401820 w 502276"/>
                <a:gd name="connsiteY81" fmla="*/ 350305 h 486822"/>
                <a:gd name="connsiteX0" fmla="*/ 401820 w 502276"/>
                <a:gd name="connsiteY0" fmla="*/ 350305 h 486822"/>
                <a:gd name="connsiteX1" fmla="*/ 391517 w 502276"/>
                <a:gd name="connsiteY1" fmla="*/ 365760 h 486822"/>
                <a:gd name="connsiteX2" fmla="*/ 386366 w 502276"/>
                <a:gd name="connsiteY2" fmla="*/ 388942 h 486822"/>
                <a:gd name="connsiteX3" fmla="*/ 376063 w 502276"/>
                <a:gd name="connsiteY3" fmla="*/ 417276 h 486822"/>
                <a:gd name="connsiteX4" fmla="*/ 360608 w 502276"/>
                <a:gd name="connsiteY4" fmla="*/ 453336 h 486822"/>
                <a:gd name="connsiteX5" fmla="*/ 329699 w 502276"/>
                <a:gd name="connsiteY5" fmla="*/ 468791 h 486822"/>
                <a:gd name="connsiteX6" fmla="*/ 298789 w 502276"/>
                <a:gd name="connsiteY6" fmla="*/ 476518 h 486822"/>
                <a:gd name="connsiteX7" fmla="*/ 275607 w 502276"/>
                <a:gd name="connsiteY7" fmla="*/ 484246 h 486822"/>
                <a:gd name="connsiteX8" fmla="*/ 242122 w 502276"/>
                <a:gd name="connsiteY8" fmla="*/ 484246 h 486822"/>
                <a:gd name="connsiteX9" fmla="*/ 216365 w 502276"/>
                <a:gd name="connsiteY9" fmla="*/ 486822 h 486822"/>
                <a:gd name="connsiteX10" fmla="*/ 182880 w 502276"/>
                <a:gd name="connsiteY10" fmla="*/ 486822 h 486822"/>
                <a:gd name="connsiteX11" fmla="*/ 151970 w 502276"/>
                <a:gd name="connsiteY11" fmla="*/ 484246 h 486822"/>
                <a:gd name="connsiteX12" fmla="*/ 121061 w 502276"/>
                <a:gd name="connsiteY12" fmla="*/ 481670 h 486822"/>
                <a:gd name="connsiteX13" fmla="*/ 85000 w 502276"/>
                <a:gd name="connsiteY13" fmla="*/ 473943 h 486822"/>
                <a:gd name="connsiteX14" fmla="*/ 54091 w 502276"/>
                <a:gd name="connsiteY14" fmla="*/ 461064 h 486822"/>
                <a:gd name="connsiteX15" fmla="*/ 36060 w 502276"/>
                <a:gd name="connsiteY15" fmla="*/ 445609 h 486822"/>
                <a:gd name="connsiteX16" fmla="*/ 15454 w 502276"/>
                <a:gd name="connsiteY16" fmla="*/ 425003 h 486822"/>
                <a:gd name="connsiteX17" fmla="*/ 10303 w 502276"/>
                <a:gd name="connsiteY17" fmla="*/ 396669 h 486822"/>
                <a:gd name="connsiteX18" fmla="*/ 2575 w 502276"/>
                <a:gd name="connsiteY18" fmla="*/ 370912 h 486822"/>
                <a:gd name="connsiteX19" fmla="*/ 2575 w 502276"/>
                <a:gd name="connsiteY19" fmla="*/ 370912 h 486822"/>
                <a:gd name="connsiteX20" fmla="*/ 0 w 502276"/>
                <a:gd name="connsiteY20" fmla="*/ 332275 h 486822"/>
                <a:gd name="connsiteX21" fmla="*/ 10303 w 502276"/>
                <a:gd name="connsiteY21" fmla="*/ 309093 h 486822"/>
                <a:gd name="connsiteX22" fmla="*/ 20606 w 502276"/>
                <a:gd name="connsiteY22" fmla="*/ 293638 h 486822"/>
                <a:gd name="connsiteX23" fmla="*/ 28333 w 502276"/>
                <a:gd name="connsiteY23" fmla="*/ 278184 h 486822"/>
                <a:gd name="connsiteX24" fmla="*/ 77340 w 502276"/>
                <a:gd name="connsiteY24" fmla="*/ 279506 h 486822"/>
                <a:gd name="connsiteX25" fmla="*/ 78124 w 502276"/>
                <a:gd name="connsiteY25" fmla="*/ 266470 h 486822"/>
                <a:gd name="connsiteX26" fmla="*/ 80543 w 502276"/>
                <a:gd name="connsiteY26" fmla="*/ 273727 h 486822"/>
                <a:gd name="connsiteX27" fmla="*/ 91474 w 502276"/>
                <a:gd name="connsiteY27" fmla="*/ 247969 h 486822"/>
                <a:gd name="connsiteX28" fmla="*/ 110826 w 502276"/>
                <a:gd name="connsiteY28" fmla="*/ 233455 h 486822"/>
                <a:gd name="connsiteX29" fmla="*/ 87576 w 502276"/>
                <a:gd name="connsiteY29" fmla="*/ 190607 h 486822"/>
                <a:gd name="connsiteX30" fmla="*/ 87576 w 502276"/>
                <a:gd name="connsiteY30" fmla="*/ 190607 h 486822"/>
                <a:gd name="connsiteX31" fmla="*/ 118485 w 502276"/>
                <a:gd name="connsiteY31" fmla="*/ 180304 h 486822"/>
                <a:gd name="connsiteX32" fmla="*/ 139091 w 502276"/>
                <a:gd name="connsiteY32" fmla="*/ 175153 h 486822"/>
                <a:gd name="connsiteX33" fmla="*/ 139091 w 502276"/>
                <a:gd name="connsiteY33" fmla="*/ 175153 h 486822"/>
                <a:gd name="connsiteX34" fmla="*/ 113334 w 502276"/>
                <a:gd name="connsiteY34" fmla="*/ 141668 h 486822"/>
                <a:gd name="connsiteX35" fmla="*/ 118485 w 502276"/>
                <a:gd name="connsiteY35" fmla="*/ 113334 h 486822"/>
                <a:gd name="connsiteX36" fmla="*/ 115909 w 502276"/>
                <a:gd name="connsiteY36" fmla="*/ 90152 h 486822"/>
                <a:gd name="connsiteX37" fmla="*/ 100455 w 502276"/>
                <a:gd name="connsiteY37" fmla="*/ 72122 h 486822"/>
                <a:gd name="connsiteX38" fmla="*/ 92727 w 502276"/>
                <a:gd name="connsiteY38" fmla="*/ 54091 h 486822"/>
                <a:gd name="connsiteX39" fmla="*/ 103031 w 502276"/>
                <a:gd name="connsiteY39" fmla="*/ 33485 h 486822"/>
                <a:gd name="connsiteX40" fmla="*/ 118485 w 502276"/>
                <a:gd name="connsiteY40" fmla="*/ 12879 h 486822"/>
                <a:gd name="connsiteX41" fmla="*/ 126213 w 502276"/>
                <a:gd name="connsiteY41" fmla="*/ 2576 h 486822"/>
                <a:gd name="connsiteX42" fmla="*/ 146819 w 502276"/>
                <a:gd name="connsiteY42" fmla="*/ 0 h 486822"/>
                <a:gd name="connsiteX43" fmla="*/ 164849 w 502276"/>
                <a:gd name="connsiteY43" fmla="*/ 7727 h 486822"/>
                <a:gd name="connsiteX44" fmla="*/ 162273 w 502276"/>
                <a:gd name="connsiteY44" fmla="*/ 23182 h 486822"/>
                <a:gd name="connsiteX45" fmla="*/ 162273 w 502276"/>
                <a:gd name="connsiteY45" fmla="*/ 23182 h 486822"/>
                <a:gd name="connsiteX46" fmla="*/ 185455 w 502276"/>
                <a:gd name="connsiteY46" fmla="*/ 51516 h 486822"/>
                <a:gd name="connsiteX47" fmla="*/ 185455 w 502276"/>
                <a:gd name="connsiteY47" fmla="*/ 51516 h 486822"/>
                <a:gd name="connsiteX48" fmla="*/ 221516 w 502276"/>
                <a:gd name="connsiteY48" fmla="*/ 69546 h 486822"/>
                <a:gd name="connsiteX49" fmla="*/ 221516 w 502276"/>
                <a:gd name="connsiteY49" fmla="*/ 69546 h 486822"/>
                <a:gd name="connsiteX50" fmla="*/ 218940 w 502276"/>
                <a:gd name="connsiteY50" fmla="*/ 105607 h 486822"/>
                <a:gd name="connsiteX51" fmla="*/ 239547 w 502276"/>
                <a:gd name="connsiteY51" fmla="*/ 110758 h 486822"/>
                <a:gd name="connsiteX52" fmla="*/ 239547 w 502276"/>
                <a:gd name="connsiteY52" fmla="*/ 110758 h 486822"/>
                <a:gd name="connsiteX53" fmla="*/ 257577 w 502276"/>
                <a:gd name="connsiteY53" fmla="*/ 121062 h 486822"/>
                <a:gd name="connsiteX54" fmla="*/ 249850 w 502276"/>
                <a:gd name="connsiteY54" fmla="*/ 133940 h 486822"/>
                <a:gd name="connsiteX55" fmla="*/ 221516 w 502276"/>
                <a:gd name="connsiteY55" fmla="*/ 154547 h 486822"/>
                <a:gd name="connsiteX56" fmla="*/ 229244 w 502276"/>
                <a:gd name="connsiteY56" fmla="*/ 182880 h 486822"/>
                <a:gd name="connsiteX57" fmla="*/ 255001 w 502276"/>
                <a:gd name="connsiteY57" fmla="*/ 182880 h 486822"/>
                <a:gd name="connsiteX58" fmla="*/ 283335 w 502276"/>
                <a:gd name="connsiteY58" fmla="*/ 177729 h 486822"/>
                <a:gd name="connsiteX59" fmla="*/ 291062 w 502276"/>
                <a:gd name="connsiteY59" fmla="*/ 154547 h 486822"/>
                <a:gd name="connsiteX60" fmla="*/ 296214 w 502276"/>
                <a:gd name="connsiteY60" fmla="*/ 133940 h 486822"/>
                <a:gd name="connsiteX61" fmla="*/ 296214 w 502276"/>
                <a:gd name="connsiteY61" fmla="*/ 133940 h 486822"/>
                <a:gd name="connsiteX62" fmla="*/ 288486 w 502276"/>
                <a:gd name="connsiteY62" fmla="*/ 103031 h 486822"/>
                <a:gd name="connsiteX63" fmla="*/ 285911 w 502276"/>
                <a:gd name="connsiteY63" fmla="*/ 79849 h 486822"/>
                <a:gd name="connsiteX64" fmla="*/ 278183 w 502276"/>
                <a:gd name="connsiteY64" fmla="*/ 56667 h 486822"/>
                <a:gd name="connsiteX65" fmla="*/ 285911 w 502276"/>
                <a:gd name="connsiteY65" fmla="*/ 30909 h 486822"/>
                <a:gd name="connsiteX66" fmla="*/ 288486 w 502276"/>
                <a:gd name="connsiteY66" fmla="*/ 23182 h 486822"/>
                <a:gd name="connsiteX67" fmla="*/ 361147 w 502276"/>
                <a:gd name="connsiteY67" fmla="*/ 55031 h 486822"/>
                <a:gd name="connsiteX68" fmla="*/ 366925 w 502276"/>
                <a:gd name="connsiteY68" fmla="*/ 88360 h 486822"/>
                <a:gd name="connsiteX69" fmla="*/ 383790 w 502276"/>
                <a:gd name="connsiteY69" fmla="*/ 92728 h 486822"/>
                <a:gd name="connsiteX70" fmla="*/ 409548 w 502276"/>
                <a:gd name="connsiteY70" fmla="*/ 92728 h 486822"/>
                <a:gd name="connsiteX71" fmla="*/ 430154 w 502276"/>
                <a:gd name="connsiteY71" fmla="*/ 103031 h 486822"/>
                <a:gd name="connsiteX72" fmla="*/ 453336 w 502276"/>
                <a:gd name="connsiteY72" fmla="*/ 118486 h 486822"/>
                <a:gd name="connsiteX73" fmla="*/ 473942 w 502276"/>
                <a:gd name="connsiteY73" fmla="*/ 136516 h 486822"/>
                <a:gd name="connsiteX74" fmla="*/ 491973 w 502276"/>
                <a:gd name="connsiteY74" fmla="*/ 164850 h 486822"/>
                <a:gd name="connsiteX75" fmla="*/ 494548 w 502276"/>
                <a:gd name="connsiteY75" fmla="*/ 190607 h 486822"/>
                <a:gd name="connsiteX76" fmla="*/ 502276 w 502276"/>
                <a:gd name="connsiteY76" fmla="*/ 216365 h 486822"/>
                <a:gd name="connsiteX77" fmla="*/ 491973 w 502276"/>
                <a:gd name="connsiteY77" fmla="*/ 244699 h 486822"/>
                <a:gd name="connsiteX78" fmla="*/ 481669 w 502276"/>
                <a:gd name="connsiteY78" fmla="*/ 267881 h 486822"/>
                <a:gd name="connsiteX79" fmla="*/ 458487 w 502276"/>
                <a:gd name="connsiteY79" fmla="*/ 291063 h 486822"/>
                <a:gd name="connsiteX80" fmla="*/ 440457 w 502276"/>
                <a:gd name="connsiteY80" fmla="*/ 314245 h 486822"/>
                <a:gd name="connsiteX81" fmla="*/ 401820 w 502276"/>
                <a:gd name="connsiteY81" fmla="*/ 350305 h 486822"/>
                <a:gd name="connsiteX0" fmla="*/ 401820 w 502276"/>
                <a:gd name="connsiteY0" fmla="*/ 350305 h 486822"/>
                <a:gd name="connsiteX1" fmla="*/ 391517 w 502276"/>
                <a:gd name="connsiteY1" fmla="*/ 365760 h 486822"/>
                <a:gd name="connsiteX2" fmla="*/ 386366 w 502276"/>
                <a:gd name="connsiteY2" fmla="*/ 388942 h 486822"/>
                <a:gd name="connsiteX3" fmla="*/ 376063 w 502276"/>
                <a:gd name="connsiteY3" fmla="*/ 417276 h 486822"/>
                <a:gd name="connsiteX4" fmla="*/ 360608 w 502276"/>
                <a:gd name="connsiteY4" fmla="*/ 453336 h 486822"/>
                <a:gd name="connsiteX5" fmla="*/ 329699 w 502276"/>
                <a:gd name="connsiteY5" fmla="*/ 468791 h 486822"/>
                <a:gd name="connsiteX6" fmla="*/ 298789 w 502276"/>
                <a:gd name="connsiteY6" fmla="*/ 476518 h 486822"/>
                <a:gd name="connsiteX7" fmla="*/ 275607 w 502276"/>
                <a:gd name="connsiteY7" fmla="*/ 484246 h 486822"/>
                <a:gd name="connsiteX8" fmla="*/ 242122 w 502276"/>
                <a:gd name="connsiteY8" fmla="*/ 484246 h 486822"/>
                <a:gd name="connsiteX9" fmla="*/ 216365 w 502276"/>
                <a:gd name="connsiteY9" fmla="*/ 486822 h 486822"/>
                <a:gd name="connsiteX10" fmla="*/ 182880 w 502276"/>
                <a:gd name="connsiteY10" fmla="*/ 486822 h 486822"/>
                <a:gd name="connsiteX11" fmla="*/ 151970 w 502276"/>
                <a:gd name="connsiteY11" fmla="*/ 484246 h 486822"/>
                <a:gd name="connsiteX12" fmla="*/ 121061 w 502276"/>
                <a:gd name="connsiteY12" fmla="*/ 481670 h 486822"/>
                <a:gd name="connsiteX13" fmla="*/ 85000 w 502276"/>
                <a:gd name="connsiteY13" fmla="*/ 473943 h 486822"/>
                <a:gd name="connsiteX14" fmla="*/ 54091 w 502276"/>
                <a:gd name="connsiteY14" fmla="*/ 461064 h 486822"/>
                <a:gd name="connsiteX15" fmla="*/ 36060 w 502276"/>
                <a:gd name="connsiteY15" fmla="*/ 445609 h 486822"/>
                <a:gd name="connsiteX16" fmla="*/ 15454 w 502276"/>
                <a:gd name="connsiteY16" fmla="*/ 425003 h 486822"/>
                <a:gd name="connsiteX17" fmla="*/ 10303 w 502276"/>
                <a:gd name="connsiteY17" fmla="*/ 396669 h 486822"/>
                <a:gd name="connsiteX18" fmla="*/ 2575 w 502276"/>
                <a:gd name="connsiteY18" fmla="*/ 370912 h 486822"/>
                <a:gd name="connsiteX19" fmla="*/ 2575 w 502276"/>
                <a:gd name="connsiteY19" fmla="*/ 370912 h 486822"/>
                <a:gd name="connsiteX20" fmla="*/ 0 w 502276"/>
                <a:gd name="connsiteY20" fmla="*/ 332275 h 486822"/>
                <a:gd name="connsiteX21" fmla="*/ 10303 w 502276"/>
                <a:gd name="connsiteY21" fmla="*/ 309093 h 486822"/>
                <a:gd name="connsiteX22" fmla="*/ 20606 w 502276"/>
                <a:gd name="connsiteY22" fmla="*/ 293638 h 486822"/>
                <a:gd name="connsiteX23" fmla="*/ 28333 w 502276"/>
                <a:gd name="connsiteY23" fmla="*/ 278184 h 486822"/>
                <a:gd name="connsiteX24" fmla="*/ 77340 w 502276"/>
                <a:gd name="connsiteY24" fmla="*/ 279506 h 486822"/>
                <a:gd name="connsiteX25" fmla="*/ 78124 w 502276"/>
                <a:gd name="connsiteY25" fmla="*/ 266470 h 486822"/>
                <a:gd name="connsiteX26" fmla="*/ 51515 w 502276"/>
                <a:gd name="connsiteY26" fmla="*/ 251955 h 486822"/>
                <a:gd name="connsiteX27" fmla="*/ 91474 w 502276"/>
                <a:gd name="connsiteY27" fmla="*/ 247969 h 486822"/>
                <a:gd name="connsiteX28" fmla="*/ 110826 w 502276"/>
                <a:gd name="connsiteY28" fmla="*/ 233455 h 486822"/>
                <a:gd name="connsiteX29" fmla="*/ 87576 w 502276"/>
                <a:gd name="connsiteY29" fmla="*/ 190607 h 486822"/>
                <a:gd name="connsiteX30" fmla="*/ 87576 w 502276"/>
                <a:gd name="connsiteY30" fmla="*/ 190607 h 486822"/>
                <a:gd name="connsiteX31" fmla="*/ 118485 w 502276"/>
                <a:gd name="connsiteY31" fmla="*/ 180304 h 486822"/>
                <a:gd name="connsiteX32" fmla="*/ 139091 w 502276"/>
                <a:gd name="connsiteY32" fmla="*/ 175153 h 486822"/>
                <a:gd name="connsiteX33" fmla="*/ 139091 w 502276"/>
                <a:gd name="connsiteY33" fmla="*/ 175153 h 486822"/>
                <a:gd name="connsiteX34" fmla="*/ 113334 w 502276"/>
                <a:gd name="connsiteY34" fmla="*/ 141668 h 486822"/>
                <a:gd name="connsiteX35" fmla="*/ 118485 w 502276"/>
                <a:gd name="connsiteY35" fmla="*/ 113334 h 486822"/>
                <a:gd name="connsiteX36" fmla="*/ 115909 w 502276"/>
                <a:gd name="connsiteY36" fmla="*/ 90152 h 486822"/>
                <a:gd name="connsiteX37" fmla="*/ 100455 w 502276"/>
                <a:gd name="connsiteY37" fmla="*/ 72122 h 486822"/>
                <a:gd name="connsiteX38" fmla="*/ 92727 w 502276"/>
                <a:gd name="connsiteY38" fmla="*/ 54091 h 486822"/>
                <a:gd name="connsiteX39" fmla="*/ 103031 w 502276"/>
                <a:gd name="connsiteY39" fmla="*/ 33485 h 486822"/>
                <a:gd name="connsiteX40" fmla="*/ 118485 w 502276"/>
                <a:gd name="connsiteY40" fmla="*/ 12879 h 486822"/>
                <a:gd name="connsiteX41" fmla="*/ 126213 w 502276"/>
                <a:gd name="connsiteY41" fmla="*/ 2576 h 486822"/>
                <a:gd name="connsiteX42" fmla="*/ 146819 w 502276"/>
                <a:gd name="connsiteY42" fmla="*/ 0 h 486822"/>
                <a:gd name="connsiteX43" fmla="*/ 164849 w 502276"/>
                <a:gd name="connsiteY43" fmla="*/ 7727 h 486822"/>
                <a:gd name="connsiteX44" fmla="*/ 162273 w 502276"/>
                <a:gd name="connsiteY44" fmla="*/ 23182 h 486822"/>
                <a:gd name="connsiteX45" fmla="*/ 162273 w 502276"/>
                <a:gd name="connsiteY45" fmla="*/ 23182 h 486822"/>
                <a:gd name="connsiteX46" fmla="*/ 185455 w 502276"/>
                <a:gd name="connsiteY46" fmla="*/ 51516 h 486822"/>
                <a:gd name="connsiteX47" fmla="*/ 185455 w 502276"/>
                <a:gd name="connsiteY47" fmla="*/ 51516 h 486822"/>
                <a:gd name="connsiteX48" fmla="*/ 221516 w 502276"/>
                <a:gd name="connsiteY48" fmla="*/ 69546 h 486822"/>
                <a:gd name="connsiteX49" fmla="*/ 221516 w 502276"/>
                <a:gd name="connsiteY49" fmla="*/ 69546 h 486822"/>
                <a:gd name="connsiteX50" fmla="*/ 218940 w 502276"/>
                <a:gd name="connsiteY50" fmla="*/ 105607 h 486822"/>
                <a:gd name="connsiteX51" fmla="*/ 239547 w 502276"/>
                <a:gd name="connsiteY51" fmla="*/ 110758 h 486822"/>
                <a:gd name="connsiteX52" fmla="*/ 239547 w 502276"/>
                <a:gd name="connsiteY52" fmla="*/ 110758 h 486822"/>
                <a:gd name="connsiteX53" fmla="*/ 257577 w 502276"/>
                <a:gd name="connsiteY53" fmla="*/ 121062 h 486822"/>
                <a:gd name="connsiteX54" fmla="*/ 249850 w 502276"/>
                <a:gd name="connsiteY54" fmla="*/ 133940 h 486822"/>
                <a:gd name="connsiteX55" fmla="*/ 221516 w 502276"/>
                <a:gd name="connsiteY55" fmla="*/ 154547 h 486822"/>
                <a:gd name="connsiteX56" fmla="*/ 229244 w 502276"/>
                <a:gd name="connsiteY56" fmla="*/ 182880 h 486822"/>
                <a:gd name="connsiteX57" fmla="*/ 255001 w 502276"/>
                <a:gd name="connsiteY57" fmla="*/ 182880 h 486822"/>
                <a:gd name="connsiteX58" fmla="*/ 283335 w 502276"/>
                <a:gd name="connsiteY58" fmla="*/ 177729 h 486822"/>
                <a:gd name="connsiteX59" fmla="*/ 291062 w 502276"/>
                <a:gd name="connsiteY59" fmla="*/ 154547 h 486822"/>
                <a:gd name="connsiteX60" fmla="*/ 296214 w 502276"/>
                <a:gd name="connsiteY60" fmla="*/ 133940 h 486822"/>
                <a:gd name="connsiteX61" fmla="*/ 296214 w 502276"/>
                <a:gd name="connsiteY61" fmla="*/ 133940 h 486822"/>
                <a:gd name="connsiteX62" fmla="*/ 288486 w 502276"/>
                <a:gd name="connsiteY62" fmla="*/ 103031 h 486822"/>
                <a:gd name="connsiteX63" fmla="*/ 285911 w 502276"/>
                <a:gd name="connsiteY63" fmla="*/ 79849 h 486822"/>
                <a:gd name="connsiteX64" fmla="*/ 278183 w 502276"/>
                <a:gd name="connsiteY64" fmla="*/ 56667 h 486822"/>
                <a:gd name="connsiteX65" fmla="*/ 285911 w 502276"/>
                <a:gd name="connsiteY65" fmla="*/ 30909 h 486822"/>
                <a:gd name="connsiteX66" fmla="*/ 288486 w 502276"/>
                <a:gd name="connsiteY66" fmla="*/ 23182 h 486822"/>
                <a:gd name="connsiteX67" fmla="*/ 361147 w 502276"/>
                <a:gd name="connsiteY67" fmla="*/ 55031 h 486822"/>
                <a:gd name="connsiteX68" fmla="*/ 366925 w 502276"/>
                <a:gd name="connsiteY68" fmla="*/ 88360 h 486822"/>
                <a:gd name="connsiteX69" fmla="*/ 383790 w 502276"/>
                <a:gd name="connsiteY69" fmla="*/ 92728 h 486822"/>
                <a:gd name="connsiteX70" fmla="*/ 409548 w 502276"/>
                <a:gd name="connsiteY70" fmla="*/ 92728 h 486822"/>
                <a:gd name="connsiteX71" fmla="*/ 430154 w 502276"/>
                <a:gd name="connsiteY71" fmla="*/ 103031 h 486822"/>
                <a:gd name="connsiteX72" fmla="*/ 453336 w 502276"/>
                <a:gd name="connsiteY72" fmla="*/ 118486 h 486822"/>
                <a:gd name="connsiteX73" fmla="*/ 473942 w 502276"/>
                <a:gd name="connsiteY73" fmla="*/ 136516 h 486822"/>
                <a:gd name="connsiteX74" fmla="*/ 491973 w 502276"/>
                <a:gd name="connsiteY74" fmla="*/ 164850 h 486822"/>
                <a:gd name="connsiteX75" fmla="*/ 494548 w 502276"/>
                <a:gd name="connsiteY75" fmla="*/ 190607 h 486822"/>
                <a:gd name="connsiteX76" fmla="*/ 502276 w 502276"/>
                <a:gd name="connsiteY76" fmla="*/ 216365 h 486822"/>
                <a:gd name="connsiteX77" fmla="*/ 491973 w 502276"/>
                <a:gd name="connsiteY77" fmla="*/ 244699 h 486822"/>
                <a:gd name="connsiteX78" fmla="*/ 481669 w 502276"/>
                <a:gd name="connsiteY78" fmla="*/ 267881 h 486822"/>
                <a:gd name="connsiteX79" fmla="*/ 458487 w 502276"/>
                <a:gd name="connsiteY79" fmla="*/ 291063 h 486822"/>
                <a:gd name="connsiteX80" fmla="*/ 440457 w 502276"/>
                <a:gd name="connsiteY80" fmla="*/ 314245 h 486822"/>
                <a:gd name="connsiteX81" fmla="*/ 401820 w 502276"/>
                <a:gd name="connsiteY81" fmla="*/ 350305 h 486822"/>
                <a:gd name="connsiteX0" fmla="*/ 401820 w 502276"/>
                <a:gd name="connsiteY0" fmla="*/ 350305 h 486822"/>
                <a:gd name="connsiteX1" fmla="*/ 391517 w 502276"/>
                <a:gd name="connsiteY1" fmla="*/ 365760 h 486822"/>
                <a:gd name="connsiteX2" fmla="*/ 386366 w 502276"/>
                <a:gd name="connsiteY2" fmla="*/ 388942 h 486822"/>
                <a:gd name="connsiteX3" fmla="*/ 376063 w 502276"/>
                <a:gd name="connsiteY3" fmla="*/ 417276 h 486822"/>
                <a:gd name="connsiteX4" fmla="*/ 360608 w 502276"/>
                <a:gd name="connsiteY4" fmla="*/ 453336 h 486822"/>
                <a:gd name="connsiteX5" fmla="*/ 329699 w 502276"/>
                <a:gd name="connsiteY5" fmla="*/ 468791 h 486822"/>
                <a:gd name="connsiteX6" fmla="*/ 298789 w 502276"/>
                <a:gd name="connsiteY6" fmla="*/ 476518 h 486822"/>
                <a:gd name="connsiteX7" fmla="*/ 275607 w 502276"/>
                <a:gd name="connsiteY7" fmla="*/ 484246 h 486822"/>
                <a:gd name="connsiteX8" fmla="*/ 242122 w 502276"/>
                <a:gd name="connsiteY8" fmla="*/ 484246 h 486822"/>
                <a:gd name="connsiteX9" fmla="*/ 216365 w 502276"/>
                <a:gd name="connsiteY9" fmla="*/ 486822 h 486822"/>
                <a:gd name="connsiteX10" fmla="*/ 182880 w 502276"/>
                <a:gd name="connsiteY10" fmla="*/ 486822 h 486822"/>
                <a:gd name="connsiteX11" fmla="*/ 151970 w 502276"/>
                <a:gd name="connsiteY11" fmla="*/ 484246 h 486822"/>
                <a:gd name="connsiteX12" fmla="*/ 121061 w 502276"/>
                <a:gd name="connsiteY12" fmla="*/ 481670 h 486822"/>
                <a:gd name="connsiteX13" fmla="*/ 85000 w 502276"/>
                <a:gd name="connsiteY13" fmla="*/ 473943 h 486822"/>
                <a:gd name="connsiteX14" fmla="*/ 54091 w 502276"/>
                <a:gd name="connsiteY14" fmla="*/ 461064 h 486822"/>
                <a:gd name="connsiteX15" fmla="*/ 36060 w 502276"/>
                <a:gd name="connsiteY15" fmla="*/ 445609 h 486822"/>
                <a:gd name="connsiteX16" fmla="*/ 15454 w 502276"/>
                <a:gd name="connsiteY16" fmla="*/ 425003 h 486822"/>
                <a:gd name="connsiteX17" fmla="*/ 10303 w 502276"/>
                <a:gd name="connsiteY17" fmla="*/ 396669 h 486822"/>
                <a:gd name="connsiteX18" fmla="*/ 2575 w 502276"/>
                <a:gd name="connsiteY18" fmla="*/ 370912 h 486822"/>
                <a:gd name="connsiteX19" fmla="*/ 2575 w 502276"/>
                <a:gd name="connsiteY19" fmla="*/ 370912 h 486822"/>
                <a:gd name="connsiteX20" fmla="*/ 0 w 502276"/>
                <a:gd name="connsiteY20" fmla="*/ 332275 h 486822"/>
                <a:gd name="connsiteX21" fmla="*/ 10303 w 502276"/>
                <a:gd name="connsiteY21" fmla="*/ 309093 h 486822"/>
                <a:gd name="connsiteX22" fmla="*/ 20606 w 502276"/>
                <a:gd name="connsiteY22" fmla="*/ 293638 h 486822"/>
                <a:gd name="connsiteX23" fmla="*/ 28333 w 502276"/>
                <a:gd name="connsiteY23" fmla="*/ 278184 h 486822"/>
                <a:gd name="connsiteX24" fmla="*/ 77340 w 502276"/>
                <a:gd name="connsiteY24" fmla="*/ 279506 h 486822"/>
                <a:gd name="connsiteX25" fmla="*/ 51515 w 502276"/>
                <a:gd name="connsiteY25" fmla="*/ 264051 h 486822"/>
                <a:gd name="connsiteX26" fmla="*/ 51515 w 502276"/>
                <a:gd name="connsiteY26" fmla="*/ 251955 h 486822"/>
                <a:gd name="connsiteX27" fmla="*/ 91474 w 502276"/>
                <a:gd name="connsiteY27" fmla="*/ 247969 h 486822"/>
                <a:gd name="connsiteX28" fmla="*/ 110826 w 502276"/>
                <a:gd name="connsiteY28" fmla="*/ 233455 h 486822"/>
                <a:gd name="connsiteX29" fmla="*/ 87576 w 502276"/>
                <a:gd name="connsiteY29" fmla="*/ 190607 h 486822"/>
                <a:gd name="connsiteX30" fmla="*/ 87576 w 502276"/>
                <a:gd name="connsiteY30" fmla="*/ 190607 h 486822"/>
                <a:gd name="connsiteX31" fmla="*/ 118485 w 502276"/>
                <a:gd name="connsiteY31" fmla="*/ 180304 h 486822"/>
                <a:gd name="connsiteX32" fmla="*/ 139091 w 502276"/>
                <a:gd name="connsiteY32" fmla="*/ 175153 h 486822"/>
                <a:gd name="connsiteX33" fmla="*/ 139091 w 502276"/>
                <a:gd name="connsiteY33" fmla="*/ 175153 h 486822"/>
                <a:gd name="connsiteX34" fmla="*/ 113334 w 502276"/>
                <a:gd name="connsiteY34" fmla="*/ 141668 h 486822"/>
                <a:gd name="connsiteX35" fmla="*/ 118485 w 502276"/>
                <a:gd name="connsiteY35" fmla="*/ 113334 h 486822"/>
                <a:gd name="connsiteX36" fmla="*/ 115909 w 502276"/>
                <a:gd name="connsiteY36" fmla="*/ 90152 h 486822"/>
                <a:gd name="connsiteX37" fmla="*/ 100455 w 502276"/>
                <a:gd name="connsiteY37" fmla="*/ 72122 h 486822"/>
                <a:gd name="connsiteX38" fmla="*/ 92727 w 502276"/>
                <a:gd name="connsiteY38" fmla="*/ 54091 h 486822"/>
                <a:gd name="connsiteX39" fmla="*/ 103031 w 502276"/>
                <a:gd name="connsiteY39" fmla="*/ 33485 h 486822"/>
                <a:gd name="connsiteX40" fmla="*/ 118485 w 502276"/>
                <a:gd name="connsiteY40" fmla="*/ 12879 h 486822"/>
                <a:gd name="connsiteX41" fmla="*/ 126213 w 502276"/>
                <a:gd name="connsiteY41" fmla="*/ 2576 h 486822"/>
                <a:gd name="connsiteX42" fmla="*/ 146819 w 502276"/>
                <a:gd name="connsiteY42" fmla="*/ 0 h 486822"/>
                <a:gd name="connsiteX43" fmla="*/ 164849 w 502276"/>
                <a:gd name="connsiteY43" fmla="*/ 7727 h 486822"/>
                <a:gd name="connsiteX44" fmla="*/ 162273 w 502276"/>
                <a:gd name="connsiteY44" fmla="*/ 23182 h 486822"/>
                <a:gd name="connsiteX45" fmla="*/ 162273 w 502276"/>
                <a:gd name="connsiteY45" fmla="*/ 23182 h 486822"/>
                <a:gd name="connsiteX46" fmla="*/ 185455 w 502276"/>
                <a:gd name="connsiteY46" fmla="*/ 51516 h 486822"/>
                <a:gd name="connsiteX47" fmla="*/ 185455 w 502276"/>
                <a:gd name="connsiteY47" fmla="*/ 51516 h 486822"/>
                <a:gd name="connsiteX48" fmla="*/ 221516 w 502276"/>
                <a:gd name="connsiteY48" fmla="*/ 69546 h 486822"/>
                <a:gd name="connsiteX49" fmla="*/ 221516 w 502276"/>
                <a:gd name="connsiteY49" fmla="*/ 69546 h 486822"/>
                <a:gd name="connsiteX50" fmla="*/ 218940 w 502276"/>
                <a:gd name="connsiteY50" fmla="*/ 105607 h 486822"/>
                <a:gd name="connsiteX51" fmla="*/ 239547 w 502276"/>
                <a:gd name="connsiteY51" fmla="*/ 110758 h 486822"/>
                <a:gd name="connsiteX52" fmla="*/ 239547 w 502276"/>
                <a:gd name="connsiteY52" fmla="*/ 110758 h 486822"/>
                <a:gd name="connsiteX53" fmla="*/ 257577 w 502276"/>
                <a:gd name="connsiteY53" fmla="*/ 121062 h 486822"/>
                <a:gd name="connsiteX54" fmla="*/ 249850 w 502276"/>
                <a:gd name="connsiteY54" fmla="*/ 133940 h 486822"/>
                <a:gd name="connsiteX55" fmla="*/ 221516 w 502276"/>
                <a:gd name="connsiteY55" fmla="*/ 154547 h 486822"/>
                <a:gd name="connsiteX56" fmla="*/ 229244 w 502276"/>
                <a:gd name="connsiteY56" fmla="*/ 182880 h 486822"/>
                <a:gd name="connsiteX57" fmla="*/ 255001 w 502276"/>
                <a:gd name="connsiteY57" fmla="*/ 182880 h 486822"/>
                <a:gd name="connsiteX58" fmla="*/ 283335 w 502276"/>
                <a:gd name="connsiteY58" fmla="*/ 177729 h 486822"/>
                <a:gd name="connsiteX59" fmla="*/ 291062 w 502276"/>
                <a:gd name="connsiteY59" fmla="*/ 154547 h 486822"/>
                <a:gd name="connsiteX60" fmla="*/ 296214 w 502276"/>
                <a:gd name="connsiteY60" fmla="*/ 133940 h 486822"/>
                <a:gd name="connsiteX61" fmla="*/ 296214 w 502276"/>
                <a:gd name="connsiteY61" fmla="*/ 133940 h 486822"/>
                <a:gd name="connsiteX62" fmla="*/ 288486 w 502276"/>
                <a:gd name="connsiteY62" fmla="*/ 103031 h 486822"/>
                <a:gd name="connsiteX63" fmla="*/ 285911 w 502276"/>
                <a:gd name="connsiteY63" fmla="*/ 79849 h 486822"/>
                <a:gd name="connsiteX64" fmla="*/ 278183 w 502276"/>
                <a:gd name="connsiteY64" fmla="*/ 56667 h 486822"/>
                <a:gd name="connsiteX65" fmla="*/ 285911 w 502276"/>
                <a:gd name="connsiteY65" fmla="*/ 30909 h 486822"/>
                <a:gd name="connsiteX66" fmla="*/ 288486 w 502276"/>
                <a:gd name="connsiteY66" fmla="*/ 23182 h 486822"/>
                <a:gd name="connsiteX67" fmla="*/ 361147 w 502276"/>
                <a:gd name="connsiteY67" fmla="*/ 55031 h 486822"/>
                <a:gd name="connsiteX68" fmla="*/ 366925 w 502276"/>
                <a:gd name="connsiteY68" fmla="*/ 88360 h 486822"/>
                <a:gd name="connsiteX69" fmla="*/ 383790 w 502276"/>
                <a:gd name="connsiteY69" fmla="*/ 92728 h 486822"/>
                <a:gd name="connsiteX70" fmla="*/ 409548 w 502276"/>
                <a:gd name="connsiteY70" fmla="*/ 92728 h 486822"/>
                <a:gd name="connsiteX71" fmla="*/ 430154 w 502276"/>
                <a:gd name="connsiteY71" fmla="*/ 103031 h 486822"/>
                <a:gd name="connsiteX72" fmla="*/ 453336 w 502276"/>
                <a:gd name="connsiteY72" fmla="*/ 118486 h 486822"/>
                <a:gd name="connsiteX73" fmla="*/ 473942 w 502276"/>
                <a:gd name="connsiteY73" fmla="*/ 136516 h 486822"/>
                <a:gd name="connsiteX74" fmla="*/ 491973 w 502276"/>
                <a:gd name="connsiteY74" fmla="*/ 164850 h 486822"/>
                <a:gd name="connsiteX75" fmla="*/ 494548 w 502276"/>
                <a:gd name="connsiteY75" fmla="*/ 190607 h 486822"/>
                <a:gd name="connsiteX76" fmla="*/ 502276 w 502276"/>
                <a:gd name="connsiteY76" fmla="*/ 216365 h 486822"/>
                <a:gd name="connsiteX77" fmla="*/ 491973 w 502276"/>
                <a:gd name="connsiteY77" fmla="*/ 244699 h 486822"/>
                <a:gd name="connsiteX78" fmla="*/ 481669 w 502276"/>
                <a:gd name="connsiteY78" fmla="*/ 267881 h 486822"/>
                <a:gd name="connsiteX79" fmla="*/ 458487 w 502276"/>
                <a:gd name="connsiteY79" fmla="*/ 291063 h 486822"/>
                <a:gd name="connsiteX80" fmla="*/ 440457 w 502276"/>
                <a:gd name="connsiteY80" fmla="*/ 314245 h 486822"/>
                <a:gd name="connsiteX81" fmla="*/ 401820 w 502276"/>
                <a:gd name="connsiteY81" fmla="*/ 350305 h 486822"/>
                <a:gd name="connsiteX0" fmla="*/ 401820 w 502276"/>
                <a:gd name="connsiteY0" fmla="*/ 350305 h 486822"/>
                <a:gd name="connsiteX1" fmla="*/ 391517 w 502276"/>
                <a:gd name="connsiteY1" fmla="*/ 365760 h 486822"/>
                <a:gd name="connsiteX2" fmla="*/ 386366 w 502276"/>
                <a:gd name="connsiteY2" fmla="*/ 388942 h 486822"/>
                <a:gd name="connsiteX3" fmla="*/ 376063 w 502276"/>
                <a:gd name="connsiteY3" fmla="*/ 417276 h 486822"/>
                <a:gd name="connsiteX4" fmla="*/ 360608 w 502276"/>
                <a:gd name="connsiteY4" fmla="*/ 453336 h 486822"/>
                <a:gd name="connsiteX5" fmla="*/ 329699 w 502276"/>
                <a:gd name="connsiteY5" fmla="*/ 468791 h 486822"/>
                <a:gd name="connsiteX6" fmla="*/ 298789 w 502276"/>
                <a:gd name="connsiteY6" fmla="*/ 476518 h 486822"/>
                <a:gd name="connsiteX7" fmla="*/ 275607 w 502276"/>
                <a:gd name="connsiteY7" fmla="*/ 484246 h 486822"/>
                <a:gd name="connsiteX8" fmla="*/ 242122 w 502276"/>
                <a:gd name="connsiteY8" fmla="*/ 484246 h 486822"/>
                <a:gd name="connsiteX9" fmla="*/ 216365 w 502276"/>
                <a:gd name="connsiteY9" fmla="*/ 486822 h 486822"/>
                <a:gd name="connsiteX10" fmla="*/ 182880 w 502276"/>
                <a:gd name="connsiteY10" fmla="*/ 486822 h 486822"/>
                <a:gd name="connsiteX11" fmla="*/ 151970 w 502276"/>
                <a:gd name="connsiteY11" fmla="*/ 484246 h 486822"/>
                <a:gd name="connsiteX12" fmla="*/ 121061 w 502276"/>
                <a:gd name="connsiteY12" fmla="*/ 481670 h 486822"/>
                <a:gd name="connsiteX13" fmla="*/ 85000 w 502276"/>
                <a:gd name="connsiteY13" fmla="*/ 473943 h 486822"/>
                <a:gd name="connsiteX14" fmla="*/ 54091 w 502276"/>
                <a:gd name="connsiteY14" fmla="*/ 461064 h 486822"/>
                <a:gd name="connsiteX15" fmla="*/ 36060 w 502276"/>
                <a:gd name="connsiteY15" fmla="*/ 445609 h 486822"/>
                <a:gd name="connsiteX16" fmla="*/ 15454 w 502276"/>
                <a:gd name="connsiteY16" fmla="*/ 425003 h 486822"/>
                <a:gd name="connsiteX17" fmla="*/ 10303 w 502276"/>
                <a:gd name="connsiteY17" fmla="*/ 396669 h 486822"/>
                <a:gd name="connsiteX18" fmla="*/ 2575 w 502276"/>
                <a:gd name="connsiteY18" fmla="*/ 370912 h 486822"/>
                <a:gd name="connsiteX19" fmla="*/ 2575 w 502276"/>
                <a:gd name="connsiteY19" fmla="*/ 370912 h 486822"/>
                <a:gd name="connsiteX20" fmla="*/ 0 w 502276"/>
                <a:gd name="connsiteY20" fmla="*/ 332275 h 486822"/>
                <a:gd name="connsiteX21" fmla="*/ 10303 w 502276"/>
                <a:gd name="connsiteY21" fmla="*/ 309093 h 486822"/>
                <a:gd name="connsiteX22" fmla="*/ 20606 w 502276"/>
                <a:gd name="connsiteY22" fmla="*/ 293638 h 486822"/>
                <a:gd name="connsiteX23" fmla="*/ 28333 w 502276"/>
                <a:gd name="connsiteY23" fmla="*/ 278184 h 486822"/>
                <a:gd name="connsiteX24" fmla="*/ 41054 w 502276"/>
                <a:gd name="connsiteY24" fmla="*/ 264992 h 486822"/>
                <a:gd name="connsiteX25" fmla="*/ 51515 w 502276"/>
                <a:gd name="connsiteY25" fmla="*/ 264051 h 486822"/>
                <a:gd name="connsiteX26" fmla="*/ 51515 w 502276"/>
                <a:gd name="connsiteY26" fmla="*/ 251955 h 486822"/>
                <a:gd name="connsiteX27" fmla="*/ 91474 w 502276"/>
                <a:gd name="connsiteY27" fmla="*/ 247969 h 486822"/>
                <a:gd name="connsiteX28" fmla="*/ 110826 w 502276"/>
                <a:gd name="connsiteY28" fmla="*/ 233455 h 486822"/>
                <a:gd name="connsiteX29" fmla="*/ 87576 w 502276"/>
                <a:gd name="connsiteY29" fmla="*/ 190607 h 486822"/>
                <a:gd name="connsiteX30" fmla="*/ 87576 w 502276"/>
                <a:gd name="connsiteY30" fmla="*/ 190607 h 486822"/>
                <a:gd name="connsiteX31" fmla="*/ 118485 w 502276"/>
                <a:gd name="connsiteY31" fmla="*/ 180304 h 486822"/>
                <a:gd name="connsiteX32" fmla="*/ 139091 w 502276"/>
                <a:gd name="connsiteY32" fmla="*/ 175153 h 486822"/>
                <a:gd name="connsiteX33" fmla="*/ 139091 w 502276"/>
                <a:gd name="connsiteY33" fmla="*/ 175153 h 486822"/>
                <a:gd name="connsiteX34" fmla="*/ 113334 w 502276"/>
                <a:gd name="connsiteY34" fmla="*/ 141668 h 486822"/>
                <a:gd name="connsiteX35" fmla="*/ 118485 w 502276"/>
                <a:gd name="connsiteY35" fmla="*/ 113334 h 486822"/>
                <a:gd name="connsiteX36" fmla="*/ 115909 w 502276"/>
                <a:gd name="connsiteY36" fmla="*/ 90152 h 486822"/>
                <a:gd name="connsiteX37" fmla="*/ 100455 w 502276"/>
                <a:gd name="connsiteY37" fmla="*/ 72122 h 486822"/>
                <a:gd name="connsiteX38" fmla="*/ 92727 w 502276"/>
                <a:gd name="connsiteY38" fmla="*/ 54091 h 486822"/>
                <a:gd name="connsiteX39" fmla="*/ 103031 w 502276"/>
                <a:gd name="connsiteY39" fmla="*/ 33485 h 486822"/>
                <a:gd name="connsiteX40" fmla="*/ 118485 w 502276"/>
                <a:gd name="connsiteY40" fmla="*/ 12879 h 486822"/>
                <a:gd name="connsiteX41" fmla="*/ 126213 w 502276"/>
                <a:gd name="connsiteY41" fmla="*/ 2576 h 486822"/>
                <a:gd name="connsiteX42" fmla="*/ 146819 w 502276"/>
                <a:gd name="connsiteY42" fmla="*/ 0 h 486822"/>
                <a:gd name="connsiteX43" fmla="*/ 164849 w 502276"/>
                <a:gd name="connsiteY43" fmla="*/ 7727 h 486822"/>
                <a:gd name="connsiteX44" fmla="*/ 162273 w 502276"/>
                <a:gd name="connsiteY44" fmla="*/ 23182 h 486822"/>
                <a:gd name="connsiteX45" fmla="*/ 162273 w 502276"/>
                <a:gd name="connsiteY45" fmla="*/ 23182 h 486822"/>
                <a:gd name="connsiteX46" fmla="*/ 185455 w 502276"/>
                <a:gd name="connsiteY46" fmla="*/ 51516 h 486822"/>
                <a:gd name="connsiteX47" fmla="*/ 185455 w 502276"/>
                <a:gd name="connsiteY47" fmla="*/ 51516 h 486822"/>
                <a:gd name="connsiteX48" fmla="*/ 221516 w 502276"/>
                <a:gd name="connsiteY48" fmla="*/ 69546 h 486822"/>
                <a:gd name="connsiteX49" fmla="*/ 221516 w 502276"/>
                <a:gd name="connsiteY49" fmla="*/ 69546 h 486822"/>
                <a:gd name="connsiteX50" fmla="*/ 218940 w 502276"/>
                <a:gd name="connsiteY50" fmla="*/ 105607 h 486822"/>
                <a:gd name="connsiteX51" fmla="*/ 239547 w 502276"/>
                <a:gd name="connsiteY51" fmla="*/ 110758 h 486822"/>
                <a:gd name="connsiteX52" fmla="*/ 239547 w 502276"/>
                <a:gd name="connsiteY52" fmla="*/ 110758 h 486822"/>
                <a:gd name="connsiteX53" fmla="*/ 257577 w 502276"/>
                <a:gd name="connsiteY53" fmla="*/ 121062 h 486822"/>
                <a:gd name="connsiteX54" fmla="*/ 249850 w 502276"/>
                <a:gd name="connsiteY54" fmla="*/ 133940 h 486822"/>
                <a:gd name="connsiteX55" fmla="*/ 221516 w 502276"/>
                <a:gd name="connsiteY55" fmla="*/ 154547 h 486822"/>
                <a:gd name="connsiteX56" fmla="*/ 229244 w 502276"/>
                <a:gd name="connsiteY56" fmla="*/ 182880 h 486822"/>
                <a:gd name="connsiteX57" fmla="*/ 255001 w 502276"/>
                <a:gd name="connsiteY57" fmla="*/ 182880 h 486822"/>
                <a:gd name="connsiteX58" fmla="*/ 283335 w 502276"/>
                <a:gd name="connsiteY58" fmla="*/ 177729 h 486822"/>
                <a:gd name="connsiteX59" fmla="*/ 291062 w 502276"/>
                <a:gd name="connsiteY59" fmla="*/ 154547 h 486822"/>
                <a:gd name="connsiteX60" fmla="*/ 296214 w 502276"/>
                <a:gd name="connsiteY60" fmla="*/ 133940 h 486822"/>
                <a:gd name="connsiteX61" fmla="*/ 296214 w 502276"/>
                <a:gd name="connsiteY61" fmla="*/ 133940 h 486822"/>
                <a:gd name="connsiteX62" fmla="*/ 288486 w 502276"/>
                <a:gd name="connsiteY62" fmla="*/ 103031 h 486822"/>
                <a:gd name="connsiteX63" fmla="*/ 285911 w 502276"/>
                <a:gd name="connsiteY63" fmla="*/ 79849 h 486822"/>
                <a:gd name="connsiteX64" fmla="*/ 278183 w 502276"/>
                <a:gd name="connsiteY64" fmla="*/ 56667 h 486822"/>
                <a:gd name="connsiteX65" fmla="*/ 285911 w 502276"/>
                <a:gd name="connsiteY65" fmla="*/ 30909 h 486822"/>
                <a:gd name="connsiteX66" fmla="*/ 288486 w 502276"/>
                <a:gd name="connsiteY66" fmla="*/ 23182 h 486822"/>
                <a:gd name="connsiteX67" fmla="*/ 361147 w 502276"/>
                <a:gd name="connsiteY67" fmla="*/ 55031 h 486822"/>
                <a:gd name="connsiteX68" fmla="*/ 366925 w 502276"/>
                <a:gd name="connsiteY68" fmla="*/ 88360 h 486822"/>
                <a:gd name="connsiteX69" fmla="*/ 383790 w 502276"/>
                <a:gd name="connsiteY69" fmla="*/ 92728 h 486822"/>
                <a:gd name="connsiteX70" fmla="*/ 409548 w 502276"/>
                <a:gd name="connsiteY70" fmla="*/ 92728 h 486822"/>
                <a:gd name="connsiteX71" fmla="*/ 430154 w 502276"/>
                <a:gd name="connsiteY71" fmla="*/ 103031 h 486822"/>
                <a:gd name="connsiteX72" fmla="*/ 453336 w 502276"/>
                <a:gd name="connsiteY72" fmla="*/ 118486 h 486822"/>
                <a:gd name="connsiteX73" fmla="*/ 473942 w 502276"/>
                <a:gd name="connsiteY73" fmla="*/ 136516 h 486822"/>
                <a:gd name="connsiteX74" fmla="*/ 491973 w 502276"/>
                <a:gd name="connsiteY74" fmla="*/ 164850 h 486822"/>
                <a:gd name="connsiteX75" fmla="*/ 494548 w 502276"/>
                <a:gd name="connsiteY75" fmla="*/ 190607 h 486822"/>
                <a:gd name="connsiteX76" fmla="*/ 502276 w 502276"/>
                <a:gd name="connsiteY76" fmla="*/ 216365 h 486822"/>
                <a:gd name="connsiteX77" fmla="*/ 491973 w 502276"/>
                <a:gd name="connsiteY77" fmla="*/ 244699 h 486822"/>
                <a:gd name="connsiteX78" fmla="*/ 481669 w 502276"/>
                <a:gd name="connsiteY78" fmla="*/ 267881 h 486822"/>
                <a:gd name="connsiteX79" fmla="*/ 458487 w 502276"/>
                <a:gd name="connsiteY79" fmla="*/ 291063 h 486822"/>
                <a:gd name="connsiteX80" fmla="*/ 440457 w 502276"/>
                <a:gd name="connsiteY80" fmla="*/ 314245 h 486822"/>
                <a:gd name="connsiteX81" fmla="*/ 401820 w 502276"/>
                <a:gd name="connsiteY81" fmla="*/ 350305 h 486822"/>
                <a:gd name="connsiteX0" fmla="*/ 401820 w 502276"/>
                <a:gd name="connsiteY0" fmla="*/ 350305 h 486822"/>
                <a:gd name="connsiteX1" fmla="*/ 391517 w 502276"/>
                <a:gd name="connsiteY1" fmla="*/ 365760 h 486822"/>
                <a:gd name="connsiteX2" fmla="*/ 386366 w 502276"/>
                <a:gd name="connsiteY2" fmla="*/ 388942 h 486822"/>
                <a:gd name="connsiteX3" fmla="*/ 376063 w 502276"/>
                <a:gd name="connsiteY3" fmla="*/ 417276 h 486822"/>
                <a:gd name="connsiteX4" fmla="*/ 360608 w 502276"/>
                <a:gd name="connsiteY4" fmla="*/ 453336 h 486822"/>
                <a:gd name="connsiteX5" fmla="*/ 329699 w 502276"/>
                <a:gd name="connsiteY5" fmla="*/ 468791 h 486822"/>
                <a:gd name="connsiteX6" fmla="*/ 298789 w 502276"/>
                <a:gd name="connsiteY6" fmla="*/ 476518 h 486822"/>
                <a:gd name="connsiteX7" fmla="*/ 275607 w 502276"/>
                <a:gd name="connsiteY7" fmla="*/ 484246 h 486822"/>
                <a:gd name="connsiteX8" fmla="*/ 242122 w 502276"/>
                <a:gd name="connsiteY8" fmla="*/ 484246 h 486822"/>
                <a:gd name="connsiteX9" fmla="*/ 216365 w 502276"/>
                <a:gd name="connsiteY9" fmla="*/ 486822 h 486822"/>
                <a:gd name="connsiteX10" fmla="*/ 182880 w 502276"/>
                <a:gd name="connsiteY10" fmla="*/ 486822 h 486822"/>
                <a:gd name="connsiteX11" fmla="*/ 151970 w 502276"/>
                <a:gd name="connsiteY11" fmla="*/ 484246 h 486822"/>
                <a:gd name="connsiteX12" fmla="*/ 121061 w 502276"/>
                <a:gd name="connsiteY12" fmla="*/ 481670 h 486822"/>
                <a:gd name="connsiteX13" fmla="*/ 85000 w 502276"/>
                <a:gd name="connsiteY13" fmla="*/ 473943 h 486822"/>
                <a:gd name="connsiteX14" fmla="*/ 54091 w 502276"/>
                <a:gd name="connsiteY14" fmla="*/ 461064 h 486822"/>
                <a:gd name="connsiteX15" fmla="*/ 36060 w 502276"/>
                <a:gd name="connsiteY15" fmla="*/ 445609 h 486822"/>
                <a:gd name="connsiteX16" fmla="*/ 15454 w 502276"/>
                <a:gd name="connsiteY16" fmla="*/ 425003 h 486822"/>
                <a:gd name="connsiteX17" fmla="*/ 10303 w 502276"/>
                <a:gd name="connsiteY17" fmla="*/ 396669 h 486822"/>
                <a:gd name="connsiteX18" fmla="*/ 2575 w 502276"/>
                <a:gd name="connsiteY18" fmla="*/ 370912 h 486822"/>
                <a:gd name="connsiteX19" fmla="*/ 2575 w 502276"/>
                <a:gd name="connsiteY19" fmla="*/ 370912 h 486822"/>
                <a:gd name="connsiteX20" fmla="*/ 0 w 502276"/>
                <a:gd name="connsiteY20" fmla="*/ 332275 h 486822"/>
                <a:gd name="connsiteX21" fmla="*/ 10303 w 502276"/>
                <a:gd name="connsiteY21" fmla="*/ 309093 h 486822"/>
                <a:gd name="connsiteX22" fmla="*/ 20606 w 502276"/>
                <a:gd name="connsiteY22" fmla="*/ 293638 h 486822"/>
                <a:gd name="connsiteX23" fmla="*/ 28333 w 502276"/>
                <a:gd name="connsiteY23" fmla="*/ 278184 h 486822"/>
                <a:gd name="connsiteX24" fmla="*/ 48311 w 502276"/>
                <a:gd name="connsiteY24" fmla="*/ 274669 h 486822"/>
                <a:gd name="connsiteX25" fmla="*/ 51515 w 502276"/>
                <a:gd name="connsiteY25" fmla="*/ 264051 h 486822"/>
                <a:gd name="connsiteX26" fmla="*/ 51515 w 502276"/>
                <a:gd name="connsiteY26" fmla="*/ 251955 h 486822"/>
                <a:gd name="connsiteX27" fmla="*/ 91474 w 502276"/>
                <a:gd name="connsiteY27" fmla="*/ 247969 h 486822"/>
                <a:gd name="connsiteX28" fmla="*/ 110826 w 502276"/>
                <a:gd name="connsiteY28" fmla="*/ 233455 h 486822"/>
                <a:gd name="connsiteX29" fmla="*/ 87576 w 502276"/>
                <a:gd name="connsiteY29" fmla="*/ 190607 h 486822"/>
                <a:gd name="connsiteX30" fmla="*/ 87576 w 502276"/>
                <a:gd name="connsiteY30" fmla="*/ 190607 h 486822"/>
                <a:gd name="connsiteX31" fmla="*/ 118485 w 502276"/>
                <a:gd name="connsiteY31" fmla="*/ 180304 h 486822"/>
                <a:gd name="connsiteX32" fmla="*/ 139091 w 502276"/>
                <a:gd name="connsiteY32" fmla="*/ 175153 h 486822"/>
                <a:gd name="connsiteX33" fmla="*/ 139091 w 502276"/>
                <a:gd name="connsiteY33" fmla="*/ 175153 h 486822"/>
                <a:gd name="connsiteX34" fmla="*/ 113334 w 502276"/>
                <a:gd name="connsiteY34" fmla="*/ 141668 h 486822"/>
                <a:gd name="connsiteX35" fmla="*/ 118485 w 502276"/>
                <a:gd name="connsiteY35" fmla="*/ 113334 h 486822"/>
                <a:gd name="connsiteX36" fmla="*/ 115909 w 502276"/>
                <a:gd name="connsiteY36" fmla="*/ 90152 h 486822"/>
                <a:gd name="connsiteX37" fmla="*/ 100455 w 502276"/>
                <a:gd name="connsiteY37" fmla="*/ 72122 h 486822"/>
                <a:gd name="connsiteX38" fmla="*/ 92727 w 502276"/>
                <a:gd name="connsiteY38" fmla="*/ 54091 h 486822"/>
                <a:gd name="connsiteX39" fmla="*/ 103031 w 502276"/>
                <a:gd name="connsiteY39" fmla="*/ 33485 h 486822"/>
                <a:gd name="connsiteX40" fmla="*/ 118485 w 502276"/>
                <a:gd name="connsiteY40" fmla="*/ 12879 h 486822"/>
                <a:gd name="connsiteX41" fmla="*/ 126213 w 502276"/>
                <a:gd name="connsiteY41" fmla="*/ 2576 h 486822"/>
                <a:gd name="connsiteX42" fmla="*/ 146819 w 502276"/>
                <a:gd name="connsiteY42" fmla="*/ 0 h 486822"/>
                <a:gd name="connsiteX43" fmla="*/ 164849 w 502276"/>
                <a:gd name="connsiteY43" fmla="*/ 7727 h 486822"/>
                <a:gd name="connsiteX44" fmla="*/ 162273 w 502276"/>
                <a:gd name="connsiteY44" fmla="*/ 23182 h 486822"/>
                <a:gd name="connsiteX45" fmla="*/ 162273 w 502276"/>
                <a:gd name="connsiteY45" fmla="*/ 23182 h 486822"/>
                <a:gd name="connsiteX46" fmla="*/ 185455 w 502276"/>
                <a:gd name="connsiteY46" fmla="*/ 51516 h 486822"/>
                <a:gd name="connsiteX47" fmla="*/ 185455 w 502276"/>
                <a:gd name="connsiteY47" fmla="*/ 51516 h 486822"/>
                <a:gd name="connsiteX48" fmla="*/ 221516 w 502276"/>
                <a:gd name="connsiteY48" fmla="*/ 69546 h 486822"/>
                <a:gd name="connsiteX49" fmla="*/ 221516 w 502276"/>
                <a:gd name="connsiteY49" fmla="*/ 69546 h 486822"/>
                <a:gd name="connsiteX50" fmla="*/ 218940 w 502276"/>
                <a:gd name="connsiteY50" fmla="*/ 105607 h 486822"/>
                <a:gd name="connsiteX51" fmla="*/ 239547 w 502276"/>
                <a:gd name="connsiteY51" fmla="*/ 110758 h 486822"/>
                <a:gd name="connsiteX52" fmla="*/ 239547 w 502276"/>
                <a:gd name="connsiteY52" fmla="*/ 110758 h 486822"/>
                <a:gd name="connsiteX53" fmla="*/ 257577 w 502276"/>
                <a:gd name="connsiteY53" fmla="*/ 121062 h 486822"/>
                <a:gd name="connsiteX54" fmla="*/ 249850 w 502276"/>
                <a:gd name="connsiteY54" fmla="*/ 133940 h 486822"/>
                <a:gd name="connsiteX55" fmla="*/ 221516 w 502276"/>
                <a:gd name="connsiteY55" fmla="*/ 154547 h 486822"/>
                <a:gd name="connsiteX56" fmla="*/ 229244 w 502276"/>
                <a:gd name="connsiteY56" fmla="*/ 182880 h 486822"/>
                <a:gd name="connsiteX57" fmla="*/ 255001 w 502276"/>
                <a:gd name="connsiteY57" fmla="*/ 182880 h 486822"/>
                <a:gd name="connsiteX58" fmla="*/ 283335 w 502276"/>
                <a:gd name="connsiteY58" fmla="*/ 177729 h 486822"/>
                <a:gd name="connsiteX59" fmla="*/ 291062 w 502276"/>
                <a:gd name="connsiteY59" fmla="*/ 154547 h 486822"/>
                <a:gd name="connsiteX60" fmla="*/ 296214 w 502276"/>
                <a:gd name="connsiteY60" fmla="*/ 133940 h 486822"/>
                <a:gd name="connsiteX61" fmla="*/ 296214 w 502276"/>
                <a:gd name="connsiteY61" fmla="*/ 133940 h 486822"/>
                <a:gd name="connsiteX62" fmla="*/ 288486 w 502276"/>
                <a:gd name="connsiteY62" fmla="*/ 103031 h 486822"/>
                <a:gd name="connsiteX63" fmla="*/ 285911 w 502276"/>
                <a:gd name="connsiteY63" fmla="*/ 79849 h 486822"/>
                <a:gd name="connsiteX64" fmla="*/ 278183 w 502276"/>
                <a:gd name="connsiteY64" fmla="*/ 56667 h 486822"/>
                <a:gd name="connsiteX65" fmla="*/ 285911 w 502276"/>
                <a:gd name="connsiteY65" fmla="*/ 30909 h 486822"/>
                <a:gd name="connsiteX66" fmla="*/ 288486 w 502276"/>
                <a:gd name="connsiteY66" fmla="*/ 23182 h 486822"/>
                <a:gd name="connsiteX67" fmla="*/ 361147 w 502276"/>
                <a:gd name="connsiteY67" fmla="*/ 55031 h 486822"/>
                <a:gd name="connsiteX68" fmla="*/ 366925 w 502276"/>
                <a:gd name="connsiteY68" fmla="*/ 88360 h 486822"/>
                <a:gd name="connsiteX69" fmla="*/ 383790 w 502276"/>
                <a:gd name="connsiteY69" fmla="*/ 92728 h 486822"/>
                <a:gd name="connsiteX70" fmla="*/ 409548 w 502276"/>
                <a:gd name="connsiteY70" fmla="*/ 92728 h 486822"/>
                <a:gd name="connsiteX71" fmla="*/ 430154 w 502276"/>
                <a:gd name="connsiteY71" fmla="*/ 103031 h 486822"/>
                <a:gd name="connsiteX72" fmla="*/ 453336 w 502276"/>
                <a:gd name="connsiteY72" fmla="*/ 118486 h 486822"/>
                <a:gd name="connsiteX73" fmla="*/ 473942 w 502276"/>
                <a:gd name="connsiteY73" fmla="*/ 136516 h 486822"/>
                <a:gd name="connsiteX74" fmla="*/ 491973 w 502276"/>
                <a:gd name="connsiteY74" fmla="*/ 164850 h 486822"/>
                <a:gd name="connsiteX75" fmla="*/ 494548 w 502276"/>
                <a:gd name="connsiteY75" fmla="*/ 190607 h 486822"/>
                <a:gd name="connsiteX76" fmla="*/ 502276 w 502276"/>
                <a:gd name="connsiteY76" fmla="*/ 216365 h 486822"/>
                <a:gd name="connsiteX77" fmla="*/ 491973 w 502276"/>
                <a:gd name="connsiteY77" fmla="*/ 244699 h 486822"/>
                <a:gd name="connsiteX78" fmla="*/ 481669 w 502276"/>
                <a:gd name="connsiteY78" fmla="*/ 267881 h 486822"/>
                <a:gd name="connsiteX79" fmla="*/ 458487 w 502276"/>
                <a:gd name="connsiteY79" fmla="*/ 291063 h 486822"/>
                <a:gd name="connsiteX80" fmla="*/ 440457 w 502276"/>
                <a:gd name="connsiteY80" fmla="*/ 314245 h 486822"/>
                <a:gd name="connsiteX81" fmla="*/ 401820 w 502276"/>
                <a:gd name="connsiteY81" fmla="*/ 350305 h 486822"/>
                <a:gd name="connsiteX0" fmla="*/ 401820 w 502276"/>
                <a:gd name="connsiteY0" fmla="*/ 350305 h 486822"/>
                <a:gd name="connsiteX1" fmla="*/ 391517 w 502276"/>
                <a:gd name="connsiteY1" fmla="*/ 365760 h 486822"/>
                <a:gd name="connsiteX2" fmla="*/ 386366 w 502276"/>
                <a:gd name="connsiteY2" fmla="*/ 388942 h 486822"/>
                <a:gd name="connsiteX3" fmla="*/ 376063 w 502276"/>
                <a:gd name="connsiteY3" fmla="*/ 417276 h 486822"/>
                <a:gd name="connsiteX4" fmla="*/ 360608 w 502276"/>
                <a:gd name="connsiteY4" fmla="*/ 453336 h 486822"/>
                <a:gd name="connsiteX5" fmla="*/ 329699 w 502276"/>
                <a:gd name="connsiteY5" fmla="*/ 468791 h 486822"/>
                <a:gd name="connsiteX6" fmla="*/ 298789 w 502276"/>
                <a:gd name="connsiteY6" fmla="*/ 476518 h 486822"/>
                <a:gd name="connsiteX7" fmla="*/ 275607 w 502276"/>
                <a:gd name="connsiteY7" fmla="*/ 484246 h 486822"/>
                <a:gd name="connsiteX8" fmla="*/ 242122 w 502276"/>
                <a:gd name="connsiteY8" fmla="*/ 484246 h 486822"/>
                <a:gd name="connsiteX9" fmla="*/ 216365 w 502276"/>
                <a:gd name="connsiteY9" fmla="*/ 486822 h 486822"/>
                <a:gd name="connsiteX10" fmla="*/ 182880 w 502276"/>
                <a:gd name="connsiteY10" fmla="*/ 486822 h 486822"/>
                <a:gd name="connsiteX11" fmla="*/ 151970 w 502276"/>
                <a:gd name="connsiteY11" fmla="*/ 484246 h 486822"/>
                <a:gd name="connsiteX12" fmla="*/ 121061 w 502276"/>
                <a:gd name="connsiteY12" fmla="*/ 481670 h 486822"/>
                <a:gd name="connsiteX13" fmla="*/ 85000 w 502276"/>
                <a:gd name="connsiteY13" fmla="*/ 473943 h 486822"/>
                <a:gd name="connsiteX14" fmla="*/ 54091 w 502276"/>
                <a:gd name="connsiteY14" fmla="*/ 461064 h 486822"/>
                <a:gd name="connsiteX15" fmla="*/ 36060 w 502276"/>
                <a:gd name="connsiteY15" fmla="*/ 445609 h 486822"/>
                <a:gd name="connsiteX16" fmla="*/ 15454 w 502276"/>
                <a:gd name="connsiteY16" fmla="*/ 425003 h 486822"/>
                <a:gd name="connsiteX17" fmla="*/ 10303 w 502276"/>
                <a:gd name="connsiteY17" fmla="*/ 396669 h 486822"/>
                <a:gd name="connsiteX18" fmla="*/ 2575 w 502276"/>
                <a:gd name="connsiteY18" fmla="*/ 370912 h 486822"/>
                <a:gd name="connsiteX19" fmla="*/ 2575 w 502276"/>
                <a:gd name="connsiteY19" fmla="*/ 370912 h 486822"/>
                <a:gd name="connsiteX20" fmla="*/ 0 w 502276"/>
                <a:gd name="connsiteY20" fmla="*/ 332275 h 486822"/>
                <a:gd name="connsiteX21" fmla="*/ 10303 w 502276"/>
                <a:gd name="connsiteY21" fmla="*/ 309093 h 486822"/>
                <a:gd name="connsiteX22" fmla="*/ 20606 w 502276"/>
                <a:gd name="connsiteY22" fmla="*/ 293638 h 486822"/>
                <a:gd name="connsiteX23" fmla="*/ 28333 w 502276"/>
                <a:gd name="connsiteY23" fmla="*/ 278184 h 486822"/>
                <a:gd name="connsiteX24" fmla="*/ 48311 w 502276"/>
                <a:gd name="connsiteY24" fmla="*/ 274669 h 486822"/>
                <a:gd name="connsiteX25" fmla="*/ 51515 w 502276"/>
                <a:gd name="connsiteY25" fmla="*/ 264051 h 486822"/>
                <a:gd name="connsiteX26" fmla="*/ 51515 w 502276"/>
                <a:gd name="connsiteY26" fmla="*/ 251955 h 486822"/>
                <a:gd name="connsiteX27" fmla="*/ 67284 w 502276"/>
                <a:gd name="connsiteY27" fmla="*/ 235874 h 486822"/>
                <a:gd name="connsiteX28" fmla="*/ 110826 w 502276"/>
                <a:gd name="connsiteY28" fmla="*/ 233455 h 486822"/>
                <a:gd name="connsiteX29" fmla="*/ 87576 w 502276"/>
                <a:gd name="connsiteY29" fmla="*/ 190607 h 486822"/>
                <a:gd name="connsiteX30" fmla="*/ 87576 w 502276"/>
                <a:gd name="connsiteY30" fmla="*/ 190607 h 486822"/>
                <a:gd name="connsiteX31" fmla="*/ 118485 w 502276"/>
                <a:gd name="connsiteY31" fmla="*/ 180304 h 486822"/>
                <a:gd name="connsiteX32" fmla="*/ 139091 w 502276"/>
                <a:gd name="connsiteY32" fmla="*/ 175153 h 486822"/>
                <a:gd name="connsiteX33" fmla="*/ 139091 w 502276"/>
                <a:gd name="connsiteY33" fmla="*/ 175153 h 486822"/>
                <a:gd name="connsiteX34" fmla="*/ 113334 w 502276"/>
                <a:gd name="connsiteY34" fmla="*/ 141668 h 486822"/>
                <a:gd name="connsiteX35" fmla="*/ 118485 w 502276"/>
                <a:gd name="connsiteY35" fmla="*/ 113334 h 486822"/>
                <a:gd name="connsiteX36" fmla="*/ 115909 w 502276"/>
                <a:gd name="connsiteY36" fmla="*/ 90152 h 486822"/>
                <a:gd name="connsiteX37" fmla="*/ 100455 w 502276"/>
                <a:gd name="connsiteY37" fmla="*/ 72122 h 486822"/>
                <a:gd name="connsiteX38" fmla="*/ 92727 w 502276"/>
                <a:gd name="connsiteY38" fmla="*/ 54091 h 486822"/>
                <a:gd name="connsiteX39" fmla="*/ 103031 w 502276"/>
                <a:gd name="connsiteY39" fmla="*/ 33485 h 486822"/>
                <a:gd name="connsiteX40" fmla="*/ 118485 w 502276"/>
                <a:gd name="connsiteY40" fmla="*/ 12879 h 486822"/>
                <a:gd name="connsiteX41" fmla="*/ 126213 w 502276"/>
                <a:gd name="connsiteY41" fmla="*/ 2576 h 486822"/>
                <a:gd name="connsiteX42" fmla="*/ 146819 w 502276"/>
                <a:gd name="connsiteY42" fmla="*/ 0 h 486822"/>
                <a:gd name="connsiteX43" fmla="*/ 164849 w 502276"/>
                <a:gd name="connsiteY43" fmla="*/ 7727 h 486822"/>
                <a:gd name="connsiteX44" fmla="*/ 162273 w 502276"/>
                <a:gd name="connsiteY44" fmla="*/ 23182 h 486822"/>
                <a:gd name="connsiteX45" fmla="*/ 162273 w 502276"/>
                <a:gd name="connsiteY45" fmla="*/ 23182 h 486822"/>
                <a:gd name="connsiteX46" fmla="*/ 185455 w 502276"/>
                <a:gd name="connsiteY46" fmla="*/ 51516 h 486822"/>
                <a:gd name="connsiteX47" fmla="*/ 185455 w 502276"/>
                <a:gd name="connsiteY47" fmla="*/ 51516 h 486822"/>
                <a:gd name="connsiteX48" fmla="*/ 221516 w 502276"/>
                <a:gd name="connsiteY48" fmla="*/ 69546 h 486822"/>
                <a:gd name="connsiteX49" fmla="*/ 221516 w 502276"/>
                <a:gd name="connsiteY49" fmla="*/ 69546 h 486822"/>
                <a:gd name="connsiteX50" fmla="*/ 218940 w 502276"/>
                <a:gd name="connsiteY50" fmla="*/ 105607 h 486822"/>
                <a:gd name="connsiteX51" fmla="*/ 239547 w 502276"/>
                <a:gd name="connsiteY51" fmla="*/ 110758 h 486822"/>
                <a:gd name="connsiteX52" fmla="*/ 239547 w 502276"/>
                <a:gd name="connsiteY52" fmla="*/ 110758 h 486822"/>
                <a:gd name="connsiteX53" fmla="*/ 257577 w 502276"/>
                <a:gd name="connsiteY53" fmla="*/ 121062 h 486822"/>
                <a:gd name="connsiteX54" fmla="*/ 249850 w 502276"/>
                <a:gd name="connsiteY54" fmla="*/ 133940 h 486822"/>
                <a:gd name="connsiteX55" fmla="*/ 221516 w 502276"/>
                <a:gd name="connsiteY55" fmla="*/ 154547 h 486822"/>
                <a:gd name="connsiteX56" fmla="*/ 229244 w 502276"/>
                <a:gd name="connsiteY56" fmla="*/ 182880 h 486822"/>
                <a:gd name="connsiteX57" fmla="*/ 255001 w 502276"/>
                <a:gd name="connsiteY57" fmla="*/ 182880 h 486822"/>
                <a:gd name="connsiteX58" fmla="*/ 283335 w 502276"/>
                <a:gd name="connsiteY58" fmla="*/ 177729 h 486822"/>
                <a:gd name="connsiteX59" fmla="*/ 291062 w 502276"/>
                <a:gd name="connsiteY59" fmla="*/ 154547 h 486822"/>
                <a:gd name="connsiteX60" fmla="*/ 296214 w 502276"/>
                <a:gd name="connsiteY60" fmla="*/ 133940 h 486822"/>
                <a:gd name="connsiteX61" fmla="*/ 296214 w 502276"/>
                <a:gd name="connsiteY61" fmla="*/ 133940 h 486822"/>
                <a:gd name="connsiteX62" fmla="*/ 288486 w 502276"/>
                <a:gd name="connsiteY62" fmla="*/ 103031 h 486822"/>
                <a:gd name="connsiteX63" fmla="*/ 285911 w 502276"/>
                <a:gd name="connsiteY63" fmla="*/ 79849 h 486822"/>
                <a:gd name="connsiteX64" fmla="*/ 278183 w 502276"/>
                <a:gd name="connsiteY64" fmla="*/ 56667 h 486822"/>
                <a:gd name="connsiteX65" fmla="*/ 285911 w 502276"/>
                <a:gd name="connsiteY65" fmla="*/ 30909 h 486822"/>
                <a:gd name="connsiteX66" fmla="*/ 288486 w 502276"/>
                <a:gd name="connsiteY66" fmla="*/ 23182 h 486822"/>
                <a:gd name="connsiteX67" fmla="*/ 361147 w 502276"/>
                <a:gd name="connsiteY67" fmla="*/ 55031 h 486822"/>
                <a:gd name="connsiteX68" fmla="*/ 366925 w 502276"/>
                <a:gd name="connsiteY68" fmla="*/ 88360 h 486822"/>
                <a:gd name="connsiteX69" fmla="*/ 383790 w 502276"/>
                <a:gd name="connsiteY69" fmla="*/ 92728 h 486822"/>
                <a:gd name="connsiteX70" fmla="*/ 409548 w 502276"/>
                <a:gd name="connsiteY70" fmla="*/ 92728 h 486822"/>
                <a:gd name="connsiteX71" fmla="*/ 430154 w 502276"/>
                <a:gd name="connsiteY71" fmla="*/ 103031 h 486822"/>
                <a:gd name="connsiteX72" fmla="*/ 453336 w 502276"/>
                <a:gd name="connsiteY72" fmla="*/ 118486 h 486822"/>
                <a:gd name="connsiteX73" fmla="*/ 473942 w 502276"/>
                <a:gd name="connsiteY73" fmla="*/ 136516 h 486822"/>
                <a:gd name="connsiteX74" fmla="*/ 491973 w 502276"/>
                <a:gd name="connsiteY74" fmla="*/ 164850 h 486822"/>
                <a:gd name="connsiteX75" fmla="*/ 494548 w 502276"/>
                <a:gd name="connsiteY75" fmla="*/ 190607 h 486822"/>
                <a:gd name="connsiteX76" fmla="*/ 502276 w 502276"/>
                <a:gd name="connsiteY76" fmla="*/ 216365 h 486822"/>
                <a:gd name="connsiteX77" fmla="*/ 491973 w 502276"/>
                <a:gd name="connsiteY77" fmla="*/ 244699 h 486822"/>
                <a:gd name="connsiteX78" fmla="*/ 481669 w 502276"/>
                <a:gd name="connsiteY78" fmla="*/ 267881 h 486822"/>
                <a:gd name="connsiteX79" fmla="*/ 458487 w 502276"/>
                <a:gd name="connsiteY79" fmla="*/ 291063 h 486822"/>
                <a:gd name="connsiteX80" fmla="*/ 440457 w 502276"/>
                <a:gd name="connsiteY80" fmla="*/ 314245 h 486822"/>
                <a:gd name="connsiteX81" fmla="*/ 401820 w 502276"/>
                <a:gd name="connsiteY81" fmla="*/ 350305 h 486822"/>
                <a:gd name="connsiteX0" fmla="*/ 401820 w 502276"/>
                <a:gd name="connsiteY0" fmla="*/ 350305 h 486822"/>
                <a:gd name="connsiteX1" fmla="*/ 391517 w 502276"/>
                <a:gd name="connsiteY1" fmla="*/ 365760 h 486822"/>
                <a:gd name="connsiteX2" fmla="*/ 386366 w 502276"/>
                <a:gd name="connsiteY2" fmla="*/ 388942 h 486822"/>
                <a:gd name="connsiteX3" fmla="*/ 376063 w 502276"/>
                <a:gd name="connsiteY3" fmla="*/ 417276 h 486822"/>
                <a:gd name="connsiteX4" fmla="*/ 360608 w 502276"/>
                <a:gd name="connsiteY4" fmla="*/ 453336 h 486822"/>
                <a:gd name="connsiteX5" fmla="*/ 329699 w 502276"/>
                <a:gd name="connsiteY5" fmla="*/ 468791 h 486822"/>
                <a:gd name="connsiteX6" fmla="*/ 298789 w 502276"/>
                <a:gd name="connsiteY6" fmla="*/ 476518 h 486822"/>
                <a:gd name="connsiteX7" fmla="*/ 275607 w 502276"/>
                <a:gd name="connsiteY7" fmla="*/ 484246 h 486822"/>
                <a:gd name="connsiteX8" fmla="*/ 242122 w 502276"/>
                <a:gd name="connsiteY8" fmla="*/ 484246 h 486822"/>
                <a:gd name="connsiteX9" fmla="*/ 216365 w 502276"/>
                <a:gd name="connsiteY9" fmla="*/ 486822 h 486822"/>
                <a:gd name="connsiteX10" fmla="*/ 182880 w 502276"/>
                <a:gd name="connsiteY10" fmla="*/ 486822 h 486822"/>
                <a:gd name="connsiteX11" fmla="*/ 151970 w 502276"/>
                <a:gd name="connsiteY11" fmla="*/ 484246 h 486822"/>
                <a:gd name="connsiteX12" fmla="*/ 121061 w 502276"/>
                <a:gd name="connsiteY12" fmla="*/ 481670 h 486822"/>
                <a:gd name="connsiteX13" fmla="*/ 85000 w 502276"/>
                <a:gd name="connsiteY13" fmla="*/ 473943 h 486822"/>
                <a:gd name="connsiteX14" fmla="*/ 54091 w 502276"/>
                <a:gd name="connsiteY14" fmla="*/ 461064 h 486822"/>
                <a:gd name="connsiteX15" fmla="*/ 36060 w 502276"/>
                <a:gd name="connsiteY15" fmla="*/ 445609 h 486822"/>
                <a:gd name="connsiteX16" fmla="*/ 15454 w 502276"/>
                <a:gd name="connsiteY16" fmla="*/ 425003 h 486822"/>
                <a:gd name="connsiteX17" fmla="*/ 10303 w 502276"/>
                <a:gd name="connsiteY17" fmla="*/ 396669 h 486822"/>
                <a:gd name="connsiteX18" fmla="*/ 2575 w 502276"/>
                <a:gd name="connsiteY18" fmla="*/ 370912 h 486822"/>
                <a:gd name="connsiteX19" fmla="*/ 2575 w 502276"/>
                <a:gd name="connsiteY19" fmla="*/ 370912 h 486822"/>
                <a:gd name="connsiteX20" fmla="*/ 0 w 502276"/>
                <a:gd name="connsiteY20" fmla="*/ 332275 h 486822"/>
                <a:gd name="connsiteX21" fmla="*/ 10303 w 502276"/>
                <a:gd name="connsiteY21" fmla="*/ 309093 h 486822"/>
                <a:gd name="connsiteX22" fmla="*/ 20606 w 502276"/>
                <a:gd name="connsiteY22" fmla="*/ 293638 h 486822"/>
                <a:gd name="connsiteX23" fmla="*/ 28333 w 502276"/>
                <a:gd name="connsiteY23" fmla="*/ 278184 h 486822"/>
                <a:gd name="connsiteX24" fmla="*/ 48311 w 502276"/>
                <a:gd name="connsiteY24" fmla="*/ 274669 h 486822"/>
                <a:gd name="connsiteX25" fmla="*/ 51515 w 502276"/>
                <a:gd name="connsiteY25" fmla="*/ 264051 h 486822"/>
                <a:gd name="connsiteX26" fmla="*/ 51515 w 502276"/>
                <a:gd name="connsiteY26" fmla="*/ 251955 h 486822"/>
                <a:gd name="connsiteX27" fmla="*/ 67284 w 502276"/>
                <a:gd name="connsiteY27" fmla="*/ 235874 h 486822"/>
                <a:gd name="connsiteX28" fmla="*/ 79378 w 502276"/>
                <a:gd name="connsiteY28" fmla="*/ 214103 h 486822"/>
                <a:gd name="connsiteX29" fmla="*/ 87576 w 502276"/>
                <a:gd name="connsiteY29" fmla="*/ 190607 h 486822"/>
                <a:gd name="connsiteX30" fmla="*/ 87576 w 502276"/>
                <a:gd name="connsiteY30" fmla="*/ 190607 h 486822"/>
                <a:gd name="connsiteX31" fmla="*/ 118485 w 502276"/>
                <a:gd name="connsiteY31" fmla="*/ 180304 h 486822"/>
                <a:gd name="connsiteX32" fmla="*/ 139091 w 502276"/>
                <a:gd name="connsiteY32" fmla="*/ 175153 h 486822"/>
                <a:gd name="connsiteX33" fmla="*/ 139091 w 502276"/>
                <a:gd name="connsiteY33" fmla="*/ 175153 h 486822"/>
                <a:gd name="connsiteX34" fmla="*/ 113334 w 502276"/>
                <a:gd name="connsiteY34" fmla="*/ 141668 h 486822"/>
                <a:gd name="connsiteX35" fmla="*/ 118485 w 502276"/>
                <a:gd name="connsiteY35" fmla="*/ 113334 h 486822"/>
                <a:gd name="connsiteX36" fmla="*/ 115909 w 502276"/>
                <a:gd name="connsiteY36" fmla="*/ 90152 h 486822"/>
                <a:gd name="connsiteX37" fmla="*/ 100455 w 502276"/>
                <a:gd name="connsiteY37" fmla="*/ 72122 h 486822"/>
                <a:gd name="connsiteX38" fmla="*/ 92727 w 502276"/>
                <a:gd name="connsiteY38" fmla="*/ 54091 h 486822"/>
                <a:gd name="connsiteX39" fmla="*/ 103031 w 502276"/>
                <a:gd name="connsiteY39" fmla="*/ 33485 h 486822"/>
                <a:gd name="connsiteX40" fmla="*/ 118485 w 502276"/>
                <a:gd name="connsiteY40" fmla="*/ 12879 h 486822"/>
                <a:gd name="connsiteX41" fmla="*/ 126213 w 502276"/>
                <a:gd name="connsiteY41" fmla="*/ 2576 h 486822"/>
                <a:gd name="connsiteX42" fmla="*/ 146819 w 502276"/>
                <a:gd name="connsiteY42" fmla="*/ 0 h 486822"/>
                <a:gd name="connsiteX43" fmla="*/ 164849 w 502276"/>
                <a:gd name="connsiteY43" fmla="*/ 7727 h 486822"/>
                <a:gd name="connsiteX44" fmla="*/ 162273 w 502276"/>
                <a:gd name="connsiteY44" fmla="*/ 23182 h 486822"/>
                <a:gd name="connsiteX45" fmla="*/ 162273 w 502276"/>
                <a:gd name="connsiteY45" fmla="*/ 23182 h 486822"/>
                <a:gd name="connsiteX46" fmla="*/ 185455 w 502276"/>
                <a:gd name="connsiteY46" fmla="*/ 51516 h 486822"/>
                <a:gd name="connsiteX47" fmla="*/ 185455 w 502276"/>
                <a:gd name="connsiteY47" fmla="*/ 51516 h 486822"/>
                <a:gd name="connsiteX48" fmla="*/ 221516 w 502276"/>
                <a:gd name="connsiteY48" fmla="*/ 69546 h 486822"/>
                <a:gd name="connsiteX49" fmla="*/ 221516 w 502276"/>
                <a:gd name="connsiteY49" fmla="*/ 69546 h 486822"/>
                <a:gd name="connsiteX50" fmla="*/ 218940 w 502276"/>
                <a:gd name="connsiteY50" fmla="*/ 105607 h 486822"/>
                <a:gd name="connsiteX51" fmla="*/ 239547 w 502276"/>
                <a:gd name="connsiteY51" fmla="*/ 110758 h 486822"/>
                <a:gd name="connsiteX52" fmla="*/ 239547 w 502276"/>
                <a:gd name="connsiteY52" fmla="*/ 110758 h 486822"/>
                <a:gd name="connsiteX53" fmla="*/ 257577 w 502276"/>
                <a:gd name="connsiteY53" fmla="*/ 121062 h 486822"/>
                <a:gd name="connsiteX54" fmla="*/ 249850 w 502276"/>
                <a:gd name="connsiteY54" fmla="*/ 133940 h 486822"/>
                <a:gd name="connsiteX55" fmla="*/ 221516 w 502276"/>
                <a:gd name="connsiteY55" fmla="*/ 154547 h 486822"/>
                <a:gd name="connsiteX56" fmla="*/ 229244 w 502276"/>
                <a:gd name="connsiteY56" fmla="*/ 182880 h 486822"/>
                <a:gd name="connsiteX57" fmla="*/ 255001 w 502276"/>
                <a:gd name="connsiteY57" fmla="*/ 182880 h 486822"/>
                <a:gd name="connsiteX58" fmla="*/ 283335 w 502276"/>
                <a:gd name="connsiteY58" fmla="*/ 177729 h 486822"/>
                <a:gd name="connsiteX59" fmla="*/ 291062 w 502276"/>
                <a:gd name="connsiteY59" fmla="*/ 154547 h 486822"/>
                <a:gd name="connsiteX60" fmla="*/ 296214 w 502276"/>
                <a:gd name="connsiteY60" fmla="*/ 133940 h 486822"/>
                <a:gd name="connsiteX61" fmla="*/ 296214 w 502276"/>
                <a:gd name="connsiteY61" fmla="*/ 133940 h 486822"/>
                <a:gd name="connsiteX62" fmla="*/ 288486 w 502276"/>
                <a:gd name="connsiteY62" fmla="*/ 103031 h 486822"/>
                <a:gd name="connsiteX63" fmla="*/ 285911 w 502276"/>
                <a:gd name="connsiteY63" fmla="*/ 79849 h 486822"/>
                <a:gd name="connsiteX64" fmla="*/ 278183 w 502276"/>
                <a:gd name="connsiteY64" fmla="*/ 56667 h 486822"/>
                <a:gd name="connsiteX65" fmla="*/ 285911 w 502276"/>
                <a:gd name="connsiteY65" fmla="*/ 30909 h 486822"/>
                <a:gd name="connsiteX66" fmla="*/ 288486 w 502276"/>
                <a:gd name="connsiteY66" fmla="*/ 23182 h 486822"/>
                <a:gd name="connsiteX67" fmla="*/ 361147 w 502276"/>
                <a:gd name="connsiteY67" fmla="*/ 55031 h 486822"/>
                <a:gd name="connsiteX68" fmla="*/ 366925 w 502276"/>
                <a:gd name="connsiteY68" fmla="*/ 88360 h 486822"/>
                <a:gd name="connsiteX69" fmla="*/ 383790 w 502276"/>
                <a:gd name="connsiteY69" fmla="*/ 92728 h 486822"/>
                <a:gd name="connsiteX70" fmla="*/ 409548 w 502276"/>
                <a:gd name="connsiteY70" fmla="*/ 92728 h 486822"/>
                <a:gd name="connsiteX71" fmla="*/ 430154 w 502276"/>
                <a:gd name="connsiteY71" fmla="*/ 103031 h 486822"/>
                <a:gd name="connsiteX72" fmla="*/ 453336 w 502276"/>
                <a:gd name="connsiteY72" fmla="*/ 118486 h 486822"/>
                <a:gd name="connsiteX73" fmla="*/ 473942 w 502276"/>
                <a:gd name="connsiteY73" fmla="*/ 136516 h 486822"/>
                <a:gd name="connsiteX74" fmla="*/ 491973 w 502276"/>
                <a:gd name="connsiteY74" fmla="*/ 164850 h 486822"/>
                <a:gd name="connsiteX75" fmla="*/ 494548 w 502276"/>
                <a:gd name="connsiteY75" fmla="*/ 190607 h 486822"/>
                <a:gd name="connsiteX76" fmla="*/ 502276 w 502276"/>
                <a:gd name="connsiteY76" fmla="*/ 216365 h 486822"/>
                <a:gd name="connsiteX77" fmla="*/ 491973 w 502276"/>
                <a:gd name="connsiteY77" fmla="*/ 244699 h 486822"/>
                <a:gd name="connsiteX78" fmla="*/ 481669 w 502276"/>
                <a:gd name="connsiteY78" fmla="*/ 267881 h 486822"/>
                <a:gd name="connsiteX79" fmla="*/ 458487 w 502276"/>
                <a:gd name="connsiteY79" fmla="*/ 291063 h 486822"/>
                <a:gd name="connsiteX80" fmla="*/ 440457 w 502276"/>
                <a:gd name="connsiteY80" fmla="*/ 314245 h 486822"/>
                <a:gd name="connsiteX81" fmla="*/ 401820 w 502276"/>
                <a:gd name="connsiteY81" fmla="*/ 350305 h 486822"/>
                <a:gd name="connsiteX0" fmla="*/ 401820 w 502276"/>
                <a:gd name="connsiteY0" fmla="*/ 350305 h 486822"/>
                <a:gd name="connsiteX1" fmla="*/ 391517 w 502276"/>
                <a:gd name="connsiteY1" fmla="*/ 365760 h 486822"/>
                <a:gd name="connsiteX2" fmla="*/ 386366 w 502276"/>
                <a:gd name="connsiteY2" fmla="*/ 388942 h 486822"/>
                <a:gd name="connsiteX3" fmla="*/ 376063 w 502276"/>
                <a:gd name="connsiteY3" fmla="*/ 417276 h 486822"/>
                <a:gd name="connsiteX4" fmla="*/ 360608 w 502276"/>
                <a:gd name="connsiteY4" fmla="*/ 453336 h 486822"/>
                <a:gd name="connsiteX5" fmla="*/ 329699 w 502276"/>
                <a:gd name="connsiteY5" fmla="*/ 468791 h 486822"/>
                <a:gd name="connsiteX6" fmla="*/ 298789 w 502276"/>
                <a:gd name="connsiteY6" fmla="*/ 476518 h 486822"/>
                <a:gd name="connsiteX7" fmla="*/ 275607 w 502276"/>
                <a:gd name="connsiteY7" fmla="*/ 484246 h 486822"/>
                <a:gd name="connsiteX8" fmla="*/ 242122 w 502276"/>
                <a:gd name="connsiteY8" fmla="*/ 484246 h 486822"/>
                <a:gd name="connsiteX9" fmla="*/ 216365 w 502276"/>
                <a:gd name="connsiteY9" fmla="*/ 486822 h 486822"/>
                <a:gd name="connsiteX10" fmla="*/ 182880 w 502276"/>
                <a:gd name="connsiteY10" fmla="*/ 486822 h 486822"/>
                <a:gd name="connsiteX11" fmla="*/ 151970 w 502276"/>
                <a:gd name="connsiteY11" fmla="*/ 484246 h 486822"/>
                <a:gd name="connsiteX12" fmla="*/ 121061 w 502276"/>
                <a:gd name="connsiteY12" fmla="*/ 481670 h 486822"/>
                <a:gd name="connsiteX13" fmla="*/ 85000 w 502276"/>
                <a:gd name="connsiteY13" fmla="*/ 473943 h 486822"/>
                <a:gd name="connsiteX14" fmla="*/ 54091 w 502276"/>
                <a:gd name="connsiteY14" fmla="*/ 461064 h 486822"/>
                <a:gd name="connsiteX15" fmla="*/ 36060 w 502276"/>
                <a:gd name="connsiteY15" fmla="*/ 445609 h 486822"/>
                <a:gd name="connsiteX16" fmla="*/ 15454 w 502276"/>
                <a:gd name="connsiteY16" fmla="*/ 425003 h 486822"/>
                <a:gd name="connsiteX17" fmla="*/ 10303 w 502276"/>
                <a:gd name="connsiteY17" fmla="*/ 396669 h 486822"/>
                <a:gd name="connsiteX18" fmla="*/ 2575 w 502276"/>
                <a:gd name="connsiteY18" fmla="*/ 370912 h 486822"/>
                <a:gd name="connsiteX19" fmla="*/ 2575 w 502276"/>
                <a:gd name="connsiteY19" fmla="*/ 370912 h 486822"/>
                <a:gd name="connsiteX20" fmla="*/ 0 w 502276"/>
                <a:gd name="connsiteY20" fmla="*/ 332275 h 486822"/>
                <a:gd name="connsiteX21" fmla="*/ 10303 w 502276"/>
                <a:gd name="connsiteY21" fmla="*/ 309093 h 486822"/>
                <a:gd name="connsiteX22" fmla="*/ 20606 w 502276"/>
                <a:gd name="connsiteY22" fmla="*/ 293638 h 486822"/>
                <a:gd name="connsiteX23" fmla="*/ 28333 w 502276"/>
                <a:gd name="connsiteY23" fmla="*/ 278184 h 486822"/>
                <a:gd name="connsiteX24" fmla="*/ 48311 w 502276"/>
                <a:gd name="connsiteY24" fmla="*/ 274669 h 486822"/>
                <a:gd name="connsiteX25" fmla="*/ 51515 w 502276"/>
                <a:gd name="connsiteY25" fmla="*/ 264051 h 486822"/>
                <a:gd name="connsiteX26" fmla="*/ 51515 w 502276"/>
                <a:gd name="connsiteY26" fmla="*/ 251955 h 486822"/>
                <a:gd name="connsiteX27" fmla="*/ 67284 w 502276"/>
                <a:gd name="connsiteY27" fmla="*/ 235874 h 486822"/>
                <a:gd name="connsiteX28" fmla="*/ 79378 w 502276"/>
                <a:gd name="connsiteY28" fmla="*/ 214103 h 486822"/>
                <a:gd name="connsiteX29" fmla="*/ 87576 w 502276"/>
                <a:gd name="connsiteY29" fmla="*/ 190607 h 486822"/>
                <a:gd name="connsiteX30" fmla="*/ 87576 w 502276"/>
                <a:gd name="connsiteY30" fmla="*/ 190607 h 486822"/>
                <a:gd name="connsiteX31" fmla="*/ 118485 w 502276"/>
                <a:gd name="connsiteY31" fmla="*/ 180304 h 486822"/>
                <a:gd name="connsiteX32" fmla="*/ 139091 w 502276"/>
                <a:gd name="connsiteY32" fmla="*/ 175153 h 486822"/>
                <a:gd name="connsiteX33" fmla="*/ 139091 w 502276"/>
                <a:gd name="connsiteY33" fmla="*/ 175153 h 486822"/>
                <a:gd name="connsiteX34" fmla="*/ 113334 w 502276"/>
                <a:gd name="connsiteY34" fmla="*/ 141668 h 486822"/>
                <a:gd name="connsiteX35" fmla="*/ 118485 w 502276"/>
                <a:gd name="connsiteY35" fmla="*/ 113334 h 486822"/>
                <a:gd name="connsiteX36" fmla="*/ 115909 w 502276"/>
                <a:gd name="connsiteY36" fmla="*/ 90152 h 486822"/>
                <a:gd name="connsiteX37" fmla="*/ 100455 w 502276"/>
                <a:gd name="connsiteY37" fmla="*/ 72122 h 486822"/>
                <a:gd name="connsiteX38" fmla="*/ 92727 w 502276"/>
                <a:gd name="connsiteY38" fmla="*/ 54091 h 486822"/>
                <a:gd name="connsiteX39" fmla="*/ 103031 w 502276"/>
                <a:gd name="connsiteY39" fmla="*/ 33485 h 486822"/>
                <a:gd name="connsiteX40" fmla="*/ 118485 w 502276"/>
                <a:gd name="connsiteY40" fmla="*/ 12879 h 486822"/>
                <a:gd name="connsiteX41" fmla="*/ 126213 w 502276"/>
                <a:gd name="connsiteY41" fmla="*/ 2576 h 486822"/>
                <a:gd name="connsiteX42" fmla="*/ 146819 w 502276"/>
                <a:gd name="connsiteY42" fmla="*/ 0 h 486822"/>
                <a:gd name="connsiteX43" fmla="*/ 164849 w 502276"/>
                <a:gd name="connsiteY43" fmla="*/ 7727 h 486822"/>
                <a:gd name="connsiteX44" fmla="*/ 162273 w 502276"/>
                <a:gd name="connsiteY44" fmla="*/ 23182 h 486822"/>
                <a:gd name="connsiteX45" fmla="*/ 162273 w 502276"/>
                <a:gd name="connsiteY45" fmla="*/ 23182 h 486822"/>
                <a:gd name="connsiteX46" fmla="*/ 185455 w 502276"/>
                <a:gd name="connsiteY46" fmla="*/ 51516 h 486822"/>
                <a:gd name="connsiteX47" fmla="*/ 185455 w 502276"/>
                <a:gd name="connsiteY47" fmla="*/ 51516 h 486822"/>
                <a:gd name="connsiteX48" fmla="*/ 221516 w 502276"/>
                <a:gd name="connsiteY48" fmla="*/ 69546 h 486822"/>
                <a:gd name="connsiteX49" fmla="*/ 221516 w 502276"/>
                <a:gd name="connsiteY49" fmla="*/ 69546 h 486822"/>
                <a:gd name="connsiteX50" fmla="*/ 222271 w 502276"/>
                <a:gd name="connsiteY50" fmla="*/ 86413 h 486822"/>
                <a:gd name="connsiteX51" fmla="*/ 218940 w 502276"/>
                <a:gd name="connsiteY51" fmla="*/ 105607 h 486822"/>
                <a:gd name="connsiteX52" fmla="*/ 239547 w 502276"/>
                <a:gd name="connsiteY52" fmla="*/ 110758 h 486822"/>
                <a:gd name="connsiteX53" fmla="*/ 239547 w 502276"/>
                <a:gd name="connsiteY53" fmla="*/ 110758 h 486822"/>
                <a:gd name="connsiteX54" fmla="*/ 257577 w 502276"/>
                <a:gd name="connsiteY54" fmla="*/ 121062 h 486822"/>
                <a:gd name="connsiteX55" fmla="*/ 249850 w 502276"/>
                <a:gd name="connsiteY55" fmla="*/ 133940 h 486822"/>
                <a:gd name="connsiteX56" fmla="*/ 221516 w 502276"/>
                <a:gd name="connsiteY56" fmla="*/ 154547 h 486822"/>
                <a:gd name="connsiteX57" fmla="*/ 229244 w 502276"/>
                <a:gd name="connsiteY57" fmla="*/ 182880 h 486822"/>
                <a:gd name="connsiteX58" fmla="*/ 255001 w 502276"/>
                <a:gd name="connsiteY58" fmla="*/ 182880 h 486822"/>
                <a:gd name="connsiteX59" fmla="*/ 283335 w 502276"/>
                <a:gd name="connsiteY59" fmla="*/ 177729 h 486822"/>
                <a:gd name="connsiteX60" fmla="*/ 291062 w 502276"/>
                <a:gd name="connsiteY60" fmla="*/ 154547 h 486822"/>
                <a:gd name="connsiteX61" fmla="*/ 296214 w 502276"/>
                <a:gd name="connsiteY61" fmla="*/ 133940 h 486822"/>
                <a:gd name="connsiteX62" fmla="*/ 296214 w 502276"/>
                <a:gd name="connsiteY62" fmla="*/ 133940 h 486822"/>
                <a:gd name="connsiteX63" fmla="*/ 288486 w 502276"/>
                <a:gd name="connsiteY63" fmla="*/ 103031 h 486822"/>
                <a:gd name="connsiteX64" fmla="*/ 285911 w 502276"/>
                <a:gd name="connsiteY64" fmla="*/ 79849 h 486822"/>
                <a:gd name="connsiteX65" fmla="*/ 278183 w 502276"/>
                <a:gd name="connsiteY65" fmla="*/ 56667 h 486822"/>
                <a:gd name="connsiteX66" fmla="*/ 285911 w 502276"/>
                <a:gd name="connsiteY66" fmla="*/ 30909 h 486822"/>
                <a:gd name="connsiteX67" fmla="*/ 288486 w 502276"/>
                <a:gd name="connsiteY67" fmla="*/ 23182 h 486822"/>
                <a:gd name="connsiteX68" fmla="*/ 361147 w 502276"/>
                <a:gd name="connsiteY68" fmla="*/ 55031 h 486822"/>
                <a:gd name="connsiteX69" fmla="*/ 366925 w 502276"/>
                <a:gd name="connsiteY69" fmla="*/ 88360 h 486822"/>
                <a:gd name="connsiteX70" fmla="*/ 383790 w 502276"/>
                <a:gd name="connsiteY70" fmla="*/ 92728 h 486822"/>
                <a:gd name="connsiteX71" fmla="*/ 409548 w 502276"/>
                <a:gd name="connsiteY71" fmla="*/ 92728 h 486822"/>
                <a:gd name="connsiteX72" fmla="*/ 430154 w 502276"/>
                <a:gd name="connsiteY72" fmla="*/ 103031 h 486822"/>
                <a:gd name="connsiteX73" fmla="*/ 453336 w 502276"/>
                <a:gd name="connsiteY73" fmla="*/ 118486 h 486822"/>
                <a:gd name="connsiteX74" fmla="*/ 473942 w 502276"/>
                <a:gd name="connsiteY74" fmla="*/ 136516 h 486822"/>
                <a:gd name="connsiteX75" fmla="*/ 491973 w 502276"/>
                <a:gd name="connsiteY75" fmla="*/ 164850 h 486822"/>
                <a:gd name="connsiteX76" fmla="*/ 494548 w 502276"/>
                <a:gd name="connsiteY76" fmla="*/ 190607 h 486822"/>
                <a:gd name="connsiteX77" fmla="*/ 502276 w 502276"/>
                <a:gd name="connsiteY77" fmla="*/ 216365 h 486822"/>
                <a:gd name="connsiteX78" fmla="*/ 491973 w 502276"/>
                <a:gd name="connsiteY78" fmla="*/ 244699 h 486822"/>
                <a:gd name="connsiteX79" fmla="*/ 481669 w 502276"/>
                <a:gd name="connsiteY79" fmla="*/ 267881 h 486822"/>
                <a:gd name="connsiteX80" fmla="*/ 458487 w 502276"/>
                <a:gd name="connsiteY80" fmla="*/ 291063 h 486822"/>
                <a:gd name="connsiteX81" fmla="*/ 440457 w 502276"/>
                <a:gd name="connsiteY81" fmla="*/ 314245 h 486822"/>
                <a:gd name="connsiteX82" fmla="*/ 401820 w 502276"/>
                <a:gd name="connsiteY82" fmla="*/ 350305 h 486822"/>
                <a:gd name="connsiteX0" fmla="*/ 401820 w 502276"/>
                <a:gd name="connsiteY0" fmla="*/ 350305 h 486822"/>
                <a:gd name="connsiteX1" fmla="*/ 391517 w 502276"/>
                <a:gd name="connsiteY1" fmla="*/ 365760 h 486822"/>
                <a:gd name="connsiteX2" fmla="*/ 386366 w 502276"/>
                <a:gd name="connsiteY2" fmla="*/ 388942 h 486822"/>
                <a:gd name="connsiteX3" fmla="*/ 376063 w 502276"/>
                <a:gd name="connsiteY3" fmla="*/ 417276 h 486822"/>
                <a:gd name="connsiteX4" fmla="*/ 360608 w 502276"/>
                <a:gd name="connsiteY4" fmla="*/ 453336 h 486822"/>
                <a:gd name="connsiteX5" fmla="*/ 329699 w 502276"/>
                <a:gd name="connsiteY5" fmla="*/ 468791 h 486822"/>
                <a:gd name="connsiteX6" fmla="*/ 298789 w 502276"/>
                <a:gd name="connsiteY6" fmla="*/ 476518 h 486822"/>
                <a:gd name="connsiteX7" fmla="*/ 275607 w 502276"/>
                <a:gd name="connsiteY7" fmla="*/ 484246 h 486822"/>
                <a:gd name="connsiteX8" fmla="*/ 242122 w 502276"/>
                <a:gd name="connsiteY8" fmla="*/ 484246 h 486822"/>
                <a:gd name="connsiteX9" fmla="*/ 216365 w 502276"/>
                <a:gd name="connsiteY9" fmla="*/ 486822 h 486822"/>
                <a:gd name="connsiteX10" fmla="*/ 182880 w 502276"/>
                <a:gd name="connsiteY10" fmla="*/ 486822 h 486822"/>
                <a:gd name="connsiteX11" fmla="*/ 151970 w 502276"/>
                <a:gd name="connsiteY11" fmla="*/ 484246 h 486822"/>
                <a:gd name="connsiteX12" fmla="*/ 121061 w 502276"/>
                <a:gd name="connsiteY12" fmla="*/ 481670 h 486822"/>
                <a:gd name="connsiteX13" fmla="*/ 85000 w 502276"/>
                <a:gd name="connsiteY13" fmla="*/ 473943 h 486822"/>
                <a:gd name="connsiteX14" fmla="*/ 54091 w 502276"/>
                <a:gd name="connsiteY14" fmla="*/ 461064 h 486822"/>
                <a:gd name="connsiteX15" fmla="*/ 36060 w 502276"/>
                <a:gd name="connsiteY15" fmla="*/ 445609 h 486822"/>
                <a:gd name="connsiteX16" fmla="*/ 15454 w 502276"/>
                <a:gd name="connsiteY16" fmla="*/ 425003 h 486822"/>
                <a:gd name="connsiteX17" fmla="*/ 10303 w 502276"/>
                <a:gd name="connsiteY17" fmla="*/ 396669 h 486822"/>
                <a:gd name="connsiteX18" fmla="*/ 2575 w 502276"/>
                <a:gd name="connsiteY18" fmla="*/ 370912 h 486822"/>
                <a:gd name="connsiteX19" fmla="*/ 2575 w 502276"/>
                <a:gd name="connsiteY19" fmla="*/ 370912 h 486822"/>
                <a:gd name="connsiteX20" fmla="*/ 0 w 502276"/>
                <a:gd name="connsiteY20" fmla="*/ 332275 h 486822"/>
                <a:gd name="connsiteX21" fmla="*/ 10303 w 502276"/>
                <a:gd name="connsiteY21" fmla="*/ 309093 h 486822"/>
                <a:gd name="connsiteX22" fmla="*/ 20606 w 502276"/>
                <a:gd name="connsiteY22" fmla="*/ 293638 h 486822"/>
                <a:gd name="connsiteX23" fmla="*/ 28333 w 502276"/>
                <a:gd name="connsiteY23" fmla="*/ 278184 h 486822"/>
                <a:gd name="connsiteX24" fmla="*/ 48311 w 502276"/>
                <a:gd name="connsiteY24" fmla="*/ 274669 h 486822"/>
                <a:gd name="connsiteX25" fmla="*/ 51515 w 502276"/>
                <a:gd name="connsiteY25" fmla="*/ 264051 h 486822"/>
                <a:gd name="connsiteX26" fmla="*/ 51515 w 502276"/>
                <a:gd name="connsiteY26" fmla="*/ 251955 h 486822"/>
                <a:gd name="connsiteX27" fmla="*/ 67284 w 502276"/>
                <a:gd name="connsiteY27" fmla="*/ 235874 h 486822"/>
                <a:gd name="connsiteX28" fmla="*/ 79378 w 502276"/>
                <a:gd name="connsiteY28" fmla="*/ 214103 h 486822"/>
                <a:gd name="connsiteX29" fmla="*/ 87576 w 502276"/>
                <a:gd name="connsiteY29" fmla="*/ 190607 h 486822"/>
                <a:gd name="connsiteX30" fmla="*/ 87576 w 502276"/>
                <a:gd name="connsiteY30" fmla="*/ 190607 h 486822"/>
                <a:gd name="connsiteX31" fmla="*/ 118485 w 502276"/>
                <a:gd name="connsiteY31" fmla="*/ 180304 h 486822"/>
                <a:gd name="connsiteX32" fmla="*/ 139091 w 502276"/>
                <a:gd name="connsiteY32" fmla="*/ 175153 h 486822"/>
                <a:gd name="connsiteX33" fmla="*/ 139091 w 502276"/>
                <a:gd name="connsiteY33" fmla="*/ 175153 h 486822"/>
                <a:gd name="connsiteX34" fmla="*/ 113334 w 502276"/>
                <a:gd name="connsiteY34" fmla="*/ 141668 h 486822"/>
                <a:gd name="connsiteX35" fmla="*/ 118485 w 502276"/>
                <a:gd name="connsiteY35" fmla="*/ 113334 h 486822"/>
                <a:gd name="connsiteX36" fmla="*/ 115909 w 502276"/>
                <a:gd name="connsiteY36" fmla="*/ 90152 h 486822"/>
                <a:gd name="connsiteX37" fmla="*/ 100455 w 502276"/>
                <a:gd name="connsiteY37" fmla="*/ 72122 h 486822"/>
                <a:gd name="connsiteX38" fmla="*/ 92727 w 502276"/>
                <a:gd name="connsiteY38" fmla="*/ 54091 h 486822"/>
                <a:gd name="connsiteX39" fmla="*/ 103031 w 502276"/>
                <a:gd name="connsiteY39" fmla="*/ 33485 h 486822"/>
                <a:gd name="connsiteX40" fmla="*/ 118485 w 502276"/>
                <a:gd name="connsiteY40" fmla="*/ 12879 h 486822"/>
                <a:gd name="connsiteX41" fmla="*/ 126213 w 502276"/>
                <a:gd name="connsiteY41" fmla="*/ 2576 h 486822"/>
                <a:gd name="connsiteX42" fmla="*/ 146819 w 502276"/>
                <a:gd name="connsiteY42" fmla="*/ 0 h 486822"/>
                <a:gd name="connsiteX43" fmla="*/ 164849 w 502276"/>
                <a:gd name="connsiteY43" fmla="*/ 7727 h 486822"/>
                <a:gd name="connsiteX44" fmla="*/ 162273 w 502276"/>
                <a:gd name="connsiteY44" fmla="*/ 23182 h 486822"/>
                <a:gd name="connsiteX45" fmla="*/ 162273 w 502276"/>
                <a:gd name="connsiteY45" fmla="*/ 23182 h 486822"/>
                <a:gd name="connsiteX46" fmla="*/ 185455 w 502276"/>
                <a:gd name="connsiteY46" fmla="*/ 51516 h 486822"/>
                <a:gd name="connsiteX47" fmla="*/ 185455 w 502276"/>
                <a:gd name="connsiteY47" fmla="*/ 51516 h 486822"/>
                <a:gd name="connsiteX48" fmla="*/ 221516 w 502276"/>
                <a:gd name="connsiteY48" fmla="*/ 69546 h 486822"/>
                <a:gd name="connsiteX49" fmla="*/ 221516 w 502276"/>
                <a:gd name="connsiteY49" fmla="*/ 69546 h 486822"/>
                <a:gd name="connsiteX50" fmla="*/ 227109 w 502276"/>
                <a:gd name="connsiteY50" fmla="*/ 86413 h 486822"/>
                <a:gd name="connsiteX51" fmla="*/ 218940 w 502276"/>
                <a:gd name="connsiteY51" fmla="*/ 105607 h 486822"/>
                <a:gd name="connsiteX52" fmla="*/ 239547 w 502276"/>
                <a:gd name="connsiteY52" fmla="*/ 110758 h 486822"/>
                <a:gd name="connsiteX53" fmla="*/ 239547 w 502276"/>
                <a:gd name="connsiteY53" fmla="*/ 110758 h 486822"/>
                <a:gd name="connsiteX54" fmla="*/ 257577 w 502276"/>
                <a:gd name="connsiteY54" fmla="*/ 121062 h 486822"/>
                <a:gd name="connsiteX55" fmla="*/ 249850 w 502276"/>
                <a:gd name="connsiteY55" fmla="*/ 133940 h 486822"/>
                <a:gd name="connsiteX56" fmla="*/ 221516 w 502276"/>
                <a:gd name="connsiteY56" fmla="*/ 154547 h 486822"/>
                <a:gd name="connsiteX57" fmla="*/ 229244 w 502276"/>
                <a:gd name="connsiteY57" fmla="*/ 182880 h 486822"/>
                <a:gd name="connsiteX58" fmla="*/ 255001 w 502276"/>
                <a:gd name="connsiteY58" fmla="*/ 182880 h 486822"/>
                <a:gd name="connsiteX59" fmla="*/ 283335 w 502276"/>
                <a:gd name="connsiteY59" fmla="*/ 177729 h 486822"/>
                <a:gd name="connsiteX60" fmla="*/ 291062 w 502276"/>
                <a:gd name="connsiteY60" fmla="*/ 154547 h 486822"/>
                <a:gd name="connsiteX61" fmla="*/ 296214 w 502276"/>
                <a:gd name="connsiteY61" fmla="*/ 133940 h 486822"/>
                <a:gd name="connsiteX62" fmla="*/ 296214 w 502276"/>
                <a:gd name="connsiteY62" fmla="*/ 133940 h 486822"/>
                <a:gd name="connsiteX63" fmla="*/ 288486 w 502276"/>
                <a:gd name="connsiteY63" fmla="*/ 103031 h 486822"/>
                <a:gd name="connsiteX64" fmla="*/ 285911 w 502276"/>
                <a:gd name="connsiteY64" fmla="*/ 79849 h 486822"/>
                <a:gd name="connsiteX65" fmla="*/ 278183 w 502276"/>
                <a:gd name="connsiteY65" fmla="*/ 56667 h 486822"/>
                <a:gd name="connsiteX66" fmla="*/ 285911 w 502276"/>
                <a:gd name="connsiteY66" fmla="*/ 30909 h 486822"/>
                <a:gd name="connsiteX67" fmla="*/ 288486 w 502276"/>
                <a:gd name="connsiteY67" fmla="*/ 23182 h 486822"/>
                <a:gd name="connsiteX68" fmla="*/ 361147 w 502276"/>
                <a:gd name="connsiteY68" fmla="*/ 55031 h 486822"/>
                <a:gd name="connsiteX69" fmla="*/ 366925 w 502276"/>
                <a:gd name="connsiteY69" fmla="*/ 88360 h 486822"/>
                <a:gd name="connsiteX70" fmla="*/ 383790 w 502276"/>
                <a:gd name="connsiteY70" fmla="*/ 92728 h 486822"/>
                <a:gd name="connsiteX71" fmla="*/ 409548 w 502276"/>
                <a:gd name="connsiteY71" fmla="*/ 92728 h 486822"/>
                <a:gd name="connsiteX72" fmla="*/ 430154 w 502276"/>
                <a:gd name="connsiteY72" fmla="*/ 103031 h 486822"/>
                <a:gd name="connsiteX73" fmla="*/ 453336 w 502276"/>
                <a:gd name="connsiteY73" fmla="*/ 118486 h 486822"/>
                <a:gd name="connsiteX74" fmla="*/ 473942 w 502276"/>
                <a:gd name="connsiteY74" fmla="*/ 136516 h 486822"/>
                <a:gd name="connsiteX75" fmla="*/ 491973 w 502276"/>
                <a:gd name="connsiteY75" fmla="*/ 164850 h 486822"/>
                <a:gd name="connsiteX76" fmla="*/ 494548 w 502276"/>
                <a:gd name="connsiteY76" fmla="*/ 190607 h 486822"/>
                <a:gd name="connsiteX77" fmla="*/ 502276 w 502276"/>
                <a:gd name="connsiteY77" fmla="*/ 216365 h 486822"/>
                <a:gd name="connsiteX78" fmla="*/ 491973 w 502276"/>
                <a:gd name="connsiteY78" fmla="*/ 244699 h 486822"/>
                <a:gd name="connsiteX79" fmla="*/ 481669 w 502276"/>
                <a:gd name="connsiteY79" fmla="*/ 267881 h 486822"/>
                <a:gd name="connsiteX80" fmla="*/ 458487 w 502276"/>
                <a:gd name="connsiteY80" fmla="*/ 291063 h 486822"/>
                <a:gd name="connsiteX81" fmla="*/ 440457 w 502276"/>
                <a:gd name="connsiteY81" fmla="*/ 314245 h 486822"/>
                <a:gd name="connsiteX82" fmla="*/ 401820 w 502276"/>
                <a:gd name="connsiteY82" fmla="*/ 350305 h 486822"/>
                <a:gd name="connsiteX0" fmla="*/ 401820 w 502276"/>
                <a:gd name="connsiteY0" fmla="*/ 350305 h 486822"/>
                <a:gd name="connsiteX1" fmla="*/ 391517 w 502276"/>
                <a:gd name="connsiteY1" fmla="*/ 365760 h 486822"/>
                <a:gd name="connsiteX2" fmla="*/ 386366 w 502276"/>
                <a:gd name="connsiteY2" fmla="*/ 388942 h 486822"/>
                <a:gd name="connsiteX3" fmla="*/ 376063 w 502276"/>
                <a:gd name="connsiteY3" fmla="*/ 417276 h 486822"/>
                <a:gd name="connsiteX4" fmla="*/ 360608 w 502276"/>
                <a:gd name="connsiteY4" fmla="*/ 453336 h 486822"/>
                <a:gd name="connsiteX5" fmla="*/ 329699 w 502276"/>
                <a:gd name="connsiteY5" fmla="*/ 468791 h 486822"/>
                <a:gd name="connsiteX6" fmla="*/ 298789 w 502276"/>
                <a:gd name="connsiteY6" fmla="*/ 476518 h 486822"/>
                <a:gd name="connsiteX7" fmla="*/ 275607 w 502276"/>
                <a:gd name="connsiteY7" fmla="*/ 484246 h 486822"/>
                <a:gd name="connsiteX8" fmla="*/ 242122 w 502276"/>
                <a:gd name="connsiteY8" fmla="*/ 484246 h 486822"/>
                <a:gd name="connsiteX9" fmla="*/ 216365 w 502276"/>
                <a:gd name="connsiteY9" fmla="*/ 486822 h 486822"/>
                <a:gd name="connsiteX10" fmla="*/ 182880 w 502276"/>
                <a:gd name="connsiteY10" fmla="*/ 486822 h 486822"/>
                <a:gd name="connsiteX11" fmla="*/ 151970 w 502276"/>
                <a:gd name="connsiteY11" fmla="*/ 484246 h 486822"/>
                <a:gd name="connsiteX12" fmla="*/ 121061 w 502276"/>
                <a:gd name="connsiteY12" fmla="*/ 481670 h 486822"/>
                <a:gd name="connsiteX13" fmla="*/ 85000 w 502276"/>
                <a:gd name="connsiteY13" fmla="*/ 473943 h 486822"/>
                <a:gd name="connsiteX14" fmla="*/ 54091 w 502276"/>
                <a:gd name="connsiteY14" fmla="*/ 461064 h 486822"/>
                <a:gd name="connsiteX15" fmla="*/ 36060 w 502276"/>
                <a:gd name="connsiteY15" fmla="*/ 445609 h 486822"/>
                <a:gd name="connsiteX16" fmla="*/ 15454 w 502276"/>
                <a:gd name="connsiteY16" fmla="*/ 425003 h 486822"/>
                <a:gd name="connsiteX17" fmla="*/ 10303 w 502276"/>
                <a:gd name="connsiteY17" fmla="*/ 396669 h 486822"/>
                <a:gd name="connsiteX18" fmla="*/ 2575 w 502276"/>
                <a:gd name="connsiteY18" fmla="*/ 370912 h 486822"/>
                <a:gd name="connsiteX19" fmla="*/ 2575 w 502276"/>
                <a:gd name="connsiteY19" fmla="*/ 370912 h 486822"/>
                <a:gd name="connsiteX20" fmla="*/ 0 w 502276"/>
                <a:gd name="connsiteY20" fmla="*/ 332275 h 486822"/>
                <a:gd name="connsiteX21" fmla="*/ 10303 w 502276"/>
                <a:gd name="connsiteY21" fmla="*/ 309093 h 486822"/>
                <a:gd name="connsiteX22" fmla="*/ 20606 w 502276"/>
                <a:gd name="connsiteY22" fmla="*/ 293638 h 486822"/>
                <a:gd name="connsiteX23" fmla="*/ 28333 w 502276"/>
                <a:gd name="connsiteY23" fmla="*/ 278184 h 486822"/>
                <a:gd name="connsiteX24" fmla="*/ 48311 w 502276"/>
                <a:gd name="connsiteY24" fmla="*/ 274669 h 486822"/>
                <a:gd name="connsiteX25" fmla="*/ 51515 w 502276"/>
                <a:gd name="connsiteY25" fmla="*/ 264051 h 486822"/>
                <a:gd name="connsiteX26" fmla="*/ 51515 w 502276"/>
                <a:gd name="connsiteY26" fmla="*/ 251955 h 486822"/>
                <a:gd name="connsiteX27" fmla="*/ 67284 w 502276"/>
                <a:gd name="connsiteY27" fmla="*/ 235874 h 486822"/>
                <a:gd name="connsiteX28" fmla="*/ 79378 w 502276"/>
                <a:gd name="connsiteY28" fmla="*/ 214103 h 486822"/>
                <a:gd name="connsiteX29" fmla="*/ 87576 w 502276"/>
                <a:gd name="connsiteY29" fmla="*/ 190607 h 486822"/>
                <a:gd name="connsiteX30" fmla="*/ 87576 w 502276"/>
                <a:gd name="connsiteY30" fmla="*/ 190607 h 486822"/>
                <a:gd name="connsiteX31" fmla="*/ 118485 w 502276"/>
                <a:gd name="connsiteY31" fmla="*/ 180304 h 486822"/>
                <a:gd name="connsiteX32" fmla="*/ 139091 w 502276"/>
                <a:gd name="connsiteY32" fmla="*/ 175153 h 486822"/>
                <a:gd name="connsiteX33" fmla="*/ 139091 w 502276"/>
                <a:gd name="connsiteY33" fmla="*/ 175153 h 486822"/>
                <a:gd name="connsiteX34" fmla="*/ 113334 w 502276"/>
                <a:gd name="connsiteY34" fmla="*/ 141668 h 486822"/>
                <a:gd name="connsiteX35" fmla="*/ 118485 w 502276"/>
                <a:gd name="connsiteY35" fmla="*/ 113334 h 486822"/>
                <a:gd name="connsiteX36" fmla="*/ 115909 w 502276"/>
                <a:gd name="connsiteY36" fmla="*/ 90152 h 486822"/>
                <a:gd name="connsiteX37" fmla="*/ 100455 w 502276"/>
                <a:gd name="connsiteY37" fmla="*/ 72122 h 486822"/>
                <a:gd name="connsiteX38" fmla="*/ 92727 w 502276"/>
                <a:gd name="connsiteY38" fmla="*/ 54091 h 486822"/>
                <a:gd name="connsiteX39" fmla="*/ 103031 w 502276"/>
                <a:gd name="connsiteY39" fmla="*/ 33485 h 486822"/>
                <a:gd name="connsiteX40" fmla="*/ 118485 w 502276"/>
                <a:gd name="connsiteY40" fmla="*/ 12879 h 486822"/>
                <a:gd name="connsiteX41" fmla="*/ 126213 w 502276"/>
                <a:gd name="connsiteY41" fmla="*/ 2576 h 486822"/>
                <a:gd name="connsiteX42" fmla="*/ 146819 w 502276"/>
                <a:gd name="connsiteY42" fmla="*/ 0 h 486822"/>
                <a:gd name="connsiteX43" fmla="*/ 164849 w 502276"/>
                <a:gd name="connsiteY43" fmla="*/ 7727 h 486822"/>
                <a:gd name="connsiteX44" fmla="*/ 162273 w 502276"/>
                <a:gd name="connsiteY44" fmla="*/ 23182 h 486822"/>
                <a:gd name="connsiteX45" fmla="*/ 162273 w 502276"/>
                <a:gd name="connsiteY45" fmla="*/ 23182 h 486822"/>
                <a:gd name="connsiteX46" fmla="*/ 185455 w 502276"/>
                <a:gd name="connsiteY46" fmla="*/ 51516 h 486822"/>
                <a:gd name="connsiteX47" fmla="*/ 185455 w 502276"/>
                <a:gd name="connsiteY47" fmla="*/ 51516 h 486822"/>
                <a:gd name="connsiteX48" fmla="*/ 221516 w 502276"/>
                <a:gd name="connsiteY48" fmla="*/ 69546 h 486822"/>
                <a:gd name="connsiteX49" fmla="*/ 221516 w 502276"/>
                <a:gd name="connsiteY49" fmla="*/ 69546 h 486822"/>
                <a:gd name="connsiteX50" fmla="*/ 227109 w 502276"/>
                <a:gd name="connsiteY50" fmla="*/ 86413 h 486822"/>
                <a:gd name="connsiteX51" fmla="*/ 223778 w 502276"/>
                <a:gd name="connsiteY51" fmla="*/ 105607 h 486822"/>
                <a:gd name="connsiteX52" fmla="*/ 239547 w 502276"/>
                <a:gd name="connsiteY52" fmla="*/ 110758 h 486822"/>
                <a:gd name="connsiteX53" fmla="*/ 239547 w 502276"/>
                <a:gd name="connsiteY53" fmla="*/ 110758 h 486822"/>
                <a:gd name="connsiteX54" fmla="*/ 257577 w 502276"/>
                <a:gd name="connsiteY54" fmla="*/ 121062 h 486822"/>
                <a:gd name="connsiteX55" fmla="*/ 249850 w 502276"/>
                <a:gd name="connsiteY55" fmla="*/ 133940 h 486822"/>
                <a:gd name="connsiteX56" fmla="*/ 221516 w 502276"/>
                <a:gd name="connsiteY56" fmla="*/ 154547 h 486822"/>
                <a:gd name="connsiteX57" fmla="*/ 229244 w 502276"/>
                <a:gd name="connsiteY57" fmla="*/ 182880 h 486822"/>
                <a:gd name="connsiteX58" fmla="*/ 255001 w 502276"/>
                <a:gd name="connsiteY58" fmla="*/ 182880 h 486822"/>
                <a:gd name="connsiteX59" fmla="*/ 283335 w 502276"/>
                <a:gd name="connsiteY59" fmla="*/ 177729 h 486822"/>
                <a:gd name="connsiteX60" fmla="*/ 291062 w 502276"/>
                <a:gd name="connsiteY60" fmla="*/ 154547 h 486822"/>
                <a:gd name="connsiteX61" fmla="*/ 296214 w 502276"/>
                <a:gd name="connsiteY61" fmla="*/ 133940 h 486822"/>
                <a:gd name="connsiteX62" fmla="*/ 296214 w 502276"/>
                <a:gd name="connsiteY62" fmla="*/ 133940 h 486822"/>
                <a:gd name="connsiteX63" fmla="*/ 288486 w 502276"/>
                <a:gd name="connsiteY63" fmla="*/ 103031 h 486822"/>
                <a:gd name="connsiteX64" fmla="*/ 285911 w 502276"/>
                <a:gd name="connsiteY64" fmla="*/ 79849 h 486822"/>
                <a:gd name="connsiteX65" fmla="*/ 278183 w 502276"/>
                <a:gd name="connsiteY65" fmla="*/ 56667 h 486822"/>
                <a:gd name="connsiteX66" fmla="*/ 285911 w 502276"/>
                <a:gd name="connsiteY66" fmla="*/ 30909 h 486822"/>
                <a:gd name="connsiteX67" fmla="*/ 288486 w 502276"/>
                <a:gd name="connsiteY67" fmla="*/ 23182 h 486822"/>
                <a:gd name="connsiteX68" fmla="*/ 361147 w 502276"/>
                <a:gd name="connsiteY68" fmla="*/ 55031 h 486822"/>
                <a:gd name="connsiteX69" fmla="*/ 366925 w 502276"/>
                <a:gd name="connsiteY69" fmla="*/ 88360 h 486822"/>
                <a:gd name="connsiteX70" fmla="*/ 383790 w 502276"/>
                <a:gd name="connsiteY70" fmla="*/ 92728 h 486822"/>
                <a:gd name="connsiteX71" fmla="*/ 409548 w 502276"/>
                <a:gd name="connsiteY71" fmla="*/ 92728 h 486822"/>
                <a:gd name="connsiteX72" fmla="*/ 430154 w 502276"/>
                <a:gd name="connsiteY72" fmla="*/ 103031 h 486822"/>
                <a:gd name="connsiteX73" fmla="*/ 453336 w 502276"/>
                <a:gd name="connsiteY73" fmla="*/ 118486 h 486822"/>
                <a:gd name="connsiteX74" fmla="*/ 473942 w 502276"/>
                <a:gd name="connsiteY74" fmla="*/ 136516 h 486822"/>
                <a:gd name="connsiteX75" fmla="*/ 491973 w 502276"/>
                <a:gd name="connsiteY75" fmla="*/ 164850 h 486822"/>
                <a:gd name="connsiteX76" fmla="*/ 494548 w 502276"/>
                <a:gd name="connsiteY76" fmla="*/ 190607 h 486822"/>
                <a:gd name="connsiteX77" fmla="*/ 502276 w 502276"/>
                <a:gd name="connsiteY77" fmla="*/ 216365 h 486822"/>
                <a:gd name="connsiteX78" fmla="*/ 491973 w 502276"/>
                <a:gd name="connsiteY78" fmla="*/ 244699 h 486822"/>
                <a:gd name="connsiteX79" fmla="*/ 481669 w 502276"/>
                <a:gd name="connsiteY79" fmla="*/ 267881 h 486822"/>
                <a:gd name="connsiteX80" fmla="*/ 458487 w 502276"/>
                <a:gd name="connsiteY80" fmla="*/ 291063 h 486822"/>
                <a:gd name="connsiteX81" fmla="*/ 440457 w 502276"/>
                <a:gd name="connsiteY81" fmla="*/ 314245 h 486822"/>
                <a:gd name="connsiteX82" fmla="*/ 401820 w 502276"/>
                <a:gd name="connsiteY82" fmla="*/ 350305 h 486822"/>
                <a:gd name="connsiteX0" fmla="*/ 401820 w 502276"/>
                <a:gd name="connsiteY0" fmla="*/ 350305 h 486822"/>
                <a:gd name="connsiteX1" fmla="*/ 391517 w 502276"/>
                <a:gd name="connsiteY1" fmla="*/ 365760 h 486822"/>
                <a:gd name="connsiteX2" fmla="*/ 386366 w 502276"/>
                <a:gd name="connsiteY2" fmla="*/ 388942 h 486822"/>
                <a:gd name="connsiteX3" fmla="*/ 376063 w 502276"/>
                <a:gd name="connsiteY3" fmla="*/ 417276 h 486822"/>
                <a:gd name="connsiteX4" fmla="*/ 360608 w 502276"/>
                <a:gd name="connsiteY4" fmla="*/ 453336 h 486822"/>
                <a:gd name="connsiteX5" fmla="*/ 329699 w 502276"/>
                <a:gd name="connsiteY5" fmla="*/ 468791 h 486822"/>
                <a:gd name="connsiteX6" fmla="*/ 298789 w 502276"/>
                <a:gd name="connsiteY6" fmla="*/ 476518 h 486822"/>
                <a:gd name="connsiteX7" fmla="*/ 275607 w 502276"/>
                <a:gd name="connsiteY7" fmla="*/ 484246 h 486822"/>
                <a:gd name="connsiteX8" fmla="*/ 242122 w 502276"/>
                <a:gd name="connsiteY8" fmla="*/ 484246 h 486822"/>
                <a:gd name="connsiteX9" fmla="*/ 216365 w 502276"/>
                <a:gd name="connsiteY9" fmla="*/ 486822 h 486822"/>
                <a:gd name="connsiteX10" fmla="*/ 182880 w 502276"/>
                <a:gd name="connsiteY10" fmla="*/ 486822 h 486822"/>
                <a:gd name="connsiteX11" fmla="*/ 151970 w 502276"/>
                <a:gd name="connsiteY11" fmla="*/ 484246 h 486822"/>
                <a:gd name="connsiteX12" fmla="*/ 121061 w 502276"/>
                <a:gd name="connsiteY12" fmla="*/ 481670 h 486822"/>
                <a:gd name="connsiteX13" fmla="*/ 85000 w 502276"/>
                <a:gd name="connsiteY13" fmla="*/ 473943 h 486822"/>
                <a:gd name="connsiteX14" fmla="*/ 54091 w 502276"/>
                <a:gd name="connsiteY14" fmla="*/ 461064 h 486822"/>
                <a:gd name="connsiteX15" fmla="*/ 36060 w 502276"/>
                <a:gd name="connsiteY15" fmla="*/ 445609 h 486822"/>
                <a:gd name="connsiteX16" fmla="*/ 15454 w 502276"/>
                <a:gd name="connsiteY16" fmla="*/ 425003 h 486822"/>
                <a:gd name="connsiteX17" fmla="*/ 10303 w 502276"/>
                <a:gd name="connsiteY17" fmla="*/ 396669 h 486822"/>
                <a:gd name="connsiteX18" fmla="*/ 2575 w 502276"/>
                <a:gd name="connsiteY18" fmla="*/ 370912 h 486822"/>
                <a:gd name="connsiteX19" fmla="*/ 2575 w 502276"/>
                <a:gd name="connsiteY19" fmla="*/ 370912 h 486822"/>
                <a:gd name="connsiteX20" fmla="*/ 0 w 502276"/>
                <a:gd name="connsiteY20" fmla="*/ 332275 h 486822"/>
                <a:gd name="connsiteX21" fmla="*/ 10303 w 502276"/>
                <a:gd name="connsiteY21" fmla="*/ 309093 h 486822"/>
                <a:gd name="connsiteX22" fmla="*/ 20606 w 502276"/>
                <a:gd name="connsiteY22" fmla="*/ 293638 h 486822"/>
                <a:gd name="connsiteX23" fmla="*/ 28333 w 502276"/>
                <a:gd name="connsiteY23" fmla="*/ 278184 h 486822"/>
                <a:gd name="connsiteX24" fmla="*/ 48311 w 502276"/>
                <a:gd name="connsiteY24" fmla="*/ 274669 h 486822"/>
                <a:gd name="connsiteX25" fmla="*/ 51515 w 502276"/>
                <a:gd name="connsiteY25" fmla="*/ 264051 h 486822"/>
                <a:gd name="connsiteX26" fmla="*/ 51515 w 502276"/>
                <a:gd name="connsiteY26" fmla="*/ 251955 h 486822"/>
                <a:gd name="connsiteX27" fmla="*/ 67284 w 502276"/>
                <a:gd name="connsiteY27" fmla="*/ 235874 h 486822"/>
                <a:gd name="connsiteX28" fmla="*/ 79378 w 502276"/>
                <a:gd name="connsiteY28" fmla="*/ 214103 h 486822"/>
                <a:gd name="connsiteX29" fmla="*/ 87576 w 502276"/>
                <a:gd name="connsiteY29" fmla="*/ 190607 h 486822"/>
                <a:gd name="connsiteX30" fmla="*/ 87576 w 502276"/>
                <a:gd name="connsiteY30" fmla="*/ 190607 h 486822"/>
                <a:gd name="connsiteX31" fmla="*/ 118485 w 502276"/>
                <a:gd name="connsiteY31" fmla="*/ 180304 h 486822"/>
                <a:gd name="connsiteX32" fmla="*/ 139091 w 502276"/>
                <a:gd name="connsiteY32" fmla="*/ 175153 h 486822"/>
                <a:gd name="connsiteX33" fmla="*/ 139091 w 502276"/>
                <a:gd name="connsiteY33" fmla="*/ 175153 h 486822"/>
                <a:gd name="connsiteX34" fmla="*/ 113334 w 502276"/>
                <a:gd name="connsiteY34" fmla="*/ 141668 h 486822"/>
                <a:gd name="connsiteX35" fmla="*/ 118485 w 502276"/>
                <a:gd name="connsiteY35" fmla="*/ 113334 h 486822"/>
                <a:gd name="connsiteX36" fmla="*/ 115909 w 502276"/>
                <a:gd name="connsiteY36" fmla="*/ 90152 h 486822"/>
                <a:gd name="connsiteX37" fmla="*/ 100455 w 502276"/>
                <a:gd name="connsiteY37" fmla="*/ 72122 h 486822"/>
                <a:gd name="connsiteX38" fmla="*/ 92727 w 502276"/>
                <a:gd name="connsiteY38" fmla="*/ 54091 h 486822"/>
                <a:gd name="connsiteX39" fmla="*/ 103031 w 502276"/>
                <a:gd name="connsiteY39" fmla="*/ 33485 h 486822"/>
                <a:gd name="connsiteX40" fmla="*/ 118485 w 502276"/>
                <a:gd name="connsiteY40" fmla="*/ 12879 h 486822"/>
                <a:gd name="connsiteX41" fmla="*/ 126213 w 502276"/>
                <a:gd name="connsiteY41" fmla="*/ 2576 h 486822"/>
                <a:gd name="connsiteX42" fmla="*/ 146819 w 502276"/>
                <a:gd name="connsiteY42" fmla="*/ 0 h 486822"/>
                <a:gd name="connsiteX43" fmla="*/ 164849 w 502276"/>
                <a:gd name="connsiteY43" fmla="*/ 7727 h 486822"/>
                <a:gd name="connsiteX44" fmla="*/ 162273 w 502276"/>
                <a:gd name="connsiteY44" fmla="*/ 23182 h 486822"/>
                <a:gd name="connsiteX45" fmla="*/ 162273 w 502276"/>
                <a:gd name="connsiteY45" fmla="*/ 23182 h 486822"/>
                <a:gd name="connsiteX46" fmla="*/ 185455 w 502276"/>
                <a:gd name="connsiteY46" fmla="*/ 51516 h 486822"/>
                <a:gd name="connsiteX47" fmla="*/ 185455 w 502276"/>
                <a:gd name="connsiteY47" fmla="*/ 51516 h 486822"/>
                <a:gd name="connsiteX48" fmla="*/ 221516 w 502276"/>
                <a:gd name="connsiteY48" fmla="*/ 69546 h 486822"/>
                <a:gd name="connsiteX49" fmla="*/ 221516 w 502276"/>
                <a:gd name="connsiteY49" fmla="*/ 69546 h 486822"/>
                <a:gd name="connsiteX50" fmla="*/ 227109 w 502276"/>
                <a:gd name="connsiteY50" fmla="*/ 86413 h 486822"/>
                <a:gd name="connsiteX51" fmla="*/ 223778 w 502276"/>
                <a:gd name="connsiteY51" fmla="*/ 105607 h 486822"/>
                <a:gd name="connsiteX52" fmla="*/ 239547 w 502276"/>
                <a:gd name="connsiteY52" fmla="*/ 110758 h 486822"/>
                <a:gd name="connsiteX53" fmla="*/ 258900 w 502276"/>
                <a:gd name="connsiteY53" fmla="*/ 110758 h 486822"/>
                <a:gd name="connsiteX54" fmla="*/ 257577 w 502276"/>
                <a:gd name="connsiteY54" fmla="*/ 121062 h 486822"/>
                <a:gd name="connsiteX55" fmla="*/ 249850 w 502276"/>
                <a:gd name="connsiteY55" fmla="*/ 133940 h 486822"/>
                <a:gd name="connsiteX56" fmla="*/ 221516 w 502276"/>
                <a:gd name="connsiteY56" fmla="*/ 154547 h 486822"/>
                <a:gd name="connsiteX57" fmla="*/ 229244 w 502276"/>
                <a:gd name="connsiteY57" fmla="*/ 182880 h 486822"/>
                <a:gd name="connsiteX58" fmla="*/ 255001 w 502276"/>
                <a:gd name="connsiteY58" fmla="*/ 182880 h 486822"/>
                <a:gd name="connsiteX59" fmla="*/ 283335 w 502276"/>
                <a:gd name="connsiteY59" fmla="*/ 177729 h 486822"/>
                <a:gd name="connsiteX60" fmla="*/ 291062 w 502276"/>
                <a:gd name="connsiteY60" fmla="*/ 154547 h 486822"/>
                <a:gd name="connsiteX61" fmla="*/ 296214 w 502276"/>
                <a:gd name="connsiteY61" fmla="*/ 133940 h 486822"/>
                <a:gd name="connsiteX62" fmla="*/ 296214 w 502276"/>
                <a:gd name="connsiteY62" fmla="*/ 133940 h 486822"/>
                <a:gd name="connsiteX63" fmla="*/ 288486 w 502276"/>
                <a:gd name="connsiteY63" fmla="*/ 103031 h 486822"/>
                <a:gd name="connsiteX64" fmla="*/ 285911 w 502276"/>
                <a:gd name="connsiteY64" fmla="*/ 79849 h 486822"/>
                <a:gd name="connsiteX65" fmla="*/ 278183 w 502276"/>
                <a:gd name="connsiteY65" fmla="*/ 56667 h 486822"/>
                <a:gd name="connsiteX66" fmla="*/ 285911 w 502276"/>
                <a:gd name="connsiteY66" fmla="*/ 30909 h 486822"/>
                <a:gd name="connsiteX67" fmla="*/ 288486 w 502276"/>
                <a:gd name="connsiteY67" fmla="*/ 23182 h 486822"/>
                <a:gd name="connsiteX68" fmla="*/ 361147 w 502276"/>
                <a:gd name="connsiteY68" fmla="*/ 55031 h 486822"/>
                <a:gd name="connsiteX69" fmla="*/ 366925 w 502276"/>
                <a:gd name="connsiteY69" fmla="*/ 88360 h 486822"/>
                <a:gd name="connsiteX70" fmla="*/ 383790 w 502276"/>
                <a:gd name="connsiteY70" fmla="*/ 92728 h 486822"/>
                <a:gd name="connsiteX71" fmla="*/ 409548 w 502276"/>
                <a:gd name="connsiteY71" fmla="*/ 92728 h 486822"/>
                <a:gd name="connsiteX72" fmla="*/ 430154 w 502276"/>
                <a:gd name="connsiteY72" fmla="*/ 103031 h 486822"/>
                <a:gd name="connsiteX73" fmla="*/ 453336 w 502276"/>
                <a:gd name="connsiteY73" fmla="*/ 118486 h 486822"/>
                <a:gd name="connsiteX74" fmla="*/ 473942 w 502276"/>
                <a:gd name="connsiteY74" fmla="*/ 136516 h 486822"/>
                <a:gd name="connsiteX75" fmla="*/ 491973 w 502276"/>
                <a:gd name="connsiteY75" fmla="*/ 164850 h 486822"/>
                <a:gd name="connsiteX76" fmla="*/ 494548 w 502276"/>
                <a:gd name="connsiteY76" fmla="*/ 190607 h 486822"/>
                <a:gd name="connsiteX77" fmla="*/ 502276 w 502276"/>
                <a:gd name="connsiteY77" fmla="*/ 216365 h 486822"/>
                <a:gd name="connsiteX78" fmla="*/ 491973 w 502276"/>
                <a:gd name="connsiteY78" fmla="*/ 244699 h 486822"/>
                <a:gd name="connsiteX79" fmla="*/ 481669 w 502276"/>
                <a:gd name="connsiteY79" fmla="*/ 267881 h 486822"/>
                <a:gd name="connsiteX80" fmla="*/ 458487 w 502276"/>
                <a:gd name="connsiteY80" fmla="*/ 291063 h 486822"/>
                <a:gd name="connsiteX81" fmla="*/ 440457 w 502276"/>
                <a:gd name="connsiteY81" fmla="*/ 314245 h 486822"/>
                <a:gd name="connsiteX82" fmla="*/ 401820 w 502276"/>
                <a:gd name="connsiteY82" fmla="*/ 350305 h 48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2276" h="486822">
                  <a:moveTo>
                    <a:pt x="401820" y="350305"/>
                  </a:moveTo>
                  <a:lnTo>
                    <a:pt x="391517" y="365760"/>
                  </a:lnTo>
                  <a:lnTo>
                    <a:pt x="386366" y="388942"/>
                  </a:lnTo>
                  <a:lnTo>
                    <a:pt x="376063" y="417276"/>
                  </a:lnTo>
                  <a:lnTo>
                    <a:pt x="360608" y="453336"/>
                  </a:lnTo>
                  <a:lnTo>
                    <a:pt x="329699" y="468791"/>
                  </a:lnTo>
                  <a:lnTo>
                    <a:pt x="298789" y="476518"/>
                  </a:lnTo>
                  <a:lnTo>
                    <a:pt x="275607" y="484246"/>
                  </a:lnTo>
                  <a:lnTo>
                    <a:pt x="242122" y="484246"/>
                  </a:lnTo>
                  <a:lnTo>
                    <a:pt x="216365" y="486822"/>
                  </a:lnTo>
                  <a:lnTo>
                    <a:pt x="182880" y="486822"/>
                  </a:lnTo>
                  <a:lnTo>
                    <a:pt x="151970" y="484246"/>
                  </a:lnTo>
                  <a:lnTo>
                    <a:pt x="121061" y="481670"/>
                  </a:lnTo>
                  <a:lnTo>
                    <a:pt x="85000" y="473943"/>
                  </a:lnTo>
                  <a:lnTo>
                    <a:pt x="54091" y="461064"/>
                  </a:lnTo>
                  <a:lnTo>
                    <a:pt x="36060" y="445609"/>
                  </a:lnTo>
                  <a:lnTo>
                    <a:pt x="15454" y="425003"/>
                  </a:lnTo>
                  <a:lnTo>
                    <a:pt x="10303" y="396669"/>
                  </a:lnTo>
                  <a:lnTo>
                    <a:pt x="2575" y="370912"/>
                  </a:lnTo>
                  <a:lnTo>
                    <a:pt x="2575" y="370912"/>
                  </a:lnTo>
                  <a:lnTo>
                    <a:pt x="0" y="332275"/>
                  </a:lnTo>
                  <a:lnTo>
                    <a:pt x="10303" y="309093"/>
                  </a:lnTo>
                  <a:lnTo>
                    <a:pt x="20606" y="293638"/>
                  </a:lnTo>
                  <a:lnTo>
                    <a:pt x="28333" y="278184"/>
                  </a:lnTo>
                  <a:lnTo>
                    <a:pt x="48311" y="274669"/>
                  </a:lnTo>
                  <a:cubicBezTo>
                    <a:pt x="39703" y="263067"/>
                    <a:pt x="50981" y="267837"/>
                    <a:pt x="51515" y="264051"/>
                  </a:cubicBezTo>
                  <a:cubicBezTo>
                    <a:pt x="52049" y="260265"/>
                    <a:pt x="48887" y="256651"/>
                    <a:pt x="51515" y="251955"/>
                  </a:cubicBezTo>
                  <a:cubicBezTo>
                    <a:pt x="54143" y="247259"/>
                    <a:pt x="62640" y="242183"/>
                    <a:pt x="67284" y="235874"/>
                  </a:cubicBezTo>
                  <a:cubicBezTo>
                    <a:pt x="71928" y="229565"/>
                    <a:pt x="75996" y="221647"/>
                    <a:pt x="79378" y="214103"/>
                  </a:cubicBezTo>
                  <a:cubicBezTo>
                    <a:pt x="82760" y="206559"/>
                    <a:pt x="86210" y="194523"/>
                    <a:pt x="87576" y="190607"/>
                  </a:cubicBezTo>
                  <a:lnTo>
                    <a:pt x="87576" y="190607"/>
                  </a:lnTo>
                  <a:lnTo>
                    <a:pt x="118485" y="180304"/>
                  </a:lnTo>
                  <a:lnTo>
                    <a:pt x="139091" y="175153"/>
                  </a:lnTo>
                  <a:lnTo>
                    <a:pt x="139091" y="175153"/>
                  </a:lnTo>
                  <a:lnTo>
                    <a:pt x="113334" y="141668"/>
                  </a:lnTo>
                  <a:lnTo>
                    <a:pt x="118485" y="113334"/>
                  </a:lnTo>
                  <a:lnTo>
                    <a:pt x="115909" y="90152"/>
                  </a:lnTo>
                  <a:lnTo>
                    <a:pt x="100455" y="72122"/>
                  </a:lnTo>
                  <a:lnTo>
                    <a:pt x="92727" y="54091"/>
                  </a:lnTo>
                  <a:lnTo>
                    <a:pt x="103031" y="33485"/>
                  </a:lnTo>
                  <a:lnTo>
                    <a:pt x="118485" y="12879"/>
                  </a:lnTo>
                  <a:lnTo>
                    <a:pt x="126213" y="2576"/>
                  </a:lnTo>
                  <a:lnTo>
                    <a:pt x="146819" y="0"/>
                  </a:lnTo>
                  <a:lnTo>
                    <a:pt x="164849" y="7727"/>
                  </a:lnTo>
                  <a:lnTo>
                    <a:pt x="162273" y="23182"/>
                  </a:lnTo>
                  <a:lnTo>
                    <a:pt x="162273" y="23182"/>
                  </a:lnTo>
                  <a:lnTo>
                    <a:pt x="185455" y="51516"/>
                  </a:lnTo>
                  <a:lnTo>
                    <a:pt x="185455" y="51516"/>
                  </a:lnTo>
                  <a:lnTo>
                    <a:pt x="221516" y="69546"/>
                  </a:lnTo>
                  <a:lnTo>
                    <a:pt x="221516" y="69546"/>
                  </a:lnTo>
                  <a:cubicBezTo>
                    <a:pt x="222448" y="72357"/>
                    <a:pt x="226857" y="80791"/>
                    <a:pt x="227109" y="86413"/>
                  </a:cubicBezTo>
                  <a:lnTo>
                    <a:pt x="223778" y="105607"/>
                  </a:lnTo>
                  <a:cubicBezTo>
                    <a:pt x="229034" y="107324"/>
                    <a:pt x="233693" y="109900"/>
                    <a:pt x="239547" y="110758"/>
                  </a:cubicBezTo>
                  <a:cubicBezTo>
                    <a:pt x="245401" y="111616"/>
                    <a:pt x="252449" y="110758"/>
                    <a:pt x="258900" y="110758"/>
                  </a:cubicBezTo>
                  <a:lnTo>
                    <a:pt x="257577" y="121062"/>
                  </a:lnTo>
                  <a:lnTo>
                    <a:pt x="249850" y="133940"/>
                  </a:lnTo>
                  <a:lnTo>
                    <a:pt x="221516" y="154547"/>
                  </a:lnTo>
                  <a:lnTo>
                    <a:pt x="229244" y="182880"/>
                  </a:lnTo>
                  <a:lnTo>
                    <a:pt x="255001" y="182880"/>
                  </a:lnTo>
                  <a:lnTo>
                    <a:pt x="283335" y="177729"/>
                  </a:lnTo>
                  <a:lnTo>
                    <a:pt x="291062" y="154547"/>
                  </a:lnTo>
                  <a:lnTo>
                    <a:pt x="296214" y="133940"/>
                  </a:lnTo>
                  <a:lnTo>
                    <a:pt x="296214" y="133940"/>
                  </a:lnTo>
                  <a:lnTo>
                    <a:pt x="288486" y="103031"/>
                  </a:lnTo>
                  <a:lnTo>
                    <a:pt x="285911" y="79849"/>
                  </a:lnTo>
                  <a:lnTo>
                    <a:pt x="278183" y="56667"/>
                  </a:lnTo>
                  <a:lnTo>
                    <a:pt x="285911" y="30909"/>
                  </a:lnTo>
                  <a:lnTo>
                    <a:pt x="288486" y="23182"/>
                  </a:lnTo>
                  <a:cubicBezTo>
                    <a:pt x="312706" y="33798"/>
                    <a:pt x="322413" y="27482"/>
                    <a:pt x="361147" y="55031"/>
                  </a:cubicBezTo>
                  <a:lnTo>
                    <a:pt x="366925" y="88360"/>
                  </a:lnTo>
                  <a:lnTo>
                    <a:pt x="383790" y="92728"/>
                  </a:lnTo>
                  <a:lnTo>
                    <a:pt x="409548" y="92728"/>
                  </a:lnTo>
                  <a:lnTo>
                    <a:pt x="430154" y="103031"/>
                  </a:lnTo>
                  <a:lnTo>
                    <a:pt x="453336" y="118486"/>
                  </a:lnTo>
                  <a:lnTo>
                    <a:pt x="473942" y="136516"/>
                  </a:lnTo>
                  <a:lnTo>
                    <a:pt x="491973" y="164850"/>
                  </a:lnTo>
                  <a:lnTo>
                    <a:pt x="494548" y="190607"/>
                  </a:lnTo>
                  <a:lnTo>
                    <a:pt x="502276" y="216365"/>
                  </a:lnTo>
                  <a:lnTo>
                    <a:pt x="491973" y="244699"/>
                  </a:lnTo>
                  <a:lnTo>
                    <a:pt x="481669" y="267881"/>
                  </a:lnTo>
                  <a:lnTo>
                    <a:pt x="458487" y="291063"/>
                  </a:lnTo>
                  <a:lnTo>
                    <a:pt x="440457" y="314245"/>
                  </a:lnTo>
                  <a:lnTo>
                    <a:pt x="401820" y="350305"/>
                  </a:lnTo>
                  <a:close/>
                </a:path>
              </a:pathLst>
            </a:cu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Forma libre 15">
              <a:extLst>
                <a:ext uri="{FF2B5EF4-FFF2-40B4-BE49-F238E27FC236}">
                  <a16:creationId xmlns="" xmlns:a16="http://schemas.microsoft.com/office/drawing/2014/main" id="{4AADF7CE-8300-4741-AED9-3E92F8456165}"/>
                </a:ext>
              </a:extLst>
            </p:cNvPr>
            <p:cNvSpPr/>
            <p:nvPr/>
          </p:nvSpPr>
          <p:spPr>
            <a:xfrm>
              <a:off x="3625584" y="1912336"/>
              <a:ext cx="517732" cy="695147"/>
            </a:xfrm>
            <a:custGeom>
              <a:avLst/>
              <a:gdLst>
                <a:gd name="connsiteX0" fmla="*/ 77274 w 517731"/>
                <a:gd name="connsiteY0" fmla="*/ 285911 h 690308"/>
                <a:gd name="connsiteX1" fmla="*/ 97880 w 517731"/>
                <a:gd name="connsiteY1" fmla="*/ 283335 h 690308"/>
                <a:gd name="connsiteX2" fmla="*/ 133941 w 517731"/>
                <a:gd name="connsiteY2" fmla="*/ 275608 h 690308"/>
                <a:gd name="connsiteX3" fmla="*/ 162274 w 517731"/>
                <a:gd name="connsiteY3" fmla="*/ 262729 h 690308"/>
                <a:gd name="connsiteX4" fmla="*/ 182880 w 517731"/>
                <a:gd name="connsiteY4" fmla="*/ 236971 h 690308"/>
                <a:gd name="connsiteX5" fmla="*/ 188032 w 517731"/>
                <a:gd name="connsiteY5" fmla="*/ 203486 h 690308"/>
                <a:gd name="connsiteX6" fmla="*/ 198335 w 517731"/>
                <a:gd name="connsiteY6" fmla="*/ 162274 h 690308"/>
                <a:gd name="connsiteX7" fmla="*/ 206062 w 517731"/>
                <a:gd name="connsiteY7" fmla="*/ 131364 h 690308"/>
                <a:gd name="connsiteX8" fmla="*/ 218941 w 517731"/>
                <a:gd name="connsiteY8" fmla="*/ 108182 h 690308"/>
                <a:gd name="connsiteX9" fmla="*/ 224093 w 517731"/>
                <a:gd name="connsiteY9" fmla="*/ 79849 h 690308"/>
                <a:gd name="connsiteX10" fmla="*/ 242123 w 517731"/>
                <a:gd name="connsiteY10" fmla="*/ 43788 h 690308"/>
                <a:gd name="connsiteX11" fmla="*/ 265305 w 517731"/>
                <a:gd name="connsiteY11" fmla="*/ 18030 h 690308"/>
                <a:gd name="connsiteX12" fmla="*/ 291063 w 517731"/>
                <a:gd name="connsiteY12" fmla="*/ 7727 h 690308"/>
                <a:gd name="connsiteX13" fmla="*/ 324548 w 517731"/>
                <a:gd name="connsiteY13" fmla="*/ 0 h 690308"/>
                <a:gd name="connsiteX14" fmla="*/ 355457 w 517731"/>
                <a:gd name="connsiteY14" fmla="*/ 10303 h 690308"/>
                <a:gd name="connsiteX15" fmla="*/ 383791 w 517731"/>
                <a:gd name="connsiteY15" fmla="*/ 20606 h 690308"/>
                <a:gd name="connsiteX16" fmla="*/ 396670 w 517731"/>
                <a:gd name="connsiteY16" fmla="*/ 43788 h 690308"/>
                <a:gd name="connsiteX17" fmla="*/ 391518 w 517731"/>
                <a:gd name="connsiteY17" fmla="*/ 77273 h 690308"/>
                <a:gd name="connsiteX18" fmla="*/ 388942 w 517731"/>
                <a:gd name="connsiteY18" fmla="*/ 110758 h 690308"/>
                <a:gd name="connsiteX19" fmla="*/ 370912 w 517731"/>
                <a:gd name="connsiteY19" fmla="*/ 136516 h 690308"/>
                <a:gd name="connsiteX20" fmla="*/ 360609 w 517731"/>
                <a:gd name="connsiteY20" fmla="*/ 164849 h 690308"/>
                <a:gd name="connsiteX21" fmla="*/ 350306 w 517731"/>
                <a:gd name="connsiteY21" fmla="*/ 195759 h 690308"/>
                <a:gd name="connsiteX22" fmla="*/ 350306 w 517731"/>
                <a:gd name="connsiteY22" fmla="*/ 234395 h 690308"/>
                <a:gd name="connsiteX23" fmla="*/ 350306 w 517731"/>
                <a:gd name="connsiteY23" fmla="*/ 275608 h 690308"/>
                <a:gd name="connsiteX24" fmla="*/ 378639 w 517731"/>
                <a:gd name="connsiteY24" fmla="*/ 296214 h 690308"/>
                <a:gd name="connsiteX25" fmla="*/ 409549 w 517731"/>
                <a:gd name="connsiteY25" fmla="*/ 321972 h 690308"/>
                <a:gd name="connsiteX26" fmla="*/ 432731 w 517731"/>
                <a:gd name="connsiteY26" fmla="*/ 345154 h 690308"/>
                <a:gd name="connsiteX27" fmla="*/ 450761 w 517731"/>
                <a:gd name="connsiteY27" fmla="*/ 376063 h 690308"/>
                <a:gd name="connsiteX28" fmla="*/ 466216 w 517731"/>
                <a:gd name="connsiteY28" fmla="*/ 406972 h 690308"/>
                <a:gd name="connsiteX29" fmla="*/ 479095 w 517731"/>
                <a:gd name="connsiteY29" fmla="*/ 422427 h 690308"/>
                <a:gd name="connsiteX30" fmla="*/ 499701 w 517731"/>
                <a:gd name="connsiteY30" fmla="*/ 448185 h 690308"/>
                <a:gd name="connsiteX31" fmla="*/ 515155 w 517731"/>
                <a:gd name="connsiteY31" fmla="*/ 479094 h 690308"/>
                <a:gd name="connsiteX32" fmla="*/ 517731 w 517731"/>
                <a:gd name="connsiteY32" fmla="*/ 515155 h 690308"/>
                <a:gd name="connsiteX33" fmla="*/ 504852 w 517731"/>
                <a:gd name="connsiteY33" fmla="*/ 538337 h 690308"/>
                <a:gd name="connsiteX34" fmla="*/ 497125 w 517731"/>
                <a:gd name="connsiteY34" fmla="*/ 566670 h 690308"/>
                <a:gd name="connsiteX35" fmla="*/ 476519 w 517731"/>
                <a:gd name="connsiteY35" fmla="*/ 595004 h 690308"/>
                <a:gd name="connsiteX36" fmla="*/ 430155 w 517731"/>
                <a:gd name="connsiteY36" fmla="*/ 620762 h 690308"/>
                <a:gd name="connsiteX37" fmla="*/ 409549 w 517731"/>
                <a:gd name="connsiteY37" fmla="*/ 628489 h 690308"/>
                <a:gd name="connsiteX38" fmla="*/ 388942 w 517731"/>
                <a:gd name="connsiteY38" fmla="*/ 631065 h 690308"/>
                <a:gd name="connsiteX39" fmla="*/ 352882 w 517731"/>
                <a:gd name="connsiteY39" fmla="*/ 646519 h 690308"/>
                <a:gd name="connsiteX40" fmla="*/ 324548 w 517731"/>
                <a:gd name="connsiteY40" fmla="*/ 656822 h 690308"/>
                <a:gd name="connsiteX41" fmla="*/ 298790 w 517731"/>
                <a:gd name="connsiteY41" fmla="*/ 672277 h 690308"/>
                <a:gd name="connsiteX42" fmla="*/ 273033 w 517731"/>
                <a:gd name="connsiteY42" fmla="*/ 687732 h 690308"/>
                <a:gd name="connsiteX43" fmla="*/ 244699 w 517731"/>
                <a:gd name="connsiteY43" fmla="*/ 690308 h 690308"/>
                <a:gd name="connsiteX44" fmla="*/ 213790 w 517731"/>
                <a:gd name="connsiteY44" fmla="*/ 690308 h 690308"/>
                <a:gd name="connsiteX45" fmla="*/ 188032 w 517731"/>
                <a:gd name="connsiteY45" fmla="*/ 664550 h 690308"/>
                <a:gd name="connsiteX46" fmla="*/ 157123 w 517731"/>
                <a:gd name="connsiteY46" fmla="*/ 641368 h 690308"/>
                <a:gd name="connsiteX47" fmla="*/ 136517 w 517731"/>
                <a:gd name="connsiteY47" fmla="*/ 605307 h 690308"/>
                <a:gd name="connsiteX48" fmla="*/ 128789 w 517731"/>
                <a:gd name="connsiteY48" fmla="*/ 540913 h 690308"/>
                <a:gd name="connsiteX49" fmla="*/ 121062 w 517731"/>
                <a:gd name="connsiteY49" fmla="*/ 504852 h 690308"/>
                <a:gd name="connsiteX50" fmla="*/ 103031 w 517731"/>
                <a:gd name="connsiteY50" fmla="*/ 463639 h 690308"/>
                <a:gd name="connsiteX51" fmla="*/ 66971 w 517731"/>
                <a:gd name="connsiteY51" fmla="*/ 435306 h 690308"/>
                <a:gd name="connsiteX52" fmla="*/ 30910 w 517731"/>
                <a:gd name="connsiteY52" fmla="*/ 406972 h 690308"/>
                <a:gd name="connsiteX53" fmla="*/ 0 w 517731"/>
                <a:gd name="connsiteY53" fmla="*/ 378639 h 690308"/>
                <a:gd name="connsiteX54" fmla="*/ 2576 w 517731"/>
                <a:gd name="connsiteY54" fmla="*/ 342578 h 690308"/>
                <a:gd name="connsiteX55" fmla="*/ 77274 w 517731"/>
                <a:gd name="connsiteY55" fmla="*/ 285911 h 690308"/>
                <a:gd name="connsiteX0" fmla="*/ 77274 w 517731"/>
                <a:gd name="connsiteY0" fmla="*/ 285911 h 690308"/>
                <a:gd name="connsiteX1" fmla="*/ 97880 w 517731"/>
                <a:gd name="connsiteY1" fmla="*/ 283335 h 690308"/>
                <a:gd name="connsiteX2" fmla="*/ 133941 w 517731"/>
                <a:gd name="connsiteY2" fmla="*/ 275608 h 690308"/>
                <a:gd name="connsiteX3" fmla="*/ 162274 w 517731"/>
                <a:gd name="connsiteY3" fmla="*/ 262729 h 690308"/>
                <a:gd name="connsiteX4" fmla="*/ 182880 w 517731"/>
                <a:gd name="connsiteY4" fmla="*/ 236971 h 690308"/>
                <a:gd name="connsiteX5" fmla="*/ 188032 w 517731"/>
                <a:gd name="connsiteY5" fmla="*/ 203486 h 690308"/>
                <a:gd name="connsiteX6" fmla="*/ 198335 w 517731"/>
                <a:gd name="connsiteY6" fmla="*/ 162274 h 690308"/>
                <a:gd name="connsiteX7" fmla="*/ 206062 w 517731"/>
                <a:gd name="connsiteY7" fmla="*/ 131364 h 690308"/>
                <a:gd name="connsiteX8" fmla="*/ 218941 w 517731"/>
                <a:gd name="connsiteY8" fmla="*/ 108182 h 690308"/>
                <a:gd name="connsiteX9" fmla="*/ 224093 w 517731"/>
                <a:gd name="connsiteY9" fmla="*/ 79849 h 690308"/>
                <a:gd name="connsiteX10" fmla="*/ 242123 w 517731"/>
                <a:gd name="connsiteY10" fmla="*/ 43788 h 690308"/>
                <a:gd name="connsiteX11" fmla="*/ 265305 w 517731"/>
                <a:gd name="connsiteY11" fmla="*/ 18030 h 690308"/>
                <a:gd name="connsiteX12" fmla="*/ 291063 w 517731"/>
                <a:gd name="connsiteY12" fmla="*/ 7727 h 690308"/>
                <a:gd name="connsiteX13" fmla="*/ 324548 w 517731"/>
                <a:gd name="connsiteY13" fmla="*/ 0 h 690308"/>
                <a:gd name="connsiteX14" fmla="*/ 355457 w 517731"/>
                <a:gd name="connsiteY14" fmla="*/ 10303 h 690308"/>
                <a:gd name="connsiteX15" fmla="*/ 383791 w 517731"/>
                <a:gd name="connsiteY15" fmla="*/ 20606 h 690308"/>
                <a:gd name="connsiteX16" fmla="*/ 396670 w 517731"/>
                <a:gd name="connsiteY16" fmla="*/ 43788 h 690308"/>
                <a:gd name="connsiteX17" fmla="*/ 391518 w 517731"/>
                <a:gd name="connsiteY17" fmla="*/ 77273 h 690308"/>
                <a:gd name="connsiteX18" fmla="*/ 388942 w 517731"/>
                <a:gd name="connsiteY18" fmla="*/ 110758 h 690308"/>
                <a:gd name="connsiteX19" fmla="*/ 370912 w 517731"/>
                <a:gd name="connsiteY19" fmla="*/ 136516 h 690308"/>
                <a:gd name="connsiteX20" fmla="*/ 360609 w 517731"/>
                <a:gd name="connsiteY20" fmla="*/ 164849 h 690308"/>
                <a:gd name="connsiteX21" fmla="*/ 350306 w 517731"/>
                <a:gd name="connsiteY21" fmla="*/ 195759 h 690308"/>
                <a:gd name="connsiteX22" fmla="*/ 350306 w 517731"/>
                <a:gd name="connsiteY22" fmla="*/ 234395 h 690308"/>
                <a:gd name="connsiteX23" fmla="*/ 350306 w 517731"/>
                <a:gd name="connsiteY23" fmla="*/ 275608 h 690308"/>
                <a:gd name="connsiteX24" fmla="*/ 378639 w 517731"/>
                <a:gd name="connsiteY24" fmla="*/ 296214 h 690308"/>
                <a:gd name="connsiteX25" fmla="*/ 409549 w 517731"/>
                <a:gd name="connsiteY25" fmla="*/ 321972 h 690308"/>
                <a:gd name="connsiteX26" fmla="*/ 432731 w 517731"/>
                <a:gd name="connsiteY26" fmla="*/ 345154 h 690308"/>
                <a:gd name="connsiteX27" fmla="*/ 450761 w 517731"/>
                <a:gd name="connsiteY27" fmla="*/ 376063 h 690308"/>
                <a:gd name="connsiteX28" fmla="*/ 466216 w 517731"/>
                <a:gd name="connsiteY28" fmla="*/ 406972 h 690308"/>
                <a:gd name="connsiteX29" fmla="*/ 479095 w 517731"/>
                <a:gd name="connsiteY29" fmla="*/ 422427 h 690308"/>
                <a:gd name="connsiteX30" fmla="*/ 499701 w 517731"/>
                <a:gd name="connsiteY30" fmla="*/ 448185 h 690308"/>
                <a:gd name="connsiteX31" fmla="*/ 515155 w 517731"/>
                <a:gd name="connsiteY31" fmla="*/ 479094 h 690308"/>
                <a:gd name="connsiteX32" fmla="*/ 517731 w 517731"/>
                <a:gd name="connsiteY32" fmla="*/ 515155 h 690308"/>
                <a:gd name="connsiteX33" fmla="*/ 504852 w 517731"/>
                <a:gd name="connsiteY33" fmla="*/ 538337 h 690308"/>
                <a:gd name="connsiteX34" fmla="*/ 497125 w 517731"/>
                <a:gd name="connsiteY34" fmla="*/ 566670 h 690308"/>
                <a:gd name="connsiteX35" fmla="*/ 476519 w 517731"/>
                <a:gd name="connsiteY35" fmla="*/ 595004 h 690308"/>
                <a:gd name="connsiteX36" fmla="*/ 430155 w 517731"/>
                <a:gd name="connsiteY36" fmla="*/ 620762 h 690308"/>
                <a:gd name="connsiteX37" fmla="*/ 409549 w 517731"/>
                <a:gd name="connsiteY37" fmla="*/ 628489 h 690308"/>
                <a:gd name="connsiteX38" fmla="*/ 388942 w 517731"/>
                <a:gd name="connsiteY38" fmla="*/ 631065 h 690308"/>
                <a:gd name="connsiteX39" fmla="*/ 352882 w 517731"/>
                <a:gd name="connsiteY39" fmla="*/ 646519 h 690308"/>
                <a:gd name="connsiteX40" fmla="*/ 324548 w 517731"/>
                <a:gd name="connsiteY40" fmla="*/ 656822 h 690308"/>
                <a:gd name="connsiteX41" fmla="*/ 298790 w 517731"/>
                <a:gd name="connsiteY41" fmla="*/ 672277 h 690308"/>
                <a:gd name="connsiteX42" fmla="*/ 273033 w 517731"/>
                <a:gd name="connsiteY42" fmla="*/ 687732 h 690308"/>
                <a:gd name="connsiteX43" fmla="*/ 244699 w 517731"/>
                <a:gd name="connsiteY43" fmla="*/ 690308 h 690308"/>
                <a:gd name="connsiteX44" fmla="*/ 213790 w 517731"/>
                <a:gd name="connsiteY44" fmla="*/ 690308 h 690308"/>
                <a:gd name="connsiteX45" fmla="*/ 188032 w 517731"/>
                <a:gd name="connsiteY45" fmla="*/ 664550 h 690308"/>
                <a:gd name="connsiteX46" fmla="*/ 157123 w 517731"/>
                <a:gd name="connsiteY46" fmla="*/ 641368 h 690308"/>
                <a:gd name="connsiteX47" fmla="*/ 136517 w 517731"/>
                <a:gd name="connsiteY47" fmla="*/ 605307 h 690308"/>
                <a:gd name="connsiteX48" fmla="*/ 128789 w 517731"/>
                <a:gd name="connsiteY48" fmla="*/ 540913 h 690308"/>
                <a:gd name="connsiteX49" fmla="*/ 121062 w 517731"/>
                <a:gd name="connsiteY49" fmla="*/ 504852 h 690308"/>
                <a:gd name="connsiteX50" fmla="*/ 103031 w 517731"/>
                <a:gd name="connsiteY50" fmla="*/ 463639 h 690308"/>
                <a:gd name="connsiteX51" fmla="*/ 66971 w 517731"/>
                <a:gd name="connsiteY51" fmla="*/ 435306 h 690308"/>
                <a:gd name="connsiteX52" fmla="*/ 30910 w 517731"/>
                <a:gd name="connsiteY52" fmla="*/ 406972 h 690308"/>
                <a:gd name="connsiteX53" fmla="*/ 0 w 517731"/>
                <a:gd name="connsiteY53" fmla="*/ 378639 h 690308"/>
                <a:gd name="connsiteX54" fmla="*/ 2576 w 517731"/>
                <a:gd name="connsiteY54" fmla="*/ 342578 h 690308"/>
                <a:gd name="connsiteX55" fmla="*/ 29322 w 517731"/>
                <a:gd name="connsiteY55" fmla="*/ 312684 h 690308"/>
                <a:gd name="connsiteX56" fmla="*/ 77274 w 517731"/>
                <a:gd name="connsiteY56" fmla="*/ 285911 h 690308"/>
                <a:gd name="connsiteX0" fmla="*/ 77274 w 517731"/>
                <a:gd name="connsiteY0" fmla="*/ 285911 h 695147"/>
                <a:gd name="connsiteX1" fmla="*/ 97880 w 517731"/>
                <a:gd name="connsiteY1" fmla="*/ 283335 h 695147"/>
                <a:gd name="connsiteX2" fmla="*/ 133941 w 517731"/>
                <a:gd name="connsiteY2" fmla="*/ 275608 h 695147"/>
                <a:gd name="connsiteX3" fmla="*/ 162274 w 517731"/>
                <a:gd name="connsiteY3" fmla="*/ 262729 h 695147"/>
                <a:gd name="connsiteX4" fmla="*/ 182880 w 517731"/>
                <a:gd name="connsiteY4" fmla="*/ 236971 h 695147"/>
                <a:gd name="connsiteX5" fmla="*/ 188032 w 517731"/>
                <a:gd name="connsiteY5" fmla="*/ 203486 h 695147"/>
                <a:gd name="connsiteX6" fmla="*/ 198335 w 517731"/>
                <a:gd name="connsiteY6" fmla="*/ 162274 h 695147"/>
                <a:gd name="connsiteX7" fmla="*/ 206062 w 517731"/>
                <a:gd name="connsiteY7" fmla="*/ 131364 h 695147"/>
                <a:gd name="connsiteX8" fmla="*/ 218941 w 517731"/>
                <a:gd name="connsiteY8" fmla="*/ 108182 h 695147"/>
                <a:gd name="connsiteX9" fmla="*/ 224093 w 517731"/>
                <a:gd name="connsiteY9" fmla="*/ 79849 h 695147"/>
                <a:gd name="connsiteX10" fmla="*/ 242123 w 517731"/>
                <a:gd name="connsiteY10" fmla="*/ 43788 h 695147"/>
                <a:gd name="connsiteX11" fmla="*/ 265305 w 517731"/>
                <a:gd name="connsiteY11" fmla="*/ 18030 h 695147"/>
                <a:gd name="connsiteX12" fmla="*/ 291063 w 517731"/>
                <a:gd name="connsiteY12" fmla="*/ 7727 h 695147"/>
                <a:gd name="connsiteX13" fmla="*/ 324548 w 517731"/>
                <a:gd name="connsiteY13" fmla="*/ 0 h 695147"/>
                <a:gd name="connsiteX14" fmla="*/ 355457 w 517731"/>
                <a:gd name="connsiteY14" fmla="*/ 10303 h 695147"/>
                <a:gd name="connsiteX15" fmla="*/ 383791 w 517731"/>
                <a:gd name="connsiteY15" fmla="*/ 20606 h 695147"/>
                <a:gd name="connsiteX16" fmla="*/ 396670 w 517731"/>
                <a:gd name="connsiteY16" fmla="*/ 43788 h 695147"/>
                <a:gd name="connsiteX17" fmla="*/ 391518 w 517731"/>
                <a:gd name="connsiteY17" fmla="*/ 77273 h 695147"/>
                <a:gd name="connsiteX18" fmla="*/ 388942 w 517731"/>
                <a:gd name="connsiteY18" fmla="*/ 110758 h 695147"/>
                <a:gd name="connsiteX19" fmla="*/ 370912 w 517731"/>
                <a:gd name="connsiteY19" fmla="*/ 136516 h 695147"/>
                <a:gd name="connsiteX20" fmla="*/ 360609 w 517731"/>
                <a:gd name="connsiteY20" fmla="*/ 164849 h 695147"/>
                <a:gd name="connsiteX21" fmla="*/ 350306 w 517731"/>
                <a:gd name="connsiteY21" fmla="*/ 195759 h 695147"/>
                <a:gd name="connsiteX22" fmla="*/ 350306 w 517731"/>
                <a:gd name="connsiteY22" fmla="*/ 234395 h 695147"/>
                <a:gd name="connsiteX23" fmla="*/ 350306 w 517731"/>
                <a:gd name="connsiteY23" fmla="*/ 275608 h 695147"/>
                <a:gd name="connsiteX24" fmla="*/ 378639 w 517731"/>
                <a:gd name="connsiteY24" fmla="*/ 296214 h 695147"/>
                <a:gd name="connsiteX25" fmla="*/ 409549 w 517731"/>
                <a:gd name="connsiteY25" fmla="*/ 321972 h 695147"/>
                <a:gd name="connsiteX26" fmla="*/ 432731 w 517731"/>
                <a:gd name="connsiteY26" fmla="*/ 345154 h 695147"/>
                <a:gd name="connsiteX27" fmla="*/ 450761 w 517731"/>
                <a:gd name="connsiteY27" fmla="*/ 376063 h 695147"/>
                <a:gd name="connsiteX28" fmla="*/ 466216 w 517731"/>
                <a:gd name="connsiteY28" fmla="*/ 406972 h 695147"/>
                <a:gd name="connsiteX29" fmla="*/ 479095 w 517731"/>
                <a:gd name="connsiteY29" fmla="*/ 422427 h 695147"/>
                <a:gd name="connsiteX30" fmla="*/ 499701 w 517731"/>
                <a:gd name="connsiteY30" fmla="*/ 448185 h 695147"/>
                <a:gd name="connsiteX31" fmla="*/ 515155 w 517731"/>
                <a:gd name="connsiteY31" fmla="*/ 479094 h 695147"/>
                <a:gd name="connsiteX32" fmla="*/ 517731 w 517731"/>
                <a:gd name="connsiteY32" fmla="*/ 515155 h 695147"/>
                <a:gd name="connsiteX33" fmla="*/ 504852 w 517731"/>
                <a:gd name="connsiteY33" fmla="*/ 538337 h 695147"/>
                <a:gd name="connsiteX34" fmla="*/ 497125 w 517731"/>
                <a:gd name="connsiteY34" fmla="*/ 566670 h 695147"/>
                <a:gd name="connsiteX35" fmla="*/ 476519 w 517731"/>
                <a:gd name="connsiteY35" fmla="*/ 595004 h 695147"/>
                <a:gd name="connsiteX36" fmla="*/ 430155 w 517731"/>
                <a:gd name="connsiteY36" fmla="*/ 620762 h 695147"/>
                <a:gd name="connsiteX37" fmla="*/ 409549 w 517731"/>
                <a:gd name="connsiteY37" fmla="*/ 628489 h 695147"/>
                <a:gd name="connsiteX38" fmla="*/ 388942 w 517731"/>
                <a:gd name="connsiteY38" fmla="*/ 631065 h 695147"/>
                <a:gd name="connsiteX39" fmla="*/ 352882 w 517731"/>
                <a:gd name="connsiteY39" fmla="*/ 646519 h 695147"/>
                <a:gd name="connsiteX40" fmla="*/ 324548 w 517731"/>
                <a:gd name="connsiteY40" fmla="*/ 656822 h 695147"/>
                <a:gd name="connsiteX41" fmla="*/ 298790 w 517731"/>
                <a:gd name="connsiteY41" fmla="*/ 672277 h 695147"/>
                <a:gd name="connsiteX42" fmla="*/ 273033 w 517731"/>
                <a:gd name="connsiteY42" fmla="*/ 687732 h 695147"/>
                <a:gd name="connsiteX43" fmla="*/ 247118 w 517731"/>
                <a:gd name="connsiteY43" fmla="*/ 695147 h 695147"/>
                <a:gd name="connsiteX44" fmla="*/ 213790 w 517731"/>
                <a:gd name="connsiteY44" fmla="*/ 690308 h 695147"/>
                <a:gd name="connsiteX45" fmla="*/ 188032 w 517731"/>
                <a:gd name="connsiteY45" fmla="*/ 664550 h 695147"/>
                <a:gd name="connsiteX46" fmla="*/ 157123 w 517731"/>
                <a:gd name="connsiteY46" fmla="*/ 641368 h 695147"/>
                <a:gd name="connsiteX47" fmla="*/ 136517 w 517731"/>
                <a:gd name="connsiteY47" fmla="*/ 605307 h 695147"/>
                <a:gd name="connsiteX48" fmla="*/ 128789 w 517731"/>
                <a:gd name="connsiteY48" fmla="*/ 540913 h 695147"/>
                <a:gd name="connsiteX49" fmla="*/ 121062 w 517731"/>
                <a:gd name="connsiteY49" fmla="*/ 504852 h 695147"/>
                <a:gd name="connsiteX50" fmla="*/ 103031 w 517731"/>
                <a:gd name="connsiteY50" fmla="*/ 463639 h 695147"/>
                <a:gd name="connsiteX51" fmla="*/ 66971 w 517731"/>
                <a:gd name="connsiteY51" fmla="*/ 435306 h 695147"/>
                <a:gd name="connsiteX52" fmla="*/ 30910 w 517731"/>
                <a:gd name="connsiteY52" fmla="*/ 406972 h 695147"/>
                <a:gd name="connsiteX53" fmla="*/ 0 w 517731"/>
                <a:gd name="connsiteY53" fmla="*/ 378639 h 695147"/>
                <a:gd name="connsiteX54" fmla="*/ 2576 w 517731"/>
                <a:gd name="connsiteY54" fmla="*/ 342578 h 695147"/>
                <a:gd name="connsiteX55" fmla="*/ 29322 w 517731"/>
                <a:gd name="connsiteY55" fmla="*/ 312684 h 695147"/>
                <a:gd name="connsiteX56" fmla="*/ 77274 w 517731"/>
                <a:gd name="connsiteY56" fmla="*/ 285911 h 695147"/>
                <a:gd name="connsiteX0" fmla="*/ 77274 w 517731"/>
                <a:gd name="connsiteY0" fmla="*/ 285911 h 695147"/>
                <a:gd name="connsiteX1" fmla="*/ 97880 w 517731"/>
                <a:gd name="connsiteY1" fmla="*/ 283335 h 695147"/>
                <a:gd name="connsiteX2" fmla="*/ 133941 w 517731"/>
                <a:gd name="connsiteY2" fmla="*/ 275608 h 695147"/>
                <a:gd name="connsiteX3" fmla="*/ 162274 w 517731"/>
                <a:gd name="connsiteY3" fmla="*/ 262729 h 695147"/>
                <a:gd name="connsiteX4" fmla="*/ 182880 w 517731"/>
                <a:gd name="connsiteY4" fmla="*/ 236971 h 695147"/>
                <a:gd name="connsiteX5" fmla="*/ 188032 w 517731"/>
                <a:gd name="connsiteY5" fmla="*/ 203486 h 695147"/>
                <a:gd name="connsiteX6" fmla="*/ 198335 w 517731"/>
                <a:gd name="connsiteY6" fmla="*/ 162274 h 695147"/>
                <a:gd name="connsiteX7" fmla="*/ 206062 w 517731"/>
                <a:gd name="connsiteY7" fmla="*/ 131364 h 695147"/>
                <a:gd name="connsiteX8" fmla="*/ 218941 w 517731"/>
                <a:gd name="connsiteY8" fmla="*/ 108182 h 695147"/>
                <a:gd name="connsiteX9" fmla="*/ 224093 w 517731"/>
                <a:gd name="connsiteY9" fmla="*/ 79849 h 695147"/>
                <a:gd name="connsiteX10" fmla="*/ 242123 w 517731"/>
                <a:gd name="connsiteY10" fmla="*/ 43788 h 695147"/>
                <a:gd name="connsiteX11" fmla="*/ 265305 w 517731"/>
                <a:gd name="connsiteY11" fmla="*/ 18030 h 695147"/>
                <a:gd name="connsiteX12" fmla="*/ 291063 w 517731"/>
                <a:gd name="connsiteY12" fmla="*/ 7727 h 695147"/>
                <a:gd name="connsiteX13" fmla="*/ 324548 w 517731"/>
                <a:gd name="connsiteY13" fmla="*/ 0 h 695147"/>
                <a:gd name="connsiteX14" fmla="*/ 355457 w 517731"/>
                <a:gd name="connsiteY14" fmla="*/ 10303 h 695147"/>
                <a:gd name="connsiteX15" fmla="*/ 383791 w 517731"/>
                <a:gd name="connsiteY15" fmla="*/ 20606 h 695147"/>
                <a:gd name="connsiteX16" fmla="*/ 396670 w 517731"/>
                <a:gd name="connsiteY16" fmla="*/ 43788 h 695147"/>
                <a:gd name="connsiteX17" fmla="*/ 391518 w 517731"/>
                <a:gd name="connsiteY17" fmla="*/ 77273 h 695147"/>
                <a:gd name="connsiteX18" fmla="*/ 388942 w 517731"/>
                <a:gd name="connsiteY18" fmla="*/ 110758 h 695147"/>
                <a:gd name="connsiteX19" fmla="*/ 370912 w 517731"/>
                <a:gd name="connsiteY19" fmla="*/ 136516 h 695147"/>
                <a:gd name="connsiteX20" fmla="*/ 360609 w 517731"/>
                <a:gd name="connsiteY20" fmla="*/ 164849 h 695147"/>
                <a:gd name="connsiteX21" fmla="*/ 350306 w 517731"/>
                <a:gd name="connsiteY21" fmla="*/ 195759 h 695147"/>
                <a:gd name="connsiteX22" fmla="*/ 350306 w 517731"/>
                <a:gd name="connsiteY22" fmla="*/ 234395 h 695147"/>
                <a:gd name="connsiteX23" fmla="*/ 350306 w 517731"/>
                <a:gd name="connsiteY23" fmla="*/ 275608 h 695147"/>
                <a:gd name="connsiteX24" fmla="*/ 378639 w 517731"/>
                <a:gd name="connsiteY24" fmla="*/ 296214 h 695147"/>
                <a:gd name="connsiteX25" fmla="*/ 409549 w 517731"/>
                <a:gd name="connsiteY25" fmla="*/ 321972 h 695147"/>
                <a:gd name="connsiteX26" fmla="*/ 432731 w 517731"/>
                <a:gd name="connsiteY26" fmla="*/ 345154 h 695147"/>
                <a:gd name="connsiteX27" fmla="*/ 450761 w 517731"/>
                <a:gd name="connsiteY27" fmla="*/ 376063 h 695147"/>
                <a:gd name="connsiteX28" fmla="*/ 466216 w 517731"/>
                <a:gd name="connsiteY28" fmla="*/ 406972 h 695147"/>
                <a:gd name="connsiteX29" fmla="*/ 479095 w 517731"/>
                <a:gd name="connsiteY29" fmla="*/ 422427 h 695147"/>
                <a:gd name="connsiteX30" fmla="*/ 499701 w 517731"/>
                <a:gd name="connsiteY30" fmla="*/ 448185 h 695147"/>
                <a:gd name="connsiteX31" fmla="*/ 515155 w 517731"/>
                <a:gd name="connsiteY31" fmla="*/ 479094 h 695147"/>
                <a:gd name="connsiteX32" fmla="*/ 517731 w 517731"/>
                <a:gd name="connsiteY32" fmla="*/ 515155 h 695147"/>
                <a:gd name="connsiteX33" fmla="*/ 504852 w 517731"/>
                <a:gd name="connsiteY33" fmla="*/ 538337 h 695147"/>
                <a:gd name="connsiteX34" fmla="*/ 497125 w 517731"/>
                <a:gd name="connsiteY34" fmla="*/ 566670 h 695147"/>
                <a:gd name="connsiteX35" fmla="*/ 476519 w 517731"/>
                <a:gd name="connsiteY35" fmla="*/ 595004 h 695147"/>
                <a:gd name="connsiteX36" fmla="*/ 430155 w 517731"/>
                <a:gd name="connsiteY36" fmla="*/ 620762 h 695147"/>
                <a:gd name="connsiteX37" fmla="*/ 409549 w 517731"/>
                <a:gd name="connsiteY37" fmla="*/ 628489 h 695147"/>
                <a:gd name="connsiteX38" fmla="*/ 388942 w 517731"/>
                <a:gd name="connsiteY38" fmla="*/ 631065 h 695147"/>
                <a:gd name="connsiteX39" fmla="*/ 352882 w 517731"/>
                <a:gd name="connsiteY39" fmla="*/ 646519 h 695147"/>
                <a:gd name="connsiteX40" fmla="*/ 324548 w 517731"/>
                <a:gd name="connsiteY40" fmla="*/ 656822 h 695147"/>
                <a:gd name="connsiteX41" fmla="*/ 298790 w 517731"/>
                <a:gd name="connsiteY41" fmla="*/ 672277 h 695147"/>
                <a:gd name="connsiteX42" fmla="*/ 277871 w 517731"/>
                <a:gd name="connsiteY42" fmla="*/ 692570 h 695147"/>
                <a:gd name="connsiteX43" fmla="*/ 247118 w 517731"/>
                <a:gd name="connsiteY43" fmla="*/ 695147 h 695147"/>
                <a:gd name="connsiteX44" fmla="*/ 213790 w 517731"/>
                <a:gd name="connsiteY44" fmla="*/ 690308 h 695147"/>
                <a:gd name="connsiteX45" fmla="*/ 188032 w 517731"/>
                <a:gd name="connsiteY45" fmla="*/ 664550 h 695147"/>
                <a:gd name="connsiteX46" fmla="*/ 157123 w 517731"/>
                <a:gd name="connsiteY46" fmla="*/ 641368 h 695147"/>
                <a:gd name="connsiteX47" fmla="*/ 136517 w 517731"/>
                <a:gd name="connsiteY47" fmla="*/ 605307 h 695147"/>
                <a:gd name="connsiteX48" fmla="*/ 128789 w 517731"/>
                <a:gd name="connsiteY48" fmla="*/ 540913 h 695147"/>
                <a:gd name="connsiteX49" fmla="*/ 121062 w 517731"/>
                <a:gd name="connsiteY49" fmla="*/ 504852 h 695147"/>
                <a:gd name="connsiteX50" fmla="*/ 103031 w 517731"/>
                <a:gd name="connsiteY50" fmla="*/ 463639 h 695147"/>
                <a:gd name="connsiteX51" fmla="*/ 66971 w 517731"/>
                <a:gd name="connsiteY51" fmla="*/ 435306 h 695147"/>
                <a:gd name="connsiteX52" fmla="*/ 30910 w 517731"/>
                <a:gd name="connsiteY52" fmla="*/ 406972 h 695147"/>
                <a:gd name="connsiteX53" fmla="*/ 0 w 517731"/>
                <a:gd name="connsiteY53" fmla="*/ 378639 h 695147"/>
                <a:gd name="connsiteX54" fmla="*/ 2576 w 517731"/>
                <a:gd name="connsiteY54" fmla="*/ 342578 h 695147"/>
                <a:gd name="connsiteX55" fmla="*/ 29322 w 517731"/>
                <a:gd name="connsiteY55" fmla="*/ 312684 h 695147"/>
                <a:gd name="connsiteX56" fmla="*/ 77274 w 517731"/>
                <a:gd name="connsiteY56" fmla="*/ 285911 h 695147"/>
                <a:gd name="connsiteX0" fmla="*/ 77274 w 517731"/>
                <a:gd name="connsiteY0" fmla="*/ 285911 h 695147"/>
                <a:gd name="connsiteX1" fmla="*/ 97880 w 517731"/>
                <a:gd name="connsiteY1" fmla="*/ 283335 h 695147"/>
                <a:gd name="connsiteX2" fmla="*/ 133941 w 517731"/>
                <a:gd name="connsiteY2" fmla="*/ 275608 h 695147"/>
                <a:gd name="connsiteX3" fmla="*/ 162274 w 517731"/>
                <a:gd name="connsiteY3" fmla="*/ 262729 h 695147"/>
                <a:gd name="connsiteX4" fmla="*/ 182880 w 517731"/>
                <a:gd name="connsiteY4" fmla="*/ 236971 h 695147"/>
                <a:gd name="connsiteX5" fmla="*/ 188032 w 517731"/>
                <a:gd name="connsiteY5" fmla="*/ 203486 h 695147"/>
                <a:gd name="connsiteX6" fmla="*/ 198335 w 517731"/>
                <a:gd name="connsiteY6" fmla="*/ 162274 h 695147"/>
                <a:gd name="connsiteX7" fmla="*/ 206062 w 517731"/>
                <a:gd name="connsiteY7" fmla="*/ 131364 h 695147"/>
                <a:gd name="connsiteX8" fmla="*/ 218941 w 517731"/>
                <a:gd name="connsiteY8" fmla="*/ 108182 h 695147"/>
                <a:gd name="connsiteX9" fmla="*/ 224093 w 517731"/>
                <a:gd name="connsiteY9" fmla="*/ 79849 h 695147"/>
                <a:gd name="connsiteX10" fmla="*/ 242123 w 517731"/>
                <a:gd name="connsiteY10" fmla="*/ 43788 h 695147"/>
                <a:gd name="connsiteX11" fmla="*/ 265305 w 517731"/>
                <a:gd name="connsiteY11" fmla="*/ 18030 h 695147"/>
                <a:gd name="connsiteX12" fmla="*/ 291063 w 517731"/>
                <a:gd name="connsiteY12" fmla="*/ 7727 h 695147"/>
                <a:gd name="connsiteX13" fmla="*/ 324548 w 517731"/>
                <a:gd name="connsiteY13" fmla="*/ 0 h 695147"/>
                <a:gd name="connsiteX14" fmla="*/ 355457 w 517731"/>
                <a:gd name="connsiteY14" fmla="*/ 10303 h 695147"/>
                <a:gd name="connsiteX15" fmla="*/ 383791 w 517731"/>
                <a:gd name="connsiteY15" fmla="*/ 20606 h 695147"/>
                <a:gd name="connsiteX16" fmla="*/ 396670 w 517731"/>
                <a:gd name="connsiteY16" fmla="*/ 43788 h 695147"/>
                <a:gd name="connsiteX17" fmla="*/ 391518 w 517731"/>
                <a:gd name="connsiteY17" fmla="*/ 77273 h 695147"/>
                <a:gd name="connsiteX18" fmla="*/ 388942 w 517731"/>
                <a:gd name="connsiteY18" fmla="*/ 110758 h 695147"/>
                <a:gd name="connsiteX19" fmla="*/ 370912 w 517731"/>
                <a:gd name="connsiteY19" fmla="*/ 136516 h 695147"/>
                <a:gd name="connsiteX20" fmla="*/ 360609 w 517731"/>
                <a:gd name="connsiteY20" fmla="*/ 164849 h 695147"/>
                <a:gd name="connsiteX21" fmla="*/ 350306 w 517731"/>
                <a:gd name="connsiteY21" fmla="*/ 195759 h 695147"/>
                <a:gd name="connsiteX22" fmla="*/ 350306 w 517731"/>
                <a:gd name="connsiteY22" fmla="*/ 234395 h 695147"/>
                <a:gd name="connsiteX23" fmla="*/ 350306 w 517731"/>
                <a:gd name="connsiteY23" fmla="*/ 275608 h 695147"/>
                <a:gd name="connsiteX24" fmla="*/ 378639 w 517731"/>
                <a:gd name="connsiteY24" fmla="*/ 296214 h 695147"/>
                <a:gd name="connsiteX25" fmla="*/ 409549 w 517731"/>
                <a:gd name="connsiteY25" fmla="*/ 321972 h 695147"/>
                <a:gd name="connsiteX26" fmla="*/ 432731 w 517731"/>
                <a:gd name="connsiteY26" fmla="*/ 345154 h 695147"/>
                <a:gd name="connsiteX27" fmla="*/ 450761 w 517731"/>
                <a:gd name="connsiteY27" fmla="*/ 376063 h 695147"/>
                <a:gd name="connsiteX28" fmla="*/ 466216 w 517731"/>
                <a:gd name="connsiteY28" fmla="*/ 406972 h 695147"/>
                <a:gd name="connsiteX29" fmla="*/ 479095 w 517731"/>
                <a:gd name="connsiteY29" fmla="*/ 422427 h 695147"/>
                <a:gd name="connsiteX30" fmla="*/ 499701 w 517731"/>
                <a:gd name="connsiteY30" fmla="*/ 448185 h 695147"/>
                <a:gd name="connsiteX31" fmla="*/ 515155 w 517731"/>
                <a:gd name="connsiteY31" fmla="*/ 479094 h 695147"/>
                <a:gd name="connsiteX32" fmla="*/ 517731 w 517731"/>
                <a:gd name="connsiteY32" fmla="*/ 515155 h 695147"/>
                <a:gd name="connsiteX33" fmla="*/ 504852 w 517731"/>
                <a:gd name="connsiteY33" fmla="*/ 538337 h 695147"/>
                <a:gd name="connsiteX34" fmla="*/ 497125 w 517731"/>
                <a:gd name="connsiteY34" fmla="*/ 566670 h 695147"/>
                <a:gd name="connsiteX35" fmla="*/ 476519 w 517731"/>
                <a:gd name="connsiteY35" fmla="*/ 595004 h 695147"/>
                <a:gd name="connsiteX36" fmla="*/ 430155 w 517731"/>
                <a:gd name="connsiteY36" fmla="*/ 620762 h 695147"/>
                <a:gd name="connsiteX37" fmla="*/ 409549 w 517731"/>
                <a:gd name="connsiteY37" fmla="*/ 628489 h 695147"/>
                <a:gd name="connsiteX38" fmla="*/ 388942 w 517731"/>
                <a:gd name="connsiteY38" fmla="*/ 631065 h 695147"/>
                <a:gd name="connsiteX39" fmla="*/ 357721 w 517731"/>
                <a:gd name="connsiteY39" fmla="*/ 648938 h 695147"/>
                <a:gd name="connsiteX40" fmla="*/ 324548 w 517731"/>
                <a:gd name="connsiteY40" fmla="*/ 656822 h 695147"/>
                <a:gd name="connsiteX41" fmla="*/ 298790 w 517731"/>
                <a:gd name="connsiteY41" fmla="*/ 672277 h 695147"/>
                <a:gd name="connsiteX42" fmla="*/ 277871 w 517731"/>
                <a:gd name="connsiteY42" fmla="*/ 692570 h 695147"/>
                <a:gd name="connsiteX43" fmla="*/ 247118 w 517731"/>
                <a:gd name="connsiteY43" fmla="*/ 695147 h 695147"/>
                <a:gd name="connsiteX44" fmla="*/ 213790 w 517731"/>
                <a:gd name="connsiteY44" fmla="*/ 690308 h 695147"/>
                <a:gd name="connsiteX45" fmla="*/ 188032 w 517731"/>
                <a:gd name="connsiteY45" fmla="*/ 664550 h 695147"/>
                <a:gd name="connsiteX46" fmla="*/ 157123 w 517731"/>
                <a:gd name="connsiteY46" fmla="*/ 641368 h 695147"/>
                <a:gd name="connsiteX47" fmla="*/ 136517 w 517731"/>
                <a:gd name="connsiteY47" fmla="*/ 605307 h 695147"/>
                <a:gd name="connsiteX48" fmla="*/ 128789 w 517731"/>
                <a:gd name="connsiteY48" fmla="*/ 540913 h 695147"/>
                <a:gd name="connsiteX49" fmla="*/ 121062 w 517731"/>
                <a:gd name="connsiteY49" fmla="*/ 504852 h 695147"/>
                <a:gd name="connsiteX50" fmla="*/ 103031 w 517731"/>
                <a:gd name="connsiteY50" fmla="*/ 463639 h 695147"/>
                <a:gd name="connsiteX51" fmla="*/ 66971 w 517731"/>
                <a:gd name="connsiteY51" fmla="*/ 435306 h 695147"/>
                <a:gd name="connsiteX52" fmla="*/ 30910 w 517731"/>
                <a:gd name="connsiteY52" fmla="*/ 406972 h 695147"/>
                <a:gd name="connsiteX53" fmla="*/ 0 w 517731"/>
                <a:gd name="connsiteY53" fmla="*/ 378639 h 695147"/>
                <a:gd name="connsiteX54" fmla="*/ 2576 w 517731"/>
                <a:gd name="connsiteY54" fmla="*/ 342578 h 695147"/>
                <a:gd name="connsiteX55" fmla="*/ 29322 w 517731"/>
                <a:gd name="connsiteY55" fmla="*/ 312684 h 695147"/>
                <a:gd name="connsiteX56" fmla="*/ 77274 w 517731"/>
                <a:gd name="connsiteY56" fmla="*/ 285911 h 695147"/>
                <a:gd name="connsiteX0" fmla="*/ 77274 w 517731"/>
                <a:gd name="connsiteY0" fmla="*/ 285911 h 695147"/>
                <a:gd name="connsiteX1" fmla="*/ 97880 w 517731"/>
                <a:gd name="connsiteY1" fmla="*/ 283335 h 695147"/>
                <a:gd name="connsiteX2" fmla="*/ 133941 w 517731"/>
                <a:gd name="connsiteY2" fmla="*/ 275608 h 695147"/>
                <a:gd name="connsiteX3" fmla="*/ 162274 w 517731"/>
                <a:gd name="connsiteY3" fmla="*/ 262729 h 695147"/>
                <a:gd name="connsiteX4" fmla="*/ 182880 w 517731"/>
                <a:gd name="connsiteY4" fmla="*/ 236971 h 695147"/>
                <a:gd name="connsiteX5" fmla="*/ 188032 w 517731"/>
                <a:gd name="connsiteY5" fmla="*/ 203486 h 695147"/>
                <a:gd name="connsiteX6" fmla="*/ 198335 w 517731"/>
                <a:gd name="connsiteY6" fmla="*/ 162274 h 695147"/>
                <a:gd name="connsiteX7" fmla="*/ 206062 w 517731"/>
                <a:gd name="connsiteY7" fmla="*/ 131364 h 695147"/>
                <a:gd name="connsiteX8" fmla="*/ 218941 w 517731"/>
                <a:gd name="connsiteY8" fmla="*/ 108182 h 695147"/>
                <a:gd name="connsiteX9" fmla="*/ 224093 w 517731"/>
                <a:gd name="connsiteY9" fmla="*/ 79849 h 695147"/>
                <a:gd name="connsiteX10" fmla="*/ 242123 w 517731"/>
                <a:gd name="connsiteY10" fmla="*/ 43788 h 695147"/>
                <a:gd name="connsiteX11" fmla="*/ 265305 w 517731"/>
                <a:gd name="connsiteY11" fmla="*/ 18030 h 695147"/>
                <a:gd name="connsiteX12" fmla="*/ 291063 w 517731"/>
                <a:gd name="connsiteY12" fmla="*/ 7727 h 695147"/>
                <a:gd name="connsiteX13" fmla="*/ 324548 w 517731"/>
                <a:gd name="connsiteY13" fmla="*/ 0 h 695147"/>
                <a:gd name="connsiteX14" fmla="*/ 355457 w 517731"/>
                <a:gd name="connsiteY14" fmla="*/ 10303 h 695147"/>
                <a:gd name="connsiteX15" fmla="*/ 383791 w 517731"/>
                <a:gd name="connsiteY15" fmla="*/ 20606 h 695147"/>
                <a:gd name="connsiteX16" fmla="*/ 396670 w 517731"/>
                <a:gd name="connsiteY16" fmla="*/ 43788 h 695147"/>
                <a:gd name="connsiteX17" fmla="*/ 391518 w 517731"/>
                <a:gd name="connsiteY17" fmla="*/ 77273 h 695147"/>
                <a:gd name="connsiteX18" fmla="*/ 388942 w 517731"/>
                <a:gd name="connsiteY18" fmla="*/ 110758 h 695147"/>
                <a:gd name="connsiteX19" fmla="*/ 370912 w 517731"/>
                <a:gd name="connsiteY19" fmla="*/ 136516 h 695147"/>
                <a:gd name="connsiteX20" fmla="*/ 360609 w 517731"/>
                <a:gd name="connsiteY20" fmla="*/ 164849 h 695147"/>
                <a:gd name="connsiteX21" fmla="*/ 350306 w 517731"/>
                <a:gd name="connsiteY21" fmla="*/ 195759 h 695147"/>
                <a:gd name="connsiteX22" fmla="*/ 350306 w 517731"/>
                <a:gd name="connsiteY22" fmla="*/ 234395 h 695147"/>
                <a:gd name="connsiteX23" fmla="*/ 350306 w 517731"/>
                <a:gd name="connsiteY23" fmla="*/ 275608 h 695147"/>
                <a:gd name="connsiteX24" fmla="*/ 378639 w 517731"/>
                <a:gd name="connsiteY24" fmla="*/ 296214 h 695147"/>
                <a:gd name="connsiteX25" fmla="*/ 409549 w 517731"/>
                <a:gd name="connsiteY25" fmla="*/ 321972 h 695147"/>
                <a:gd name="connsiteX26" fmla="*/ 432731 w 517731"/>
                <a:gd name="connsiteY26" fmla="*/ 345154 h 695147"/>
                <a:gd name="connsiteX27" fmla="*/ 450761 w 517731"/>
                <a:gd name="connsiteY27" fmla="*/ 376063 h 695147"/>
                <a:gd name="connsiteX28" fmla="*/ 466216 w 517731"/>
                <a:gd name="connsiteY28" fmla="*/ 406972 h 695147"/>
                <a:gd name="connsiteX29" fmla="*/ 479095 w 517731"/>
                <a:gd name="connsiteY29" fmla="*/ 422427 h 695147"/>
                <a:gd name="connsiteX30" fmla="*/ 499701 w 517731"/>
                <a:gd name="connsiteY30" fmla="*/ 448185 h 695147"/>
                <a:gd name="connsiteX31" fmla="*/ 515155 w 517731"/>
                <a:gd name="connsiteY31" fmla="*/ 479094 h 695147"/>
                <a:gd name="connsiteX32" fmla="*/ 517731 w 517731"/>
                <a:gd name="connsiteY32" fmla="*/ 515155 h 695147"/>
                <a:gd name="connsiteX33" fmla="*/ 504852 w 517731"/>
                <a:gd name="connsiteY33" fmla="*/ 538337 h 695147"/>
                <a:gd name="connsiteX34" fmla="*/ 497125 w 517731"/>
                <a:gd name="connsiteY34" fmla="*/ 566670 h 695147"/>
                <a:gd name="connsiteX35" fmla="*/ 476519 w 517731"/>
                <a:gd name="connsiteY35" fmla="*/ 595004 h 695147"/>
                <a:gd name="connsiteX36" fmla="*/ 430155 w 517731"/>
                <a:gd name="connsiteY36" fmla="*/ 620762 h 695147"/>
                <a:gd name="connsiteX37" fmla="*/ 409549 w 517731"/>
                <a:gd name="connsiteY37" fmla="*/ 628489 h 695147"/>
                <a:gd name="connsiteX38" fmla="*/ 388942 w 517731"/>
                <a:gd name="connsiteY38" fmla="*/ 631065 h 695147"/>
                <a:gd name="connsiteX39" fmla="*/ 357721 w 517731"/>
                <a:gd name="connsiteY39" fmla="*/ 648938 h 695147"/>
                <a:gd name="connsiteX40" fmla="*/ 324548 w 517731"/>
                <a:gd name="connsiteY40" fmla="*/ 664079 h 695147"/>
                <a:gd name="connsiteX41" fmla="*/ 298790 w 517731"/>
                <a:gd name="connsiteY41" fmla="*/ 672277 h 695147"/>
                <a:gd name="connsiteX42" fmla="*/ 277871 w 517731"/>
                <a:gd name="connsiteY42" fmla="*/ 692570 h 695147"/>
                <a:gd name="connsiteX43" fmla="*/ 247118 w 517731"/>
                <a:gd name="connsiteY43" fmla="*/ 695147 h 695147"/>
                <a:gd name="connsiteX44" fmla="*/ 213790 w 517731"/>
                <a:gd name="connsiteY44" fmla="*/ 690308 h 695147"/>
                <a:gd name="connsiteX45" fmla="*/ 188032 w 517731"/>
                <a:gd name="connsiteY45" fmla="*/ 664550 h 695147"/>
                <a:gd name="connsiteX46" fmla="*/ 157123 w 517731"/>
                <a:gd name="connsiteY46" fmla="*/ 641368 h 695147"/>
                <a:gd name="connsiteX47" fmla="*/ 136517 w 517731"/>
                <a:gd name="connsiteY47" fmla="*/ 605307 h 695147"/>
                <a:gd name="connsiteX48" fmla="*/ 128789 w 517731"/>
                <a:gd name="connsiteY48" fmla="*/ 540913 h 695147"/>
                <a:gd name="connsiteX49" fmla="*/ 121062 w 517731"/>
                <a:gd name="connsiteY49" fmla="*/ 504852 h 695147"/>
                <a:gd name="connsiteX50" fmla="*/ 103031 w 517731"/>
                <a:gd name="connsiteY50" fmla="*/ 463639 h 695147"/>
                <a:gd name="connsiteX51" fmla="*/ 66971 w 517731"/>
                <a:gd name="connsiteY51" fmla="*/ 435306 h 695147"/>
                <a:gd name="connsiteX52" fmla="*/ 30910 w 517731"/>
                <a:gd name="connsiteY52" fmla="*/ 406972 h 695147"/>
                <a:gd name="connsiteX53" fmla="*/ 0 w 517731"/>
                <a:gd name="connsiteY53" fmla="*/ 378639 h 695147"/>
                <a:gd name="connsiteX54" fmla="*/ 2576 w 517731"/>
                <a:gd name="connsiteY54" fmla="*/ 342578 h 695147"/>
                <a:gd name="connsiteX55" fmla="*/ 29322 w 517731"/>
                <a:gd name="connsiteY55" fmla="*/ 312684 h 695147"/>
                <a:gd name="connsiteX56" fmla="*/ 77274 w 517731"/>
                <a:gd name="connsiteY56" fmla="*/ 285911 h 69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7731" h="695147">
                  <a:moveTo>
                    <a:pt x="77274" y="285911"/>
                  </a:moveTo>
                  <a:lnTo>
                    <a:pt x="97880" y="283335"/>
                  </a:lnTo>
                  <a:lnTo>
                    <a:pt x="133941" y="275608"/>
                  </a:lnTo>
                  <a:lnTo>
                    <a:pt x="162274" y="262729"/>
                  </a:lnTo>
                  <a:lnTo>
                    <a:pt x="182880" y="236971"/>
                  </a:lnTo>
                  <a:lnTo>
                    <a:pt x="188032" y="203486"/>
                  </a:lnTo>
                  <a:lnTo>
                    <a:pt x="198335" y="162274"/>
                  </a:lnTo>
                  <a:lnTo>
                    <a:pt x="206062" y="131364"/>
                  </a:lnTo>
                  <a:lnTo>
                    <a:pt x="218941" y="108182"/>
                  </a:lnTo>
                  <a:lnTo>
                    <a:pt x="224093" y="79849"/>
                  </a:lnTo>
                  <a:lnTo>
                    <a:pt x="242123" y="43788"/>
                  </a:lnTo>
                  <a:lnTo>
                    <a:pt x="265305" y="18030"/>
                  </a:lnTo>
                  <a:lnTo>
                    <a:pt x="291063" y="7727"/>
                  </a:lnTo>
                  <a:lnTo>
                    <a:pt x="324548" y="0"/>
                  </a:lnTo>
                  <a:lnTo>
                    <a:pt x="355457" y="10303"/>
                  </a:lnTo>
                  <a:lnTo>
                    <a:pt x="383791" y="20606"/>
                  </a:lnTo>
                  <a:lnTo>
                    <a:pt x="396670" y="43788"/>
                  </a:lnTo>
                  <a:lnTo>
                    <a:pt x="391518" y="77273"/>
                  </a:lnTo>
                  <a:lnTo>
                    <a:pt x="388942" y="110758"/>
                  </a:lnTo>
                  <a:lnTo>
                    <a:pt x="370912" y="136516"/>
                  </a:lnTo>
                  <a:lnTo>
                    <a:pt x="360609" y="164849"/>
                  </a:lnTo>
                  <a:lnTo>
                    <a:pt x="350306" y="195759"/>
                  </a:lnTo>
                  <a:lnTo>
                    <a:pt x="350306" y="234395"/>
                  </a:lnTo>
                  <a:lnTo>
                    <a:pt x="350306" y="275608"/>
                  </a:lnTo>
                  <a:lnTo>
                    <a:pt x="378639" y="296214"/>
                  </a:lnTo>
                  <a:lnTo>
                    <a:pt x="409549" y="321972"/>
                  </a:lnTo>
                  <a:lnTo>
                    <a:pt x="432731" y="345154"/>
                  </a:lnTo>
                  <a:lnTo>
                    <a:pt x="450761" y="376063"/>
                  </a:lnTo>
                  <a:lnTo>
                    <a:pt x="466216" y="406972"/>
                  </a:lnTo>
                  <a:lnTo>
                    <a:pt x="479095" y="422427"/>
                  </a:lnTo>
                  <a:lnTo>
                    <a:pt x="499701" y="448185"/>
                  </a:lnTo>
                  <a:lnTo>
                    <a:pt x="515155" y="479094"/>
                  </a:lnTo>
                  <a:lnTo>
                    <a:pt x="517731" y="515155"/>
                  </a:lnTo>
                  <a:lnTo>
                    <a:pt x="504852" y="538337"/>
                  </a:lnTo>
                  <a:lnTo>
                    <a:pt x="497125" y="566670"/>
                  </a:lnTo>
                  <a:lnTo>
                    <a:pt x="476519" y="595004"/>
                  </a:lnTo>
                  <a:lnTo>
                    <a:pt x="430155" y="620762"/>
                  </a:lnTo>
                  <a:lnTo>
                    <a:pt x="409549" y="628489"/>
                  </a:lnTo>
                  <a:lnTo>
                    <a:pt x="388942" y="631065"/>
                  </a:lnTo>
                  <a:lnTo>
                    <a:pt x="357721" y="648938"/>
                  </a:lnTo>
                  <a:lnTo>
                    <a:pt x="324548" y="664079"/>
                  </a:lnTo>
                  <a:cubicBezTo>
                    <a:pt x="315962" y="669231"/>
                    <a:pt x="306570" y="667529"/>
                    <a:pt x="298790" y="672277"/>
                  </a:cubicBezTo>
                  <a:cubicBezTo>
                    <a:pt x="291011" y="677026"/>
                    <a:pt x="284844" y="685806"/>
                    <a:pt x="277871" y="692570"/>
                  </a:cubicBezTo>
                  <a:lnTo>
                    <a:pt x="247118" y="695147"/>
                  </a:lnTo>
                  <a:lnTo>
                    <a:pt x="213790" y="690308"/>
                  </a:lnTo>
                  <a:lnTo>
                    <a:pt x="188032" y="664550"/>
                  </a:lnTo>
                  <a:lnTo>
                    <a:pt x="157123" y="641368"/>
                  </a:lnTo>
                  <a:lnTo>
                    <a:pt x="136517" y="605307"/>
                  </a:lnTo>
                  <a:lnTo>
                    <a:pt x="128789" y="540913"/>
                  </a:lnTo>
                  <a:lnTo>
                    <a:pt x="121062" y="504852"/>
                  </a:lnTo>
                  <a:lnTo>
                    <a:pt x="103031" y="463639"/>
                  </a:lnTo>
                  <a:lnTo>
                    <a:pt x="66971" y="435306"/>
                  </a:lnTo>
                  <a:lnTo>
                    <a:pt x="30910" y="406972"/>
                  </a:lnTo>
                  <a:lnTo>
                    <a:pt x="0" y="378639"/>
                  </a:lnTo>
                  <a:lnTo>
                    <a:pt x="2576" y="342578"/>
                  </a:lnTo>
                  <a:cubicBezTo>
                    <a:pt x="11491" y="335839"/>
                    <a:pt x="20407" y="319423"/>
                    <a:pt x="29322" y="312684"/>
                  </a:cubicBezTo>
                  <a:lnTo>
                    <a:pt x="77274" y="285911"/>
                  </a:lnTo>
                  <a:close/>
                </a:path>
              </a:pathLst>
            </a:cu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Forma libre 16">
              <a:extLst>
                <a:ext uri="{FF2B5EF4-FFF2-40B4-BE49-F238E27FC236}">
                  <a16:creationId xmlns="" xmlns:a16="http://schemas.microsoft.com/office/drawing/2014/main" id="{85940BC8-9D45-4C76-A152-8C244B090DE6}"/>
                </a:ext>
              </a:extLst>
            </p:cNvPr>
            <p:cNvSpPr/>
            <p:nvPr/>
          </p:nvSpPr>
          <p:spPr>
            <a:xfrm>
              <a:off x="4269219" y="1631576"/>
              <a:ext cx="414700" cy="414700"/>
            </a:xfrm>
            <a:custGeom>
              <a:avLst/>
              <a:gdLst>
                <a:gd name="connsiteX0" fmla="*/ 87576 w 414700"/>
                <a:gd name="connsiteY0" fmla="*/ 0 h 414700"/>
                <a:gd name="connsiteX1" fmla="*/ 59243 w 414700"/>
                <a:gd name="connsiteY1" fmla="*/ 15455 h 414700"/>
                <a:gd name="connsiteX2" fmla="*/ 33485 w 414700"/>
                <a:gd name="connsiteY2" fmla="*/ 36061 h 414700"/>
                <a:gd name="connsiteX3" fmla="*/ 18031 w 414700"/>
                <a:gd name="connsiteY3" fmla="*/ 61819 h 414700"/>
                <a:gd name="connsiteX4" fmla="*/ 2576 w 414700"/>
                <a:gd name="connsiteY4" fmla="*/ 97880 h 414700"/>
                <a:gd name="connsiteX5" fmla="*/ 0 w 414700"/>
                <a:gd name="connsiteY5" fmla="*/ 139092 h 414700"/>
                <a:gd name="connsiteX6" fmla="*/ 0 w 414700"/>
                <a:gd name="connsiteY6" fmla="*/ 164850 h 414700"/>
                <a:gd name="connsiteX7" fmla="*/ 7727 w 414700"/>
                <a:gd name="connsiteY7" fmla="*/ 182880 h 414700"/>
                <a:gd name="connsiteX8" fmla="*/ 25758 w 414700"/>
                <a:gd name="connsiteY8" fmla="*/ 218941 h 414700"/>
                <a:gd name="connsiteX9" fmla="*/ 56667 w 414700"/>
                <a:gd name="connsiteY9" fmla="*/ 262729 h 414700"/>
                <a:gd name="connsiteX10" fmla="*/ 92728 w 414700"/>
                <a:gd name="connsiteY10" fmla="*/ 270457 h 414700"/>
                <a:gd name="connsiteX11" fmla="*/ 123637 w 414700"/>
                <a:gd name="connsiteY11" fmla="*/ 275608 h 414700"/>
                <a:gd name="connsiteX12" fmla="*/ 149395 w 414700"/>
                <a:gd name="connsiteY12" fmla="*/ 291063 h 414700"/>
                <a:gd name="connsiteX13" fmla="*/ 180304 w 414700"/>
                <a:gd name="connsiteY13" fmla="*/ 314245 h 414700"/>
                <a:gd name="connsiteX14" fmla="*/ 203486 w 414700"/>
                <a:gd name="connsiteY14" fmla="*/ 342578 h 414700"/>
                <a:gd name="connsiteX15" fmla="*/ 224093 w 414700"/>
                <a:gd name="connsiteY15" fmla="*/ 370912 h 414700"/>
                <a:gd name="connsiteX16" fmla="*/ 239547 w 414700"/>
                <a:gd name="connsiteY16" fmla="*/ 391518 h 414700"/>
                <a:gd name="connsiteX17" fmla="*/ 265305 w 414700"/>
                <a:gd name="connsiteY17" fmla="*/ 409549 h 414700"/>
                <a:gd name="connsiteX18" fmla="*/ 303942 w 414700"/>
                <a:gd name="connsiteY18" fmla="*/ 414700 h 414700"/>
                <a:gd name="connsiteX19" fmla="*/ 337427 w 414700"/>
                <a:gd name="connsiteY19" fmla="*/ 414700 h 414700"/>
                <a:gd name="connsiteX20" fmla="*/ 368336 w 414700"/>
                <a:gd name="connsiteY20" fmla="*/ 412124 h 414700"/>
                <a:gd name="connsiteX21" fmla="*/ 399245 w 414700"/>
                <a:gd name="connsiteY21" fmla="*/ 391518 h 414700"/>
                <a:gd name="connsiteX22" fmla="*/ 412124 w 414700"/>
                <a:gd name="connsiteY22" fmla="*/ 365760 h 414700"/>
                <a:gd name="connsiteX23" fmla="*/ 414700 w 414700"/>
                <a:gd name="connsiteY23" fmla="*/ 340003 h 414700"/>
                <a:gd name="connsiteX24" fmla="*/ 412124 w 414700"/>
                <a:gd name="connsiteY24" fmla="*/ 306518 h 414700"/>
                <a:gd name="connsiteX25" fmla="*/ 381215 w 414700"/>
                <a:gd name="connsiteY25" fmla="*/ 280760 h 414700"/>
                <a:gd name="connsiteX26" fmla="*/ 358033 w 414700"/>
                <a:gd name="connsiteY26" fmla="*/ 260154 h 414700"/>
                <a:gd name="connsiteX27" fmla="*/ 334851 w 414700"/>
                <a:gd name="connsiteY27" fmla="*/ 211214 h 414700"/>
                <a:gd name="connsiteX28" fmla="*/ 324548 w 414700"/>
                <a:gd name="connsiteY28" fmla="*/ 154547 h 414700"/>
                <a:gd name="connsiteX29" fmla="*/ 316820 w 414700"/>
                <a:gd name="connsiteY29" fmla="*/ 123638 h 414700"/>
                <a:gd name="connsiteX30" fmla="*/ 311669 w 414700"/>
                <a:gd name="connsiteY30" fmla="*/ 103031 h 414700"/>
                <a:gd name="connsiteX31" fmla="*/ 306517 w 414700"/>
                <a:gd name="connsiteY31" fmla="*/ 72122 h 414700"/>
                <a:gd name="connsiteX32" fmla="*/ 293638 w 414700"/>
                <a:gd name="connsiteY32" fmla="*/ 64395 h 414700"/>
                <a:gd name="connsiteX33" fmla="*/ 275608 w 414700"/>
                <a:gd name="connsiteY33" fmla="*/ 64395 h 414700"/>
                <a:gd name="connsiteX34" fmla="*/ 257578 w 414700"/>
                <a:gd name="connsiteY34" fmla="*/ 77274 h 414700"/>
                <a:gd name="connsiteX35" fmla="*/ 231820 w 414700"/>
                <a:gd name="connsiteY35" fmla="*/ 74698 h 414700"/>
                <a:gd name="connsiteX36" fmla="*/ 234396 w 414700"/>
                <a:gd name="connsiteY36" fmla="*/ 54092 h 414700"/>
                <a:gd name="connsiteX37" fmla="*/ 231820 w 414700"/>
                <a:gd name="connsiteY37" fmla="*/ 36061 h 414700"/>
                <a:gd name="connsiteX38" fmla="*/ 216365 w 414700"/>
                <a:gd name="connsiteY38" fmla="*/ 18031 h 414700"/>
                <a:gd name="connsiteX39" fmla="*/ 200911 w 414700"/>
                <a:gd name="connsiteY39" fmla="*/ 20607 h 414700"/>
                <a:gd name="connsiteX40" fmla="*/ 175153 w 414700"/>
                <a:gd name="connsiteY40" fmla="*/ 36061 h 414700"/>
                <a:gd name="connsiteX41" fmla="*/ 144244 w 414700"/>
                <a:gd name="connsiteY41" fmla="*/ 46364 h 414700"/>
                <a:gd name="connsiteX42" fmla="*/ 108183 w 414700"/>
                <a:gd name="connsiteY42" fmla="*/ 48940 h 414700"/>
                <a:gd name="connsiteX43" fmla="*/ 87576 w 414700"/>
                <a:gd name="connsiteY43" fmla="*/ 0 h 414700"/>
                <a:gd name="connsiteX0" fmla="*/ 87576 w 414700"/>
                <a:gd name="connsiteY0" fmla="*/ 0 h 414700"/>
                <a:gd name="connsiteX1" fmla="*/ 59243 w 414700"/>
                <a:gd name="connsiteY1" fmla="*/ 15455 h 414700"/>
                <a:gd name="connsiteX2" fmla="*/ 33485 w 414700"/>
                <a:gd name="connsiteY2" fmla="*/ 36061 h 414700"/>
                <a:gd name="connsiteX3" fmla="*/ 18031 w 414700"/>
                <a:gd name="connsiteY3" fmla="*/ 61819 h 414700"/>
                <a:gd name="connsiteX4" fmla="*/ 2576 w 414700"/>
                <a:gd name="connsiteY4" fmla="*/ 97880 h 414700"/>
                <a:gd name="connsiteX5" fmla="*/ 0 w 414700"/>
                <a:gd name="connsiteY5" fmla="*/ 139092 h 414700"/>
                <a:gd name="connsiteX6" fmla="*/ 0 w 414700"/>
                <a:gd name="connsiteY6" fmla="*/ 164850 h 414700"/>
                <a:gd name="connsiteX7" fmla="*/ 7727 w 414700"/>
                <a:gd name="connsiteY7" fmla="*/ 182880 h 414700"/>
                <a:gd name="connsiteX8" fmla="*/ 25758 w 414700"/>
                <a:gd name="connsiteY8" fmla="*/ 218941 h 414700"/>
                <a:gd name="connsiteX9" fmla="*/ 56667 w 414700"/>
                <a:gd name="connsiteY9" fmla="*/ 262729 h 414700"/>
                <a:gd name="connsiteX10" fmla="*/ 92728 w 414700"/>
                <a:gd name="connsiteY10" fmla="*/ 270457 h 414700"/>
                <a:gd name="connsiteX11" fmla="*/ 123637 w 414700"/>
                <a:gd name="connsiteY11" fmla="*/ 275608 h 414700"/>
                <a:gd name="connsiteX12" fmla="*/ 149395 w 414700"/>
                <a:gd name="connsiteY12" fmla="*/ 291063 h 414700"/>
                <a:gd name="connsiteX13" fmla="*/ 180304 w 414700"/>
                <a:gd name="connsiteY13" fmla="*/ 314245 h 414700"/>
                <a:gd name="connsiteX14" fmla="*/ 203486 w 414700"/>
                <a:gd name="connsiteY14" fmla="*/ 342578 h 414700"/>
                <a:gd name="connsiteX15" fmla="*/ 224093 w 414700"/>
                <a:gd name="connsiteY15" fmla="*/ 370912 h 414700"/>
                <a:gd name="connsiteX16" fmla="*/ 239547 w 414700"/>
                <a:gd name="connsiteY16" fmla="*/ 391518 h 414700"/>
                <a:gd name="connsiteX17" fmla="*/ 265305 w 414700"/>
                <a:gd name="connsiteY17" fmla="*/ 409549 h 414700"/>
                <a:gd name="connsiteX18" fmla="*/ 303942 w 414700"/>
                <a:gd name="connsiteY18" fmla="*/ 414700 h 414700"/>
                <a:gd name="connsiteX19" fmla="*/ 337427 w 414700"/>
                <a:gd name="connsiteY19" fmla="*/ 414700 h 414700"/>
                <a:gd name="connsiteX20" fmla="*/ 368336 w 414700"/>
                <a:gd name="connsiteY20" fmla="*/ 412124 h 414700"/>
                <a:gd name="connsiteX21" fmla="*/ 399245 w 414700"/>
                <a:gd name="connsiteY21" fmla="*/ 391518 h 414700"/>
                <a:gd name="connsiteX22" fmla="*/ 412124 w 414700"/>
                <a:gd name="connsiteY22" fmla="*/ 365760 h 414700"/>
                <a:gd name="connsiteX23" fmla="*/ 414700 w 414700"/>
                <a:gd name="connsiteY23" fmla="*/ 340003 h 414700"/>
                <a:gd name="connsiteX24" fmla="*/ 412124 w 414700"/>
                <a:gd name="connsiteY24" fmla="*/ 306518 h 414700"/>
                <a:gd name="connsiteX25" fmla="*/ 381215 w 414700"/>
                <a:gd name="connsiteY25" fmla="*/ 280760 h 414700"/>
                <a:gd name="connsiteX26" fmla="*/ 358033 w 414700"/>
                <a:gd name="connsiteY26" fmla="*/ 260154 h 414700"/>
                <a:gd name="connsiteX27" fmla="*/ 334851 w 414700"/>
                <a:gd name="connsiteY27" fmla="*/ 211214 h 414700"/>
                <a:gd name="connsiteX28" fmla="*/ 324548 w 414700"/>
                <a:gd name="connsiteY28" fmla="*/ 154547 h 414700"/>
                <a:gd name="connsiteX29" fmla="*/ 316820 w 414700"/>
                <a:gd name="connsiteY29" fmla="*/ 123638 h 414700"/>
                <a:gd name="connsiteX30" fmla="*/ 311669 w 414700"/>
                <a:gd name="connsiteY30" fmla="*/ 103031 h 414700"/>
                <a:gd name="connsiteX31" fmla="*/ 306517 w 414700"/>
                <a:gd name="connsiteY31" fmla="*/ 72122 h 414700"/>
                <a:gd name="connsiteX32" fmla="*/ 293638 w 414700"/>
                <a:gd name="connsiteY32" fmla="*/ 64395 h 414700"/>
                <a:gd name="connsiteX33" fmla="*/ 275608 w 414700"/>
                <a:gd name="connsiteY33" fmla="*/ 64395 h 414700"/>
                <a:gd name="connsiteX34" fmla="*/ 257578 w 414700"/>
                <a:gd name="connsiteY34" fmla="*/ 77274 h 414700"/>
                <a:gd name="connsiteX35" fmla="*/ 231820 w 414700"/>
                <a:gd name="connsiteY35" fmla="*/ 74698 h 414700"/>
                <a:gd name="connsiteX36" fmla="*/ 234396 w 414700"/>
                <a:gd name="connsiteY36" fmla="*/ 54092 h 414700"/>
                <a:gd name="connsiteX37" fmla="*/ 231820 w 414700"/>
                <a:gd name="connsiteY37" fmla="*/ 36061 h 414700"/>
                <a:gd name="connsiteX38" fmla="*/ 216365 w 414700"/>
                <a:gd name="connsiteY38" fmla="*/ 18031 h 414700"/>
                <a:gd name="connsiteX39" fmla="*/ 200911 w 414700"/>
                <a:gd name="connsiteY39" fmla="*/ 20607 h 414700"/>
                <a:gd name="connsiteX40" fmla="*/ 175153 w 414700"/>
                <a:gd name="connsiteY40" fmla="*/ 36061 h 414700"/>
                <a:gd name="connsiteX41" fmla="*/ 144244 w 414700"/>
                <a:gd name="connsiteY41" fmla="*/ 46364 h 414700"/>
                <a:gd name="connsiteX42" fmla="*/ 108183 w 414700"/>
                <a:gd name="connsiteY42" fmla="*/ 48940 h 414700"/>
                <a:gd name="connsiteX43" fmla="*/ 95570 w 414700"/>
                <a:gd name="connsiteY43" fmla="*/ 24968 h 414700"/>
                <a:gd name="connsiteX44" fmla="*/ 87576 w 414700"/>
                <a:gd name="connsiteY44" fmla="*/ 0 h 414700"/>
                <a:gd name="connsiteX0" fmla="*/ 87576 w 414700"/>
                <a:gd name="connsiteY0" fmla="*/ 0 h 414700"/>
                <a:gd name="connsiteX1" fmla="*/ 59243 w 414700"/>
                <a:gd name="connsiteY1" fmla="*/ 15455 h 414700"/>
                <a:gd name="connsiteX2" fmla="*/ 33485 w 414700"/>
                <a:gd name="connsiteY2" fmla="*/ 36061 h 414700"/>
                <a:gd name="connsiteX3" fmla="*/ 18031 w 414700"/>
                <a:gd name="connsiteY3" fmla="*/ 61819 h 414700"/>
                <a:gd name="connsiteX4" fmla="*/ 2576 w 414700"/>
                <a:gd name="connsiteY4" fmla="*/ 97880 h 414700"/>
                <a:gd name="connsiteX5" fmla="*/ 0 w 414700"/>
                <a:gd name="connsiteY5" fmla="*/ 139092 h 414700"/>
                <a:gd name="connsiteX6" fmla="*/ 0 w 414700"/>
                <a:gd name="connsiteY6" fmla="*/ 164850 h 414700"/>
                <a:gd name="connsiteX7" fmla="*/ 7727 w 414700"/>
                <a:gd name="connsiteY7" fmla="*/ 182880 h 414700"/>
                <a:gd name="connsiteX8" fmla="*/ 25758 w 414700"/>
                <a:gd name="connsiteY8" fmla="*/ 218941 h 414700"/>
                <a:gd name="connsiteX9" fmla="*/ 56667 w 414700"/>
                <a:gd name="connsiteY9" fmla="*/ 262729 h 414700"/>
                <a:gd name="connsiteX10" fmla="*/ 92728 w 414700"/>
                <a:gd name="connsiteY10" fmla="*/ 270457 h 414700"/>
                <a:gd name="connsiteX11" fmla="*/ 123637 w 414700"/>
                <a:gd name="connsiteY11" fmla="*/ 275608 h 414700"/>
                <a:gd name="connsiteX12" fmla="*/ 149395 w 414700"/>
                <a:gd name="connsiteY12" fmla="*/ 291063 h 414700"/>
                <a:gd name="connsiteX13" fmla="*/ 180304 w 414700"/>
                <a:gd name="connsiteY13" fmla="*/ 314245 h 414700"/>
                <a:gd name="connsiteX14" fmla="*/ 203486 w 414700"/>
                <a:gd name="connsiteY14" fmla="*/ 342578 h 414700"/>
                <a:gd name="connsiteX15" fmla="*/ 224093 w 414700"/>
                <a:gd name="connsiteY15" fmla="*/ 370912 h 414700"/>
                <a:gd name="connsiteX16" fmla="*/ 239547 w 414700"/>
                <a:gd name="connsiteY16" fmla="*/ 391518 h 414700"/>
                <a:gd name="connsiteX17" fmla="*/ 265305 w 414700"/>
                <a:gd name="connsiteY17" fmla="*/ 409549 h 414700"/>
                <a:gd name="connsiteX18" fmla="*/ 303942 w 414700"/>
                <a:gd name="connsiteY18" fmla="*/ 414700 h 414700"/>
                <a:gd name="connsiteX19" fmla="*/ 337427 w 414700"/>
                <a:gd name="connsiteY19" fmla="*/ 414700 h 414700"/>
                <a:gd name="connsiteX20" fmla="*/ 368336 w 414700"/>
                <a:gd name="connsiteY20" fmla="*/ 412124 h 414700"/>
                <a:gd name="connsiteX21" fmla="*/ 399245 w 414700"/>
                <a:gd name="connsiteY21" fmla="*/ 391518 h 414700"/>
                <a:gd name="connsiteX22" fmla="*/ 412124 w 414700"/>
                <a:gd name="connsiteY22" fmla="*/ 365760 h 414700"/>
                <a:gd name="connsiteX23" fmla="*/ 414700 w 414700"/>
                <a:gd name="connsiteY23" fmla="*/ 340003 h 414700"/>
                <a:gd name="connsiteX24" fmla="*/ 412124 w 414700"/>
                <a:gd name="connsiteY24" fmla="*/ 306518 h 414700"/>
                <a:gd name="connsiteX25" fmla="*/ 381215 w 414700"/>
                <a:gd name="connsiteY25" fmla="*/ 280760 h 414700"/>
                <a:gd name="connsiteX26" fmla="*/ 358033 w 414700"/>
                <a:gd name="connsiteY26" fmla="*/ 260154 h 414700"/>
                <a:gd name="connsiteX27" fmla="*/ 334851 w 414700"/>
                <a:gd name="connsiteY27" fmla="*/ 211214 h 414700"/>
                <a:gd name="connsiteX28" fmla="*/ 324548 w 414700"/>
                <a:gd name="connsiteY28" fmla="*/ 154547 h 414700"/>
                <a:gd name="connsiteX29" fmla="*/ 316820 w 414700"/>
                <a:gd name="connsiteY29" fmla="*/ 123638 h 414700"/>
                <a:gd name="connsiteX30" fmla="*/ 311669 w 414700"/>
                <a:gd name="connsiteY30" fmla="*/ 103031 h 414700"/>
                <a:gd name="connsiteX31" fmla="*/ 306517 w 414700"/>
                <a:gd name="connsiteY31" fmla="*/ 72122 h 414700"/>
                <a:gd name="connsiteX32" fmla="*/ 293638 w 414700"/>
                <a:gd name="connsiteY32" fmla="*/ 64395 h 414700"/>
                <a:gd name="connsiteX33" fmla="*/ 275608 w 414700"/>
                <a:gd name="connsiteY33" fmla="*/ 64395 h 414700"/>
                <a:gd name="connsiteX34" fmla="*/ 257578 w 414700"/>
                <a:gd name="connsiteY34" fmla="*/ 77274 h 414700"/>
                <a:gd name="connsiteX35" fmla="*/ 231820 w 414700"/>
                <a:gd name="connsiteY35" fmla="*/ 74698 h 414700"/>
                <a:gd name="connsiteX36" fmla="*/ 234396 w 414700"/>
                <a:gd name="connsiteY36" fmla="*/ 54092 h 414700"/>
                <a:gd name="connsiteX37" fmla="*/ 231820 w 414700"/>
                <a:gd name="connsiteY37" fmla="*/ 36061 h 414700"/>
                <a:gd name="connsiteX38" fmla="*/ 216365 w 414700"/>
                <a:gd name="connsiteY38" fmla="*/ 18031 h 414700"/>
                <a:gd name="connsiteX39" fmla="*/ 200911 w 414700"/>
                <a:gd name="connsiteY39" fmla="*/ 20607 h 414700"/>
                <a:gd name="connsiteX40" fmla="*/ 175153 w 414700"/>
                <a:gd name="connsiteY40" fmla="*/ 36061 h 414700"/>
                <a:gd name="connsiteX41" fmla="*/ 144244 w 414700"/>
                <a:gd name="connsiteY41" fmla="*/ 46364 h 414700"/>
                <a:gd name="connsiteX42" fmla="*/ 108183 w 414700"/>
                <a:gd name="connsiteY42" fmla="*/ 48940 h 414700"/>
                <a:gd name="connsiteX43" fmla="*/ 117341 w 414700"/>
                <a:gd name="connsiteY43" fmla="*/ 8034 h 414700"/>
                <a:gd name="connsiteX44" fmla="*/ 87576 w 414700"/>
                <a:gd name="connsiteY44" fmla="*/ 0 h 414700"/>
                <a:gd name="connsiteX0" fmla="*/ 87576 w 414700"/>
                <a:gd name="connsiteY0" fmla="*/ 0 h 414700"/>
                <a:gd name="connsiteX1" fmla="*/ 59243 w 414700"/>
                <a:gd name="connsiteY1" fmla="*/ 15455 h 414700"/>
                <a:gd name="connsiteX2" fmla="*/ 33485 w 414700"/>
                <a:gd name="connsiteY2" fmla="*/ 36061 h 414700"/>
                <a:gd name="connsiteX3" fmla="*/ 18031 w 414700"/>
                <a:gd name="connsiteY3" fmla="*/ 61819 h 414700"/>
                <a:gd name="connsiteX4" fmla="*/ 2576 w 414700"/>
                <a:gd name="connsiteY4" fmla="*/ 97880 h 414700"/>
                <a:gd name="connsiteX5" fmla="*/ 0 w 414700"/>
                <a:gd name="connsiteY5" fmla="*/ 139092 h 414700"/>
                <a:gd name="connsiteX6" fmla="*/ 0 w 414700"/>
                <a:gd name="connsiteY6" fmla="*/ 164850 h 414700"/>
                <a:gd name="connsiteX7" fmla="*/ 7727 w 414700"/>
                <a:gd name="connsiteY7" fmla="*/ 182880 h 414700"/>
                <a:gd name="connsiteX8" fmla="*/ 25758 w 414700"/>
                <a:gd name="connsiteY8" fmla="*/ 218941 h 414700"/>
                <a:gd name="connsiteX9" fmla="*/ 56667 w 414700"/>
                <a:gd name="connsiteY9" fmla="*/ 262729 h 414700"/>
                <a:gd name="connsiteX10" fmla="*/ 92728 w 414700"/>
                <a:gd name="connsiteY10" fmla="*/ 270457 h 414700"/>
                <a:gd name="connsiteX11" fmla="*/ 123637 w 414700"/>
                <a:gd name="connsiteY11" fmla="*/ 275608 h 414700"/>
                <a:gd name="connsiteX12" fmla="*/ 149395 w 414700"/>
                <a:gd name="connsiteY12" fmla="*/ 291063 h 414700"/>
                <a:gd name="connsiteX13" fmla="*/ 180304 w 414700"/>
                <a:gd name="connsiteY13" fmla="*/ 314245 h 414700"/>
                <a:gd name="connsiteX14" fmla="*/ 203486 w 414700"/>
                <a:gd name="connsiteY14" fmla="*/ 342578 h 414700"/>
                <a:gd name="connsiteX15" fmla="*/ 224093 w 414700"/>
                <a:gd name="connsiteY15" fmla="*/ 370912 h 414700"/>
                <a:gd name="connsiteX16" fmla="*/ 239547 w 414700"/>
                <a:gd name="connsiteY16" fmla="*/ 391518 h 414700"/>
                <a:gd name="connsiteX17" fmla="*/ 265305 w 414700"/>
                <a:gd name="connsiteY17" fmla="*/ 409549 h 414700"/>
                <a:gd name="connsiteX18" fmla="*/ 303942 w 414700"/>
                <a:gd name="connsiteY18" fmla="*/ 414700 h 414700"/>
                <a:gd name="connsiteX19" fmla="*/ 337427 w 414700"/>
                <a:gd name="connsiteY19" fmla="*/ 414700 h 414700"/>
                <a:gd name="connsiteX20" fmla="*/ 368336 w 414700"/>
                <a:gd name="connsiteY20" fmla="*/ 412124 h 414700"/>
                <a:gd name="connsiteX21" fmla="*/ 399245 w 414700"/>
                <a:gd name="connsiteY21" fmla="*/ 391518 h 414700"/>
                <a:gd name="connsiteX22" fmla="*/ 412124 w 414700"/>
                <a:gd name="connsiteY22" fmla="*/ 365760 h 414700"/>
                <a:gd name="connsiteX23" fmla="*/ 414700 w 414700"/>
                <a:gd name="connsiteY23" fmla="*/ 340003 h 414700"/>
                <a:gd name="connsiteX24" fmla="*/ 412124 w 414700"/>
                <a:gd name="connsiteY24" fmla="*/ 306518 h 414700"/>
                <a:gd name="connsiteX25" fmla="*/ 381215 w 414700"/>
                <a:gd name="connsiteY25" fmla="*/ 280760 h 414700"/>
                <a:gd name="connsiteX26" fmla="*/ 358033 w 414700"/>
                <a:gd name="connsiteY26" fmla="*/ 260154 h 414700"/>
                <a:gd name="connsiteX27" fmla="*/ 334851 w 414700"/>
                <a:gd name="connsiteY27" fmla="*/ 211214 h 414700"/>
                <a:gd name="connsiteX28" fmla="*/ 324548 w 414700"/>
                <a:gd name="connsiteY28" fmla="*/ 154547 h 414700"/>
                <a:gd name="connsiteX29" fmla="*/ 316820 w 414700"/>
                <a:gd name="connsiteY29" fmla="*/ 123638 h 414700"/>
                <a:gd name="connsiteX30" fmla="*/ 311669 w 414700"/>
                <a:gd name="connsiteY30" fmla="*/ 103031 h 414700"/>
                <a:gd name="connsiteX31" fmla="*/ 306517 w 414700"/>
                <a:gd name="connsiteY31" fmla="*/ 72122 h 414700"/>
                <a:gd name="connsiteX32" fmla="*/ 293638 w 414700"/>
                <a:gd name="connsiteY32" fmla="*/ 64395 h 414700"/>
                <a:gd name="connsiteX33" fmla="*/ 275608 w 414700"/>
                <a:gd name="connsiteY33" fmla="*/ 64395 h 414700"/>
                <a:gd name="connsiteX34" fmla="*/ 257578 w 414700"/>
                <a:gd name="connsiteY34" fmla="*/ 77274 h 414700"/>
                <a:gd name="connsiteX35" fmla="*/ 231820 w 414700"/>
                <a:gd name="connsiteY35" fmla="*/ 74698 h 414700"/>
                <a:gd name="connsiteX36" fmla="*/ 234396 w 414700"/>
                <a:gd name="connsiteY36" fmla="*/ 54092 h 414700"/>
                <a:gd name="connsiteX37" fmla="*/ 231820 w 414700"/>
                <a:gd name="connsiteY37" fmla="*/ 36061 h 414700"/>
                <a:gd name="connsiteX38" fmla="*/ 216365 w 414700"/>
                <a:gd name="connsiteY38" fmla="*/ 18031 h 414700"/>
                <a:gd name="connsiteX39" fmla="*/ 200911 w 414700"/>
                <a:gd name="connsiteY39" fmla="*/ 20607 h 414700"/>
                <a:gd name="connsiteX40" fmla="*/ 175153 w 414700"/>
                <a:gd name="connsiteY40" fmla="*/ 36061 h 414700"/>
                <a:gd name="connsiteX41" fmla="*/ 144244 w 414700"/>
                <a:gd name="connsiteY41" fmla="*/ 46364 h 414700"/>
                <a:gd name="connsiteX42" fmla="*/ 108183 w 414700"/>
                <a:gd name="connsiteY42" fmla="*/ 48940 h 414700"/>
                <a:gd name="connsiteX43" fmla="*/ 122179 w 414700"/>
                <a:gd name="connsiteY43" fmla="*/ 5615 h 414700"/>
                <a:gd name="connsiteX44" fmla="*/ 87576 w 414700"/>
                <a:gd name="connsiteY44" fmla="*/ 0 h 414700"/>
                <a:gd name="connsiteX0" fmla="*/ 87576 w 414700"/>
                <a:gd name="connsiteY0" fmla="*/ 0 h 414700"/>
                <a:gd name="connsiteX1" fmla="*/ 59243 w 414700"/>
                <a:gd name="connsiteY1" fmla="*/ 15455 h 414700"/>
                <a:gd name="connsiteX2" fmla="*/ 33485 w 414700"/>
                <a:gd name="connsiteY2" fmla="*/ 36061 h 414700"/>
                <a:gd name="connsiteX3" fmla="*/ 18031 w 414700"/>
                <a:gd name="connsiteY3" fmla="*/ 61819 h 414700"/>
                <a:gd name="connsiteX4" fmla="*/ 2576 w 414700"/>
                <a:gd name="connsiteY4" fmla="*/ 97880 h 414700"/>
                <a:gd name="connsiteX5" fmla="*/ 0 w 414700"/>
                <a:gd name="connsiteY5" fmla="*/ 139092 h 414700"/>
                <a:gd name="connsiteX6" fmla="*/ 0 w 414700"/>
                <a:gd name="connsiteY6" fmla="*/ 164850 h 414700"/>
                <a:gd name="connsiteX7" fmla="*/ 7727 w 414700"/>
                <a:gd name="connsiteY7" fmla="*/ 182880 h 414700"/>
                <a:gd name="connsiteX8" fmla="*/ 25758 w 414700"/>
                <a:gd name="connsiteY8" fmla="*/ 218941 h 414700"/>
                <a:gd name="connsiteX9" fmla="*/ 56667 w 414700"/>
                <a:gd name="connsiteY9" fmla="*/ 262729 h 414700"/>
                <a:gd name="connsiteX10" fmla="*/ 92728 w 414700"/>
                <a:gd name="connsiteY10" fmla="*/ 270457 h 414700"/>
                <a:gd name="connsiteX11" fmla="*/ 123637 w 414700"/>
                <a:gd name="connsiteY11" fmla="*/ 275608 h 414700"/>
                <a:gd name="connsiteX12" fmla="*/ 149395 w 414700"/>
                <a:gd name="connsiteY12" fmla="*/ 291063 h 414700"/>
                <a:gd name="connsiteX13" fmla="*/ 180304 w 414700"/>
                <a:gd name="connsiteY13" fmla="*/ 314245 h 414700"/>
                <a:gd name="connsiteX14" fmla="*/ 203486 w 414700"/>
                <a:gd name="connsiteY14" fmla="*/ 342578 h 414700"/>
                <a:gd name="connsiteX15" fmla="*/ 224093 w 414700"/>
                <a:gd name="connsiteY15" fmla="*/ 370912 h 414700"/>
                <a:gd name="connsiteX16" fmla="*/ 239547 w 414700"/>
                <a:gd name="connsiteY16" fmla="*/ 391518 h 414700"/>
                <a:gd name="connsiteX17" fmla="*/ 265305 w 414700"/>
                <a:gd name="connsiteY17" fmla="*/ 409549 h 414700"/>
                <a:gd name="connsiteX18" fmla="*/ 303942 w 414700"/>
                <a:gd name="connsiteY18" fmla="*/ 414700 h 414700"/>
                <a:gd name="connsiteX19" fmla="*/ 337427 w 414700"/>
                <a:gd name="connsiteY19" fmla="*/ 414700 h 414700"/>
                <a:gd name="connsiteX20" fmla="*/ 368336 w 414700"/>
                <a:gd name="connsiteY20" fmla="*/ 412124 h 414700"/>
                <a:gd name="connsiteX21" fmla="*/ 399245 w 414700"/>
                <a:gd name="connsiteY21" fmla="*/ 391518 h 414700"/>
                <a:gd name="connsiteX22" fmla="*/ 412124 w 414700"/>
                <a:gd name="connsiteY22" fmla="*/ 365760 h 414700"/>
                <a:gd name="connsiteX23" fmla="*/ 414700 w 414700"/>
                <a:gd name="connsiteY23" fmla="*/ 340003 h 414700"/>
                <a:gd name="connsiteX24" fmla="*/ 395191 w 414700"/>
                <a:gd name="connsiteY24" fmla="*/ 311356 h 414700"/>
                <a:gd name="connsiteX25" fmla="*/ 381215 w 414700"/>
                <a:gd name="connsiteY25" fmla="*/ 280760 h 414700"/>
                <a:gd name="connsiteX26" fmla="*/ 358033 w 414700"/>
                <a:gd name="connsiteY26" fmla="*/ 260154 h 414700"/>
                <a:gd name="connsiteX27" fmla="*/ 334851 w 414700"/>
                <a:gd name="connsiteY27" fmla="*/ 211214 h 414700"/>
                <a:gd name="connsiteX28" fmla="*/ 324548 w 414700"/>
                <a:gd name="connsiteY28" fmla="*/ 154547 h 414700"/>
                <a:gd name="connsiteX29" fmla="*/ 316820 w 414700"/>
                <a:gd name="connsiteY29" fmla="*/ 123638 h 414700"/>
                <a:gd name="connsiteX30" fmla="*/ 311669 w 414700"/>
                <a:gd name="connsiteY30" fmla="*/ 103031 h 414700"/>
                <a:gd name="connsiteX31" fmla="*/ 306517 w 414700"/>
                <a:gd name="connsiteY31" fmla="*/ 72122 h 414700"/>
                <a:gd name="connsiteX32" fmla="*/ 293638 w 414700"/>
                <a:gd name="connsiteY32" fmla="*/ 64395 h 414700"/>
                <a:gd name="connsiteX33" fmla="*/ 275608 w 414700"/>
                <a:gd name="connsiteY33" fmla="*/ 64395 h 414700"/>
                <a:gd name="connsiteX34" fmla="*/ 257578 w 414700"/>
                <a:gd name="connsiteY34" fmla="*/ 77274 h 414700"/>
                <a:gd name="connsiteX35" fmla="*/ 231820 w 414700"/>
                <a:gd name="connsiteY35" fmla="*/ 74698 h 414700"/>
                <a:gd name="connsiteX36" fmla="*/ 234396 w 414700"/>
                <a:gd name="connsiteY36" fmla="*/ 54092 h 414700"/>
                <a:gd name="connsiteX37" fmla="*/ 231820 w 414700"/>
                <a:gd name="connsiteY37" fmla="*/ 36061 h 414700"/>
                <a:gd name="connsiteX38" fmla="*/ 216365 w 414700"/>
                <a:gd name="connsiteY38" fmla="*/ 18031 h 414700"/>
                <a:gd name="connsiteX39" fmla="*/ 200911 w 414700"/>
                <a:gd name="connsiteY39" fmla="*/ 20607 h 414700"/>
                <a:gd name="connsiteX40" fmla="*/ 175153 w 414700"/>
                <a:gd name="connsiteY40" fmla="*/ 36061 h 414700"/>
                <a:gd name="connsiteX41" fmla="*/ 144244 w 414700"/>
                <a:gd name="connsiteY41" fmla="*/ 46364 h 414700"/>
                <a:gd name="connsiteX42" fmla="*/ 108183 w 414700"/>
                <a:gd name="connsiteY42" fmla="*/ 48940 h 414700"/>
                <a:gd name="connsiteX43" fmla="*/ 122179 w 414700"/>
                <a:gd name="connsiteY43" fmla="*/ 5615 h 414700"/>
                <a:gd name="connsiteX44" fmla="*/ 87576 w 414700"/>
                <a:gd name="connsiteY44" fmla="*/ 0 h 414700"/>
                <a:gd name="connsiteX0" fmla="*/ 87576 w 414700"/>
                <a:gd name="connsiteY0" fmla="*/ 0 h 414700"/>
                <a:gd name="connsiteX1" fmla="*/ 59243 w 414700"/>
                <a:gd name="connsiteY1" fmla="*/ 15455 h 414700"/>
                <a:gd name="connsiteX2" fmla="*/ 33485 w 414700"/>
                <a:gd name="connsiteY2" fmla="*/ 36061 h 414700"/>
                <a:gd name="connsiteX3" fmla="*/ 18031 w 414700"/>
                <a:gd name="connsiteY3" fmla="*/ 61819 h 414700"/>
                <a:gd name="connsiteX4" fmla="*/ 2576 w 414700"/>
                <a:gd name="connsiteY4" fmla="*/ 97880 h 414700"/>
                <a:gd name="connsiteX5" fmla="*/ 0 w 414700"/>
                <a:gd name="connsiteY5" fmla="*/ 139092 h 414700"/>
                <a:gd name="connsiteX6" fmla="*/ 0 w 414700"/>
                <a:gd name="connsiteY6" fmla="*/ 164850 h 414700"/>
                <a:gd name="connsiteX7" fmla="*/ 7727 w 414700"/>
                <a:gd name="connsiteY7" fmla="*/ 182880 h 414700"/>
                <a:gd name="connsiteX8" fmla="*/ 25758 w 414700"/>
                <a:gd name="connsiteY8" fmla="*/ 218941 h 414700"/>
                <a:gd name="connsiteX9" fmla="*/ 56667 w 414700"/>
                <a:gd name="connsiteY9" fmla="*/ 262729 h 414700"/>
                <a:gd name="connsiteX10" fmla="*/ 92728 w 414700"/>
                <a:gd name="connsiteY10" fmla="*/ 270457 h 414700"/>
                <a:gd name="connsiteX11" fmla="*/ 123637 w 414700"/>
                <a:gd name="connsiteY11" fmla="*/ 275608 h 414700"/>
                <a:gd name="connsiteX12" fmla="*/ 149395 w 414700"/>
                <a:gd name="connsiteY12" fmla="*/ 291063 h 414700"/>
                <a:gd name="connsiteX13" fmla="*/ 180304 w 414700"/>
                <a:gd name="connsiteY13" fmla="*/ 314245 h 414700"/>
                <a:gd name="connsiteX14" fmla="*/ 203486 w 414700"/>
                <a:gd name="connsiteY14" fmla="*/ 342578 h 414700"/>
                <a:gd name="connsiteX15" fmla="*/ 224093 w 414700"/>
                <a:gd name="connsiteY15" fmla="*/ 370912 h 414700"/>
                <a:gd name="connsiteX16" fmla="*/ 239547 w 414700"/>
                <a:gd name="connsiteY16" fmla="*/ 391518 h 414700"/>
                <a:gd name="connsiteX17" fmla="*/ 265305 w 414700"/>
                <a:gd name="connsiteY17" fmla="*/ 409549 h 414700"/>
                <a:gd name="connsiteX18" fmla="*/ 303942 w 414700"/>
                <a:gd name="connsiteY18" fmla="*/ 414700 h 414700"/>
                <a:gd name="connsiteX19" fmla="*/ 337427 w 414700"/>
                <a:gd name="connsiteY19" fmla="*/ 414700 h 414700"/>
                <a:gd name="connsiteX20" fmla="*/ 368336 w 414700"/>
                <a:gd name="connsiteY20" fmla="*/ 412124 h 414700"/>
                <a:gd name="connsiteX21" fmla="*/ 399245 w 414700"/>
                <a:gd name="connsiteY21" fmla="*/ 391518 h 414700"/>
                <a:gd name="connsiteX22" fmla="*/ 412124 w 414700"/>
                <a:gd name="connsiteY22" fmla="*/ 365760 h 414700"/>
                <a:gd name="connsiteX23" fmla="*/ 414700 w 414700"/>
                <a:gd name="connsiteY23" fmla="*/ 340003 h 414700"/>
                <a:gd name="connsiteX24" fmla="*/ 395191 w 414700"/>
                <a:gd name="connsiteY24" fmla="*/ 311356 h 414700"/>
                <a:gd name="connsiteX25" fmla="*/ 366700 w 414700"/>
                <a:gd name="connsiteY25" fmla="*/ 285598 h 414700"/>
                <a:gd name="connsiteX26" fmla="*/ 358033 w 414700"/>
                <a:gd name="connsiteY26" fmla="*/ 260154 h 414700"/>
                <a:gd name="connsiteX27" fmla="*/ 334851 w 414700"/>
                <a:gd name="connsiteY27" fmla="*/ 211214 h 414700"/>
                <a:gd name="connsiteX28" fmla="*/ 324548 w 414700"/>
                <a:gd name="connsiteY28" fmla="*/ 154547 h 414700"/>
                <a:gd name="connsiteX29" fmla="*/ 316820 w 414700"/>
                <a:gd name="connsiteY29" fmla="*/ 123638 h 414700"/>
                <a:gd name="connsiteX30" fmla="*/ 311669 w 414700"/>
                <a:gd name="connsiteY30" fmla="*/ 103031 h 414700"/>
                <a:gd name="connsiteX31" fmla="*/ 306517 w 414700"/>
                <a:gd name="connsiteY31" fmla="*/ 72122 h 414700"/>
                <a:gd name="connsiteX32" fmla="*/ 293638 w 414700"/>
                <a:gd name="connsiteY32" fmla="*/ 64395 h 414700"/>
                <a:gd name="connsiteX33" fmla="*/ 275608 w 414700"/>
                <a:gd name="connsiteY33" fmla="*/ 64395 h 414700"/>
                <a:gd name="connsiteX34" fmla="*/ 257578 w 414700"/>
                <a:gd name="connsiteY34" fmla="*/ 77274 h 414700"/>
                <a:gd name="connsiteX35" fmla="*/ 231820 w 414700"/>
                <a:gd name="connsiteY35" fmla="*/ 74698 h 414700"/>
                <a:gd name="connsiteX36" fmla="*/ 234396 w 414700"/>
                <a:gd name="connsiteY36" fmla="*/ 54092 h 414700"/>
                <a:gd name="connsiteX37" fmla="*/ 231820 w 414700"/>
                <a:gd name="connsiteY37" fmla="*/ 36061 h 414700"/>
                <a:gd name="connsiteX38" fmla="*/ 216365 w 414700"/>
                <a:gd name="connsiteY38" fmla="*/ 18031 h 414700"/>
                <a:gd name="connsiteX39" fmla="*/ 200911 w 414700"/>
                <a:gd name="connsiteY39" fmla="*/ 20607 h 414700"/>
                <a:gd name="connsiteX40" fmla="*/ 175153 w 414700"/>
                <a:gd name="connsiteY40" fmla="*/ 36061 h 414700"/>
                <a:gd name="connsiteX41" fmla="*/ 144244 w 414700"/>
                <a:gd name="connsiteY41" fmla="*/ 46364 h 414700"/>
                <a:gd name="connsiteX42" fmla="*/ 108183 w 414700"/>
                <a:gd name="connsiteY42" fmla="*/ 48940 h 414700"/>
                <a:gd name="connsiteX43" fmla="*/ 122179 w 414700"/>
                <a:gd name="connsiteY43" fmla="*/ 5615 h 414700"/>
                <a:gd name="connsiteX44" fmla="*/ 87576 w 414700"/>
                <a:gd name="connsiteY44" fmla="*/ 0 h 41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14700" h="414700">
                  <a:moveTo>
                    <a:pt x="87576" y="0"/>
                  </a:moveTo>
                  <a:lnTo>
                    <a:pt x="59243" y="15455"/>
                  </a:lnTo>
                  <a:lnTo>
                    <a:pt x="33485" y="36061"/>
                  </a:lnTo>
                  <a:lnTo>
                    <a:pt x="18031" y="61819"/>
                  </a:lnTo>
                  <a:lnTo>
                    <a:pt x="2576" y="97880"/>
                  </a:lnTo>
                  <a:lnTo>
                    <a:pt x="0" y="139092"/>
                  </a:lnTo>
                  <a:lnTo>
                    <a:pt x="0" y="164850"/>
                  </a:lnTo>
                  <a:lnTo>
                    <a:pt x="7727" y="182880"/>
                  </a:lnTo>
                  <a:lnTo>
                    <a:pt x="25758" y="218941"/>
                  </a:lnTo>
                  <a:lnTo>
                    <a:pt x="56667" y="262729"/>
                  </a:lnTo>
                  <a:lnTo>
                    <a:pt x="92728" y="270457"/>
                  </a:lnTo>
                  <a:lnTo>
                    <a:pt x="123637" y="275608"/>
                  </a:lnTo>
                  <a:lnTo>
                    <a:pt x="149395" y="291063"/>
                  </a:lnTo>
                  <a:lnTo>
                    <a:pt x="180304" y="314245"/>
                  </a:lnTo>
                  <a:lnTo>
                    <a:pt x="203486" y="342578"/>
                  </a:lnTo>
                  <a:lnTo>
                    <a:pt x="224093" y="370912"/>
                  </a:lnTo>
                  <a:lnTo>
                    <a:pt x="239547" y="391518"/>
                  </a:lnTo>
                  <a:lnTo>
                    <a:pt x="265305" y="409549"/>
                  </a:lnTo>
                  <a:lnTo>
                    <a:pt x="303942" y="414700"/>
                  </a:lnTo>
                  <a:lnTo>
                    <a:pt x="337427" y="414700"/>
                  </a:lnTo>
                  <a:lnTo>
                    <a:pt x="368336" y="412124"/>
                  </a:lnTo>
                  <a:lnTo>
                    <a:pt x="399245" y="391518"/>
                  </a:lnTo>
                  <a:lnTo>
                    <a:pt x="412124" y="365760"/>
                  </a:lnTo>
                  <a:lnTo>
                    <a:pt x="414700" y="340003"/>
                  </a:lnTo>
                  <a:lnTo>
                    <a:pt x="395191" y="311356"/>
                  </a:lnTo>
                  <a:lnTo>
                    <a:pt x="366700" y="285598"/>
                  </a:lnTo>
                  <a:lnTo>
                    <a:pt x="358033" y="260154"/>
                  </a:lnTo>
                  <a:lnTo>
                    <a:pt x="334851" y="211214"/>
                  </a:lnTo>
                  <a:lnTo>
                    <a:pt x="324548" y="154547"/>
                  </a:lnTo>
                  <a:lnTo>
                    <a:pt x="316820" y="123638"/>
                  </a:lnTo>
                  <a:lnTo>
                    <a:pt x="311669" y="103031"/>
                  </a:lnTo>
                  <a:lnTo>
                    <a:pt x="306517" y="72122"/>
                  </a:lnTo>
                  <a:lnTo>
                    <a:pt x="293638" y="64395"/>
                  </a:lnTo>
                  <a:lnTo>
                    <a:pt x="275608" y="64395"/>
                  </a:lnTo>
                  <a:lnTo>
                    <a:pt x="257578" y="77274"/>
                  </a:lnTo>
                  <a:lnTo>
                    <a:pt x="231820" y="74698"/>
                  </a:lnTo>
                  <a:lnTo>
                    <a:pt x="234396" y="54092"/>
                  </a:lnTo>
                  <a:lnTo>
                    <a:pt x="231820" y="36061"/>
                  </a:lnTo>
                  <a:lnTo>
                    <a:pt x="216365" y="18031"/>
                  </a:lnTo>
                  <a:lnTo>
                    <a:pt x="200911" y="20607"/>
                  </a:lnTo>
                  <a:lnTo>
                    <a:pt x="175153" y="36061"/>
                  </a:lnTo>
                  <a:lnTo>
                    <a:pt x="144244" y="46364"/>
                  </a:lnTo>
                  <a:lnTo>
                    <a:pt x="108183" y="48940"/>
                  </a:lnTo>
                  <a:lnTo>
                    <a:pt x="122179" y="5615"/>
                  </a:lnTo>
                  <a:lnTo>
                    <a:pt x="87576" y="0"/>
                  </a:lnTo>
                  <a:close/>
                </a:path>
              </a:pathLst>
            </a:cu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Forma libre 17">
              <a:extLst>
                <a:ext uri="{FF2B5EF4-FFF2-40B4-BE49-F238E27FC236}">
                  <a16:creationId xmlns="" xmlns:a16="http://schemas.microsoft.com/office/drawing/2014/main" id="{72A6CA03-F06A-444A-8E9D-3A459D78AE02}"/>
                </a:ext>
              </a:extLst>
            </p:cNvPr>
            <p:cNvSpPr/>
            <p:nvPr/>
          </p:nvSpPr>
          <p:spPr>
            <a:xfrm>
              <a:off x="4970140" y="2460976"/>
              <a:ext cx="216365" cy="190607"/>
            </a:xfrm>
            <a:custGeom>
              <a:avLst/>
              <a:gdLst>
                <a:gd name="connsiteX0" fmla="*/ 25758 w 216365"/>
                <a:gd name="connsiteY0" fmla="*/ 51515 h 190607"/>
                <a:gd name="connsiteX1" fmla="*/ 48940 w 216365"/>
                <a:gd name="connsiteY1" fmla="*/ 28333 h 190607"/>
                <a:gd name="connsiteX2" fmla="*/ 77273 w 216365"/>
                <a:gd name="connsiteY2" fmla="*/ 7727 h 190607"/>
                <a:gd name="connsiteX3" fmla="*/ 105607 w 216365"/>
                <a:gd name="connsiteY3" fmla="*/ 0 h 190607"/>
                <a:gd name="connsiteX4" fmla="*/ 144243 w 216365"/>
                <a:gd name="connsiteY4" fmla="*/ 0 h 190607"/>
                <a:gd name="connsiteX5" fmla="*/ 172577 w 216365"/>
                <a:gd name="connsiteY5" fmla="*/ 5151 h 190607"/>
                <a:gd name="connsiteX6" fmla="*/ 200910 w 216365"/>
                <a:gd name="connsiteY6" fmla="*/ 23182 h 190607"/>
                <a:gd name="connsiteX7" fmla="*/ 216365 w 216365"/>
                <a:gd name="connsiteY7" fmla="*/ 46364 h 190607"/>
                <a:gd name="connsiteX8" fmla="*/ 216365 w 216365"/>
                <a:gd name="connsiteY8" fmla="*/ 77273 h 190607"/>
                <a:gd name="connsiteX9" fmla="*/ 206062 w 216365"/>
                <a:gd name="connsiteY9" fmla="*/ 113334 h 190607"/>
                <a:gd name="connsiteX10" fmla="*/ 190607 w 216365"/>
                <a:gd name="connsiteY10" fmla="*/ 139092 h 190607"/>
                <a:gd name="connsiteX11" fmla="*/ 177728 w 216365"/>
                <a:gd name="connsiteY11" fmla="*/ 159698 h 190607"/>
                <a:gd name="connsiteX12" fmla="*/ 162274 w 216365"/>
                <a:gd name="connsiteY12" fmla="*/ 177728 h 190607"/>
                <a:gd name="connsiteX13" fmla="*/ 118485 w 216365"/>
                <a:gd name="connsiteY13" fmla="*/ 188031 h 190607"/>
                <a:gd name="connsiteX14" fmla="*/ 72122 w 216365"/>
                <a:gd name="connsiteY14" fmla="*/ 190607 h 190607"/>
                <a:gd name="connsiteX15" fmla="*/ 30909 w 216365"/>
                <a:gd name="connsiteY15" fmla="*/ 175153 h 190607"/>
                <a:gd name="connsiteX16" fmla="*/ 12879 w 216365"/>
                <a:gd name="connsiteY16" fmla="*/ 154546 h 190607"/>
                <a:gd name="connsiteX17" fmla="*/ 0 w 216365"/>
                <a:gd name="connsiteY17" fmla="*/ 121061 h 190607"/>
                <a:gd name="connsiteX18" fmla="*/ 25758 w 216365"/>
                <a:gd name="connsiteY18" fmla="*/ 51515 h 19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365" h="190607">
                  <a:moveTo>
                    <a:pt x="25758" y="51515"/>
                  </a:moveTo>
                  <a:lnTo>
                    <a:pt x="48940" y="28333"/>
                  </a:lnTo>
                  <a:lnTo>
                    <a:pt x="77273" y="7727"/>
                  </a:lnTo>
                  <a:lnTo>
                    <a:pt x="105607" y="0"/>
                  </a:lnTo>
                  <a:lnTo>
                    <a:pt x="144243" y="0"/>
                  </a:lnTo>
                  <a:lnTo>
                    <a:pt x="172577" y="5151"/>
                  </a:lnTo>
                  <a:lnTo>
                    <a:pt x="200910" y="23182"/>
                  </a:lnTo>
                  <a:lnTo>
                    <a:pt x="216365" y="46364"/>
                  </a:lnTo>
                  <a:lnTo>
                    <a:pt x="216365" y="77273"/>
                  </a:lnTo>
                  <a:lnTo>
                    <a:pt x="206062" y="113334"/>
                  </a:lnTo>
                  <a:lnTo>
                    <a:pt x="190607" y="139092"/>
                  </a:lnTo>
                  <a:lnTo>
                    <a:pt x="177728" y="159698"/>
                  </a:lnTo>
                  <a:lnTo>
                    <a:pt x="162274" y="177728"/>
                  </a:lnTo>
                  <a:lnTo>
                    <a:pt x="118485" y="188031"/>
                  </a:lnTo>
                  <a:lnTo>
                    <a:pt x="72122" y="190607"/>
                  </a:lnTo>
                  <a:lnTo>
                    <a:pt x="30909" y="175153"/>
                  </a:lnTo>
                  <a:lnTo>
                    <a:pt x="12879" y="154546"/>
                  </a:lnTo>
                  <a:lnTo>
                    <a:pt x="0" y="121061"/>
                  </a:lnTo>
                  <a:lnTo>
                    <a:pt x="25758" y="51515"/>
                  </a:lnTo>
                  <a:close/>
                </a:path>
              </a:pathLst>
            </a:cu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Forma libre 18">
              <a:extLst>
                <a:ext uri="{FF2B5EF4-FFF2-40B4-BE49-F238E27FC236}">
                  <a16:creationId xmlns="" xmlns:a16="http://schemas.microsoft.com/office/drawing/2014/main" id="{02B06DB8-B5C7-49A5-8AC3-4C73D556CC60}"/>
                </a:ext>
              </a:extLst>
            </p:cNvPr>
            <p:cNvSpPr/>
            <p:nvPr/>
          </p:nvSpPr>
          <p:spPr>
            <a:xfrm>
              <a:off x="2505995" y="3973556"/>
              <a:ext cx="267881" cy="396669"/>
            </a:xfrm>
            <a:custGeom>
              <a:avLst/>
              <a:gdLst>
                <a:gd name="connsiteX0" fmla="*/ 206062 w 267881"/>
                <a:gd name="connsiteY0" fmla="*/ 234395 h 396669"/>
                <a:gd name="connsiteX1" fmla="*/ 221517 w 267881"/>
                <a:gd name="connsiteY1" fmla="*/ 206062 h 396669"/>
                <a:gd name="connsiteX2" fmla="*/ 239547 w 267881"/>
                <a:gd name="connsiteY2" fmla="*/ 177728 h 396669"/>
                <a:gd name="connsiteX3" fmla="*/ 255002 w 267881"/>
                <a:gd name="connsiteY3" fmla="*/ 146819 h 396669"/>
                <a:gd name="connsiteX4" fmla="*/ 260154 w 267881"/>
                <a:gd name="connsiteY4" fmla="*/ 105606 h 396669"/>
                <a:gd name="connsiteX5" fmla="*/ 267881 w 267881"/>
                <a:gd name="connsiteY5" fmla="*/ 74697 h 396669"/>
                <a:gd name="connsiteX6" fmla="*/ 249850 w 267881"/>
                <a:gd name="connsiteY6" fmla="*/ 20606 h 396669"/>
                <a:gd name="connsiteX7" fmla="*/ 221517 w 267881"/>
                <a:gd name="connsiteY7" fmla="*/ 0 h 396669"/>
                <a:gd name="connsiteX8" fmla="*/ 182880 w 267881"/>
                <a:gd name="connsiteY8" fmla="*/ 0 h 396669"/>
                <a:gd name="connsiteX9" fmla="*/ 144244 w 267881"/>
                <a:gd name="connsiteY9" fmla="*/ 10303 h 396669"/>
                <a:gd name="connsiteX10" fmla="*/ 115910 w 267881"/>
                <a:gd name="connsiteY10" fmla="*/ 25757 h 396669"/>
                <a:gd name="connsiteX11" fmla="*/ 97880 w 267881"/>
                <a:gd name="connsiteY11" fmla="*/ 56667 h 396669"/>
                <a:gd name="connsiteX12" fmla="*/ 97880 w 267881"/>
                <a:gd name="connsiteY12" fmla="*/ 79849 h 396669"/>
                <a:gd name="connsiteX13" fmla="*/ 97880 w 267881"/>
                <a:gd name="connsiteY13" fmla="*/ 97879 h 396669"/>
                <a:gd name="connsiteX14" fmla="*/ 115910 w 267881"/>
                <a:gd name="connsiteY14" fmla="*/ 139091 h 396669"/>
                <a:gd name="connsiteX15" fmla="*/ 115910 w 267881"/>
                <a:gd name="connsiteY15" fmla="*/ 185455 h 396669"/>
                <a:gd name="connsiteX16" fmla="*/ 100456 w 267881"/>
                <a:gd name="connsiteY16" fmla="*/ 211213 h 396669"/>
                <a:gd name="connsiteX17" fmla="*/ 74698 w 267881"/>
                <a:gd name="connsiteY17" fmla="*/ 224092 h 396669"/>
                <a:gd name="connsiteX18" fmla="*/ 15455 w 267881"/>
                <a:gd name="connsiteY18" fmla="*/ 252426 h 396669"/>
                <a:gd name="connsiteX19" fmla="*/ 0 w 267881"/>
                <a:gd name="connsiteY19" fmla="*/ 298790 h 396669"/>
                <a:gd name="connsiteX20" fmla="*/ 0 w 267881"/>
                <a:gd name="connsiteY20" fmla="*/ 334850 h 396669"/>
                <a:gd name="connsiteX21" fmla="*/ 25758 w 267881"/>
                <a:gd name="connsiteY21" fmla="*/ 350305 h 396669"/>
                <a:gd name="connsiteX22" fmla="*/ 48940 w 267881"/>
                <a:gd name="connsiteY22" fmla="*/ 360608 h 396669"/>
                <a:gd name="connsiteX23" fmla="*/ 69546 w 267881"/>
                <a:gd name="connsiteY23" fmla="*/ 391517 h 396669"/>
                <a:gd name="connsiteX24" fmla="*/ 97880 w 267881"/>
                <a:gd name="connsiteY24" fmla="*/ 396669 h 396669"/>
                <a:gd name="connsiteX25" fmla="*/ 139092 w 267881"/>
                <a:gd name="connsiteY25" fmla="*/ 381214 h 396669"/>
                <a:gd name="connsiteX26" fmla="*/ 154547 w 267881"/>
                <a:gd name="connsiteY26" fmla="*/ 355457 h 396669"/>
                <a:gd name="connsiteX27" fmla="*/ 167426 w 267881"/>
                <a:gd name="connsiteY27" fmla="*/ 321971 h 396669"/>
                <a:gd name="connsiteX28" fmla="*/ 182880 w 267881"/>
                <a:gd name="connsiteY28" fmla="*/ 291062 h 396669"/>
                <a:gd name="connsiteX29" fmla="*/ 206062 w 267881"/>
                <a:gd name="connsiteY29" fmla="*/ 234395 h 3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7881" h="396669">
                  <a:moveTo>
                    <a:pt x="206062" y="234395"/>
                  </a:moveTo>
                  <a:lnTo>
                    <a:pt x="221517" y="206062"/>
                  </a:lnTo>
                  <a:lnTo>
                    <a:pt x="239547" y="177728"/>
                  </a:lnTo>
                  <a:lnTo>
                    <a:pt x="255002" y="146819"/>
                  </a:lnTo>
                  <a:lnTo>
                    <a:pt x="260154" y="105606"/>
                  </a:lnTo>
                  <a:lnTo>
                    <a:pt x="267881" y="74697"/>
                  </a:lnTo>
                  <a:lnTo>
                    <a:pt x="249850" y="20606"/>
                  </a:lnTo>
                  <a:lnTo>
                    <a:pt x="221517" y="0"/>
                  </a:lnTo>
                  <a:lnTo>
                    <a:pt x="182880" y="0"/>
                  </a:lnTo>
                  <a:lnTo>
                    <a:pt x="144244" y="10303"/>
                  </a:lnTo>
                  <a:lnTo>
                    <a:pt x="115910" y="25757"/>
                  </a:lnTo>
                  <a:lnTo>
                    <a:pt x="97880" y="56667"/>
                  </a:lnTo>
                  <a:lnTo>
                    <a:pt x="97880" y="79849"/>
                  </a:lnTo>
                  <a:lnTo>
                    <a:pt x="97880" y="97879"/>
                  </a:lnTo>
                  <a:lnTo>
                    <a:pt x="115910" y="139091"/>
                  </a:lnTo>
                  <a:lnTo>
                    <a:pt x="115910" y="185455"/>
                  </a:lnTo>
                  <a:lnTo>
                    <a:pt x="100456" y="211213"/>
                  </a:lnTo>
                  <a:lnTo>
                    <a:pt x="74698" y="224092"/>
                  </a:lnTo>
                  <a:lnTo>
                    <a:pt x="15455" y="252426"/>
                  </a:lnTo>
                  <a:lnTo>
                    <a:pt x="0" y="298790"/>
                  </a:lnTo>
                  <a:lnTo>
                    <a:pt x="0" y="334850"/>
                  </a:lnTo>
                  <a:lnTo>
                    <a:pt x="25758" y="350305"/>
                  </a:lnTo>
                  <a:lnTo>
                    <a:pt x="48940" y="360608"/>
                  </a:lnTo>
                  <a:lnTo>
                    <a:pt x="69546" y="391517"/>
                  </a:lnTo>
                  <a:lnTo>
                    <a:pt x="97880" y="396669"/>
                  </a:lnTo>
                  <a:lnTo>
                    <a:pt x="139092" y="381214"/>
                  </a:lnTo>
                  <a:lnTo>
                    <a:pt x="154547" y="355457"/>
                  </a:lnTo>
                  <a:lnTo>
                    <a:pt x="167426" y="321971"/>
                  </a:lnTo>
                  <a:lnTo>
                    <a:pt x="182880" y="291062"/>
                  </a:lnTo>
                  <a:lnTo>
                    <a:pt x="206062" y="234395"/>
                  </a:lnTo>
                  <a:close/>
                </a:path>
              </a:pathLst>
            </a:cu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Forma libre 19">
              <a:extLst>
                <a:ext uri="{FF2B5EF4-FFF2-40B4-BE49-F238E27FC236}">
                  <a16:creationId xmlns="" xmlns:a16="http://schemas.microsoft.com/office/drawing/2014/main" id="{1D053E5A-45C1-4E46-AA62-D05FE5C98A73}"/>
                </a:ext>
              </a:extLst>
            </p:cNvPr>
            <p:cNvSpPr/>
            <p:nvPr/>
          </p:nvSpPr>
          <p:spPr>
            <a:xfrm>
              <a:off x="3231492" y="3653560"/>
              <a:ext cx="1545465" cy="1133340"/>
            </a:xfrm>
            <a:custGeom>
              <a:avLst/>
              <a:gdLst>
                <a:gd name="connsiteX0" fmla="*/ 597580 w 1545465"/>
                <a:gd name="connsiteY0" fmla="*/ 672277 h 1133340"/>
                <a:gd name="connsiteX1" fmla="*/ 613034 w 1545465"/>
                <a:gd name="connsiteY1" fmla="*/ 618185 h 1133340"/>
                <a:gd name="connsiteX2" fmla="*/ 625913 w 1545465"/>
                <a:gd name="connsiteY2" fmla="*/ 571822 h 1133340"/>
                <a:gd name="connsiteX3" fmla="*/ 656822 w 1545465"/>
                <a:gd name="connsiteY3" fmla="*/ 522882 h 1133340"/>
                <a:gd name="connsiteX4" fmla="*/ 685156 w 1545465"/>
                <a:gd name="connsiteY4" fmla="*/ 491973 h 1133340"/>
                <a:gd name="connsiteX5" fmla="*/ 721217 w 1545465"/>
                <a:gd name="connsiteY5" fmla="*/ 479094 h 1133340"/>
                <a:gd name="connsiteX6" fmla="*/ 762429 w 1545465"/>
                <a:gd name="connsiteY6" fmla="*/ 458487 h 1133340"/>
                <a:gd name="connsiteX7" fmla="*/ 788187 w 1545465"/>
                <a:gd name="connsiteY7" fmla="*/ 437881 h 1133340"/>
                <a:gd name="connsiteX8" fmla="*/ 801066 w 1545465"/>
                <a:gd name="connsiteY8" fmla="*/ 399245 h 1133340"/>
                <a:gd name="connsiteX9" fmla="*/ 808793 w 1545465"/>
                <a:gd name="connsiteY9" fmla="*/ 358032 h 1133340"/>
                <a:gd name="connsiteX10" fmla="*/ 739247 w 1545465"/>
                <a:gd name="connsiteY10" fmla="*/ 301365 h 1133340"/>
                <a:gd name="connsiteX11" fmla="*/ 708338 w 1545465"/>
                <a:gd name="connsiteY11" fmla="*/ 267880 h 1133340"/>
                <a:gd name="connsiteX12" fmla="*/ 692883 w 1545465"/>
                <a:gd name="connsiteY12" fmla="*/ 242122 h 1133340"/>
                <a:gd name="connsiteX13" fmla="*/ 672277 w 1545465"/>
                <a:gd name="connsiteY13" fmla="*/ 198334 h 1133340"/>
                <a:gd name="connsiteX14" fmla="*/ 661974 w 1545465"/>
                <a:gd name="connsiteY14" fmla="*/ 159698 h 1133340"/>
                <a:gd name="connsiteX15" fmla="*/ 661974 w 1545465"/>
                <a:gd name="connsiteY15" fmla="*/ 115909 h 1133340"/>
                <a:gd name="connsiteX16" fmla="*/ 667126 w 1545465"/>
                <a:gd name="connsiteY16" fmla="*/ 82424 h 1133340"/>
                <a:gd name="connsiteX17" fmla="*/ 690308 w 1545465"/>
                <a:gd name="connsiteY17" fmla="*/ 36060 h 1133340"/>
                <a:gd name="connsiteX18" fmla="*/ 741823 w 1545465"/>
                <a:gd name="connsiteY18" fmla="*/ 10303 h 1133340"/>
                <a:gd name="connsiteX19" fmla="*/ 783035 w 1545465"/>
                <a:gd name="connsiteY19" fmla="*/ 0 h 1133340"/>
                <a:gd name="connsiteX20" fmla="*/ 826824 w 1545465"/>
                <a:gd name="connsiteY20" fmla="*/ 0 h 1133340"/>
                <a:gd name="connsiteX21" fmla="*/ 865460 w 1545465"/>
                <a:gd name="connsiteY21" fmla="*/ 5151 h 1133340"/>
                <a:gd name="connsiteX22" fmla="*/ 896370 w 1545465"/>
                <a:gd name="connsiteY22" fmla="*/ 33485 h 1133340"/>
                <a:gd name="connsiteX23" fmla="*/ 916976 w 1545465"/>
                <a:gd name="connsiteY23" fmla="*/ 87576 h 1133340"/>
                <a:gd name="connsiteX24" fmla="*/ 929855 w 1545465"/>
                <a:gd name="connsiteY24" fmla="*/ 128788 h 1133340"/>
                <a:gd name="connsiteX25" fmla="*/ 940158 w 1545465"/>
                <a:gd name="connsiteY25" fmla="*/ 167425 h 1133340"/>
                <a:gd name="connsiteX26" fmla="*/ 947885 w 1545465"/>
                <a:gd name="connsiteY26" fmla="*/ 195758 h 1133340"/>
                <a:gd name="connsiteX27" fmla="*/ 953037 w 1545465"/>
                <a:gd name="connsiteY27" fmla="*/ 231819 h 1133340"/>
                <a:gd name="connsiteX28" fmla="*/ 942733 w 1545465"/>
                <a:gd name="connsiteY28" fmla="*/ 262729 h 1133340"/>
                <a:gd name="connsiteX29" fmla="*/ 937582 w 1545465"/>
                <a:gd name="connsiteY29" fmla="*/ 296214 h 1133340"/>
                <a:gd name="connsiteX30" fmla="*/ 981370 w 1545465"/>
                <a:gd name="connsiteY30" fmla="*/ 303941 h 1133340"/>
                <a:gd name="connsiteX31" fmla="*/ 1027734 w 1545465"/>
                <a:gd name="connsiteY31" fmla="*/ 316820 h 1133340"/>
                <a:gd name="connsiteX32" fmla="*/ 1063795 w 1545465"/>
                <a:gd name="connsiteY32" fmla="*/ 309093 h 1133340"/>
                <a:gd name="connsiteX33" fmla="*/ 1105007 w 1545465"/>
                <a:gd name="connsiteY33" fmla="*/ 303941 h 1133340"/>
                <a:gd name="connsiteX34" fmla="*/ 1125613 w 1545465"/>
                <a:gd name="connsiteY34" fmla="*/ 296214 h 1133340"/>
                <a:gd name="connsiteX35" fmla="*/ 1117886 w 1545465"/>
                <a:gd name="connsiteY35" fmla="*/ 270456 h 1133340"/>
                <a:gd name="connsiteX36" fmla="*/ 1086977 w 1545465"/>
                <a:gd name="connsiteY36" fmla="*/ 255001 h 1133340"/>
                <a:gd name="connsiteX37" fmla="*/ 1061219 w 1545465"/>
                <a:gd name="connsiteY37" fmla="*/ 260153 h 1133340"/>
                <a:gd name="connsiteX38" fmla="*/ 1014855 w 1545465"/>
                <a:gd name="connsiteY38" fmla="*/ 265304 h 1133340"/>
                <a:gd name="connsiteX39" fmla="*/ 983946 w 1545465"/>
                <a:gd name="connsiteY39" fmla="*/ 257577 h 1133340"/>
                <a:gd name="connsiteX40" fmla="*/ 978794 w 1545465"/>
                <a:gd name="connsiteY40" fmla="*/ 229244 h 1133340"/>
                <a:gd name="connsiteX41" fmla="*/ 994249 w 1545465"/>
                <a:gd name="connsiteY41" fmla="*/ 195758 h 1133340"/>
                <a:gd name="connsiteX42" fmla="*/ 1017431 w 1545465"/>
                <a:gd name="connsiteY42" fmla="*/ 167425 h 1133340"/>
                <a:gd name="connsiteX43" fmla="*/ 1061219 w 1545465"/>
                <a:gd name="connsiteY43" fmla="*/ 154546 h 1133340"/>
                <a:gd name="connsiteX44" fmla="*/ 1110159 w 1545465"/>
                <a:gd name="connsiteY44" fmla="*/ 154546 h 1133340"/>
                <a:gd name="connsiteX45" fmla="*/ 1120462 w 1545465"/>
                <a:gd name="connsiteY45" fmla="*/ 154546 h 1133340"/>
                <a:gd name="connsiteX46" fmla="*/ 1156523 w 1545465"/>
                <a:gd name="connsiteY46" fmla="*/ 162273 h 1133340"/>
                <a:gd name="connsiteX47" fmla="*/ 1184856 w 1545465"/>
                <a:gd name="connsiteY47" fmla="*/ 175152 h 1133340"/>
                <a:gd name="connsiteX48" fmla="*/ 1249251 w 1545465"/>
                <a:gd name="connsiteY48" fmla="*/ 203486 h 1133340"/>
                <a:gd name="connsiteX49" fmla="*/ 1267281 w 1545465"/>
                <a:gd name="connsiteY49" fmla="*/ 211213 h 1133340"/>
                <a:gd name="connsiteX50" fmla="*/ 1313645 w 1545465"/>
                <a:gd name="connsiteY50" fmla="*/ 242122 h 1133340"/>
                <a:gd name="connsiteX51" fmla="*/ 1318797 w 1545465"/>
                <a:gd name="connsiteY51" fmla="*/ 275607 h 1133340"/>
                <a:gd name="connsiteX52" fmla="*/ 1323948 w 1545465"/>
                <a:gd name="connsiteY52" fmla="*/ 311668 h 1133340"/>
                <a:gd name="connsiteX53" fmla="*/ 1329100 w 1545465"/>
                <a:gd name="connsiteY53" fmla="*/ 332274 h 1133340"/>
                <a:gd name="connsiteX54" fmla="*/ 1341979 w 1545465"/>
                <a:gd name="connsiteY54" fmla="*/ 347729 h 1133340"/>
                <a:gd name="connsiteX55" fmla="*/ 1388342 w 1545465"/>
                <a:gd name="connsiteY55" fmla="*/ 347729 h 1133340"/>
                <a:gd name="connsiteX56" fmla="*/ 1414100 w 1545465"/>
                <a:gd name="connsiteY56" fmla="*/ 329699 h 1133340"/>
                <a:gd name="connsiteX57" fmla="*/ 1457888 w 1545465"/>
                <a:gd name="connsiteY57" fmla="*/ 321971 h 1133340"/>
                <a:gd name="connsiteX58" fmla="*/ 1486222 w 1545465"/>
                <a:gd name="connsiteY58" fmla="*/ 311668 h 1133340"/>
                <a:gd name="connsiteX59" fmla="*/ 1532586 w 1545465"/>
                <a:gd name="connsiteY59" fmla="*/ 311668 h 1133340"/>
                <a:gd name="connsiteX60" fmla="*/ 1545465 w 1545465"/>
                <a:gd name="connsiteY60" fmla="*/ 368335 h 1133340"/>
                <a:gd name="connsiteX61" fmla="*/ 1545465 w 1545465"/>
                <a:gd name="connsiteY61" fmla="*/ 391517 h 1133340"/>
                <a:gd name="connsiteX62" fmla="*/ 1540313 w 1545465"/>
                <a:gd name="connsiteY62" fmla="*/ 425002 h 1133340"/>
                <a:gd name="connsiteX63" fmla="*/ 1535162 w 1545465"/>
                <a:gd name="connsiteY63" fmla="*/ 479094 h 1133340"/>
                <a:gd name="connsiteX64" fmla="*/ 1530010 w 1545465"/>
                <a:gd name="connsiteY64" fmla="*/ 502276 h 1133340"/>
                <a:gd name="connsiteX65" fmla="*/ 1517131 w 1545465"/>
                <a:gd name="connsiteY65" fmla="*/ 525458 h 1133340"/>
                <a:gd name="connsiteX66" fmla="*/ 1501677 w 1545465"/>
                <a:gd name="connsiteY66" fmla="*/ 543488 h 1133340"/>
                <a:gd name="connsiteX67" fmla="*/ 1478495 w 1545465"/>
                <a:gd name="connsiteY67" fmla="*/ 548640 h 1133340"/>
                <a:gd name="connsiteX68" fmla="*/ 1414100 w 1545465"/>
                <a:gd name="connsiteY68" fmla="*/ 558943 h 1133340"/>
                <a:gd name="connsiteX69" fmla="*/ 1349706 w 1545465"/>
                <a:gd name="connsiteY69" fmla="*/ 556367 h 1133340"/>
                <a:gd name="connsiteX70" fmla="*/ 1285311 w 1545465"/>
                <a:gd name="connsiteY70" fmla="*/ 546064 h 1133340"/>
                <a:gd name="connsiteX71" fmla="*/ 1254402 w 1545465"/>
                <a:gd name="connsiteY71" fmla="*/ 538336 h 1133340"/>
                <a:gd name="connsiteX72" fmla="*/ 1171977 w 1545465"/>
                <a:gd name="connsiteY72" fmla="*/ 497124 h 1133340"/>
                <a:gd name="connsiteX73" fmla="*/ 1135917 w 1545465"/>
                <a:gd name="connsiteY73" fmla="*/ 504851 h 1133340"/>
                <a:gd name="connsiteX74" fmla="*/ 1074098 w 1545465"/>
                <a:gd name="connsiteY74" fmla="*/ 538336 h 1133340"/>
                <a:gd name="connsiteX75" fmla="*/ 1048340 w 1545465"/>
                <a:gd name="connsiteY75" fmla="*/ 553791 h 1133340"/>
                <a:gd name="connsiteX76" fmla="*/ 996825 w 1545465"/>
                <a:gd name="connsiteY76" fmla="*/ 571822 h 1133340"/>
                <a:gd name="connsiteX77" fmla="*/ 963340 w 1545465"/>
                <a:gd name="connsiteY77" fmla="*/ 574397 h 1133340"/>
                <a:gd name="connsiteX78" fmla="*/ 922127 w 1545465"/>
                <a:gd name="connsiteY78" fmla="*/ 574397 h 1133340"/>
                <a:gd name="connsiteX79" fmla="*/ 898945 w 1545465"/>
                <a:gd name="connsiteY79" fmla="*/ 587276 h 1133340"/>
                <a:gd name="connsiteX80" fmla="*/ 898945 w 1545465"/>
                <a:gd name="connsiteY80" fmla="*/ 618185 h 1133340"/>
                <a:gd name="connsiteX81" fmla="*/ 909248 w 1545465"/>
                <a:gd name="connsiteY81" fmla="*/ 654246 h 1133340"/>
                <a:gd name="connsiteX82" fmla="*/ 886066 w 1545465"/>
                <a:gd name="connsiteY82" fmla="*/ 708338 h 1133340"/>
                <a:gd name="connsiteX83" fmla="*/ 857733 w 1545465"/>
                <a:gd name="connsiteY83" fmla="*/ 759853 h 1133340"/>
                <a:gd name="connsiteX84" fmla="*/ 808793 w 1545465"/>
                <a:gd name="connsiteY84" fmla="*/ 808793 h 1133340"/>
                <a:gd name="connsiteX85" fmla="*/ 803642 w 1545465"/>
                <a:gd name="connsiteY85" fmla="*/ 837126 h 1133340"/>
                <a:gd name="connsiteX86" fmla="*/ 829399 w 1545465"/>
                <a:gd name="connsiteY86" fmla="*/ 880914 h 1133340"/>
                <a:gd name="connsiteX87" fmla="*/ 847430 w 1545465"/>
                <a:gd name="connsiteY87" fmla="*/ 914400 h 1133340"/>
                <a:gd name="connsiteX88" fmla="*/ 857733 w 1545465"/>
                <a:gd name="connsiteY88" fmla="*/ 935006 h 1133340"/>
                <a:gd name="connsiteX89" fmla="*/ 865460 w 1545465"/>
                <a:gd name="connsiteY89" fmla="*/ 955612 h 1133340"/>
                <a:gd name="connsiteX90" fmla="*/ 873188 w 1545465"/>
                <a:gd name="connsiteY90" fmla="*/ 996824 h 1133340"/>
                <a:gd name="connsiteX91" fmla="*/ 857733 w 1545465"/>
                <a:gd name="connsiteY91" fmla="*/ 1048340 h 1133340"/>
                <a:gd name="connsiteX92" fmla="*/ 842278 w 1545465"/>
                <a:gd name="connsiteY92" fmla="*/ 1071522 h 1133340"/>
                <a:gd name="connsiteX93" fmla="*/ 816521 w 1545465"/>
                <a:gd name="connsiteY93" fmla="*/ 1074098 h 1133340"/>
                <a:gd name="connsiteX94" fmla="*/ 788187 w 1545465"/>
                <a:gd name="connsiteY94" fmla="*/ 1074098 h 1133340"/>
                <a:gd name="connsiteX95" fmla="*/ 765005 w 1545465"/>
                <a:gd name="connsiteY95" fmla="*/ 1068946 h 1133340"/>
                <a:gd name="connsiteX96" fmla="*/ 752126 w 1545465"/>
                <a:gd name="connsiteY96" fmla="*/ 1063794 h 1133340"/>
                <a:gd name="connsiteX97" fmla="*/ 728944 w 1545465"/>
                <a:gd name="connsiteY97" fmla="*/ 1061219 h 1133340"/>
                <a:gd name="connsiteX98" fmla="*/ 680004 w 1545465"/>
                <a:gd name="connsiteY98" fmla="*/ 1053491 h 1133340"/>
                <a:gd name="connsiteX99" fmla="*/ 638792 w 1545465"/>
                <a:gd name="connsiteY99" fmla="*/ 1050916 h 1133340"/>
                <a:gd name="connsiteX100" fmla="*/ 605307 w 1545465"/>
                <a:gd name="connsiteY100" fmla="*/ 1063794 h 1133340"/>
                <a:gd name="connsiteX101" fmla="*/ 582125 w 1545465"/>
                <a:gd name="connsiteY101" fmla="*/ 1112734 h 1133340"/>
                <a:gd name="connsiteX102" fmla="*/ 551216 w 1545465"/>
                <a:gd name="connsiteY102" fmla="*/ 1133340 h 1133340"/>
                <a:gd name="connsiteX103" fmla="*/ 484246 w 1545465"/>
                <a:gd name="connsiteY103" fmla="*/ 1133340 h 1133340"/>
                <a:gd name="connsiteX104" fmla="*/ 461064 w 1545465"/>
                <a:gd name="connsiteY104" fmla="*/ 1130765 h 1133340"/>
                <a:gd name="connsiteX105" fmla="*/ 406972 w 1545465"/>
                <a:gd name="connsiteY105" fmla="*/ 1125613 h 1133340"/>
                <a:gd name="connsiteX106" fmla="*/ 345154 w 1545465"/>
                <a:gd name="connsiteY106" fmla="*/ 1105007 h 1133340"/>
                <a:gd name="connsiteX107" fmla="*/ 303941 w 1545465"/>
                <a:gd name="connsiteY107" fmla="*/ 1086976 h 1133340"/>
                <a:gd name="connsiteX108" fmla="*/ 267881 w 1545465"/>
                <a:gd name="connsiteY108" fmla="*/ 1050916 h 1133340"/>
                <a:gd name="connsiteX109" fmla="*/ 242123 w 1545465"/>
                <a:gd name="connsiteY109" fmla="*/ 1014855 h 1133340"/>
                <a:gd name="connsiteX110" fmla="*/ 180304 w 1545465"/>
                <a:gd name="connsiteY110" fmla="*/ 994249 h 1133340"/>
                <a:gd name="connsiteX111" fmla="*/ 128789 w 1545465"/>
                <a:gd name="connsiteY111" fmla="*/ 996824 h 1133340"/>
                <a:gd name="connsiteX112" fmla="*/ 92728 w 1545465"/>
                <a:gd name="connsiteY112" fmla="*/ 999400 h 1133340"/>
                <a:gd name="connsiteX113" fmla="*/ 48940 w 1545465"/>
                <a:gd name="connsiteY113" fmla="*/ 978794 h 1133340"/>
                <a:gd name="connsiteX114" fmla="*/ 15455 w 1545465"/>
                <a:gd name="connsiteY114" fmla="*/ 963339 h 1133340"/>
                <a:gd name="connsiteX115" fmla="*/ 0 w 1545465"/>
                <a:gd name="connsiteY115" fmla="*/ 929854 h 1133340"/>
                <a:gd name="connsiteX116" fmla="*/ 12879 w 1545465"/>
                <a:gd name="connsiteY116" fmla="*/ 883490 h 1133340"/>
                <a:gd name="connsiteX117" fmla="*/ 41212 w 1545465"/>
                <a:gd name="connsiteY117" fmla="*/ 847429 h 1133340"/>
                <a:gd name="connsiteX118" fmla="*/ 59243 w 1545465"/>
                <a:gd name="connsiteY118" fmla="*/ 824247 h 1133340"/>
                <a:gd name="connsiteX119" fmla="*/ 128789 w 1545465"/>
                <a:gd name="connsiteY119" fmla="*/ 813944 h 1133340"/>
                <a:gd name="connsiteX120" fmla="*/ 149395 w 1545465"/>
                <a:gd name="connsiteY120" fmla="*/ 821672 h 1133340"/>
                <a:gd name="connsiteX121" fmla="*/ 167425 w 1545465"/>
                <a:gd name="connsiteY121" fmla="*/ 831975 h 1133340"/>
                <a:gd name="connsiteX122" fmla="*/ 226668 w 1545465"/>
                <a:gd name="connsiteY122" fmla="*/ 852581 h 1133340"/>
                <a:gd name="connsiteX123" fmla="*/ 275608 w 1545465"/>
                <a:gd name="connsiteY123" fmla="*/ 865460 h 1133340"/>
                <a:gd name="connsiteX124" fmla="*/ 324548 w 1545465"/>
                <a:gd name="connsiteY124" fmla="*/ 868036 h 1133340"/>
                <a:gd name="connsiteX125" fmla="*/ 368336 w 1545465"/>
                <a:gd name="connsiteY125" fmla="*/ 860308 h 1133340"/>
                <a:gd name="connsiteX126" fmla="*/ 412124 w 1545465"/>
                <a:gd name="connsiteY126" fmla="*/ 860308 h 1133340"/>
                <a:gd name="connsiteX127" fmla="*/ 432730 w 1545465"/>
                <a:gd name="connsiteY127" fmla="*/ 852581 h 1133340"/>
                <a:gd name="connsiteX128" fmla="*/ 476518 w 1545465"/>
                <a:gd name="connsiteY128" fmla="*/ 821672 h 1133340"/>
                <a:gd name="connsiteX129" fmla="*/ 510003 w 1545465"/>
                <a:gd name="connsiteY129" fmla="*/ 801065 h 1133340"/>
                <a:gd name="connsiteX130" fmla="*/ 533185 w 1545465"/>
                <a:gd name="connsiteY130" fmla="*/ 770156 h 1133340"/>
                <a:gd name="connsiteX131" fmla="*/ 556367 w 1545465"/>
                <a:gd name="connsiteY131" fmla="*/ 757277 h 1133340"/>
                <a:gd name="connsiteX132" fmla="*/ 582125 w 1545465"/>
                <a:gd name="connsiteY132" fmla="*/ 736671 h 1133340"/>
                <a:gd name="connsiteX133" fmla="*/ 597580 w 1545465"/>
                <a:gd name="connsiteY133" fmla="*/ 672277 h 1133340"/>
                <a:gd name="connsiteX0" fmla="*/ 597580 w 1545465"/>
                <a:gd name="connsiteY0" fmla="*/ 672277 h 1133340"/>
                <a:gd name="connsiteX1" fmla="*/ 613034 w 1545465"/>
                <a:gd name="connsiteY1" fmla="*/ 618185 h 1133340"/>
                <a:gd name="connsiteX2" fmla="*/ 625913 w 1545465"/>
                <a:gd name="connsiteY2" fmla="*/ 571822 h 1133340"/>
                <a:gd name="connsiteX3" fmla="*/ 656822 w 1545465"/>
                <a:gd name="connsiteY3" fmla="*/ 522882 h 1133340"/>
                <a:gd name="connsiteX4" fmla="*/ 685156 w 1545465"/>
                <a:gd name="connsiteY4" fmla="*/ 491973 h 1133340"/>
                <a:gd name="connsiteX5" fmla="*/ 721217 w 1545465"/>
                <a:gd name="connsiteY5" fmla="*/ 479094 h 1133340"/>
                <a:gd name="connsiteX6" fmla="*/ 762429 w 1545465"/>
                <a:gd name="connsiteY6" fmla="*/ 458487 h 1133340"/>
                <a:gd name="connsiteX7" fmla="*/ 788187 w 1545465"/>
                <a:gd name="connsiteY7" fmla="*/ 437881 h 1133340"/>
                <a:gd name="connsiteX8" fmla="*/ 801066 w 1545465"/>
                <a:gd name="connsiteY8" fmla="*/ 399245 h 1133340"/>
                <a:gd name="connsiteX9" fmla="*/ 808793 w 1545465"/>
                <a:gd name="connsiteY9" fmla="*/ 358032 h 1133340"/>
                <a:gd name="connsiteX10" fmla="*/ 736828 w 1545465"/>
                <a:gd name="connsiteY10" fmla="*/ 313460 h 1133340"/>
                <a:gd name="connsiteX11" fmla="*/ 708338 w 1545465"/>
                <a:gd name="connsiteY11" fmla="*/ 267880 h 1133340"/>
                <a:gd name="connsiteX12" fmla="*/ 692883 w 1545465"/>
                <a:gd name="connsiteY12" fmla="*/ 242122 h 1133340"/>
                <a:gd name="connsiteX13" fmla="*/ 672277 w 1545465"/>
                <a:gd name="connsiteY13" fmla="*/ 198334 h 1133340"/>
                <a:gd name="connsiteX14" fmla="*/ 661974 w 1545465"/>
                <a:gd name="connsiteY14" fmla="*/ 159698 h 1133340"/>
                <a:gd name="connsiteX15" fmla="*/ 661974 w 1545465"/>
                <a:gd name="connsiteY15" fmla="*/ 115909 h 1133340"/>
                <a:gd name="connsiteX16" fmla="*/ 667126 w 1545465"/>
                <a:gd name="connsiteY16" fmla="*/ 82424 h 1133340"/>
                <a:gd name="connsiteX17" fmla="*/ 690308 w 1545465"/>
                <a:gd name="connsiteY17" fmla="*/ 36060 h 1133340"/>
                <a:gd name="connsiteX18" fmla="*/ 741823 w 1545465"/>
                <a:gd name="connsiteY18" fmla="*/ 10303 h 1133340"/>
                <a:gd name="connsiteX19" fmla="*/ 783035 w 1545465"/>
                <a:gd name="connsiteY19" fmla="*/ 0 h 1133340"/>
                <a:gd name="connsiteX20" fmla="*/ 826824 w 1545465"/>
                <a:gd name="connsiteY20" fmla="*/ 0 h 1133340"/>
                <a:gd name="connsiteX21" fmla="*/ 865460 w 1545465"/>
                <a:gd name="connsiteY21" fmla="*/ 5151 h 1133340"/>
                <a:gd name="connsiteX22" fmla="*/ 896370 w 1545465"/>
                <a:gd name="connsiteY22" fmla="*/ 33485 h 1133340"/>
                <a:gd name="connsiteX23" fmla="*/ 916976 w 1545465"/>
                <a:gd name="connsiteY23" fmla="*/ 87576 h 1133340"/>
                <a:gd name="connsiteX24" fmla="*/ 929855 w 1545465"/>
                <a:gd name="connsiteY24" fmla="*/ 128788 h 1133340"/>
                <a:gd name="connsiteX25" fmla="*/ 940158 w 1545465"/>
                <a:gd name="connsiteY25" fmla="*/ 167425 h 1133340"/>
                <a:gd name="connsiteX26" fmla="*/ 947885 w 1545465"/>
                <a:gd name="connsiteY26" fmla="*/ 195758 h 1133340"/>
                <a:gd name="connsiteX27" fmla="*/ 953037 w 1545465"/>
                <a:gd name="connsiteY27" fmla="*/ 231819 h 1133340"/>
                <a:gd name="connsiteX28" fmla="*/ 942733 w 1545465"/>
                <a:gd name="connsiteY28" fmla="*/ 262729 h 1133340"/>
                <a:gd name="connsiteX29" fmla="*/ 937582 w 1545465"/>
                <a:gd name="connsiteY29" fmla="*/ 296214 h 1133340"/>
                <a:gd name="connsiteX30" fmla="*/ 981370 w 1545465"/>
                <a:gd name="connsiteY30" fmla="*/ 303941 h 1133340"/>
                <a:gd name="connsiteX31" fmla="*/ 1027734 w 1545465"/>
                <a:gd name="connsiteY31" fmla="*/ 316820 h 1133340"/>
                <a:gd name="connsiteX32" fmla="*/ 1063795 w 1545465"/>
                <a:gd name="connsiteY32" fmla="*/ 309093 h 1133340"/>
                <a:gd name="connsiteX33" fmla="*/ 1105007 w 1545465"/>
                <a:gd name="connsiteY33" fmla="*/ 303941 h 1133340"/>
                <a:gd name="connsiteX34" fmla="*/ 1125613 w 1545465"/>
                <a:gd name="connsiteY34" fmla="*/ 296214 h 1133340"/>
                <a:gd name="connsiteX35" fmla="*/ 1117886 w 1545465"/>
                <a:gd name="connsiteY35" fmla="*/ 270456 h 1133340"/>
                <a:gd name="connsiteX36" fmla="*/ 1086977 w 1545465"/>
                <a:gd name="connsiteY36" fmla="*/ 255001 h 1133340"/>
                <a:gd name="connsiteX37" fmla="*/ 1061219 w 1545465"/>
                <a:gd name="connsiteY37" fmla="*/ 260153 h 1133340"/>
                <a:gd name="connsiteX38" fmla="*/ 1014855 w 1545465"/>
                <a:gd name="connsiteY38" fmla="*/ 265304 h 1133340"/>
                <a:gd name="connsiteX39" fmla="*/ 983946 w 1545465"/>
                <a:gd name="connsiteY39" fmla="*/ 257577 h 1133340"/>
                <a:gd name="connsiteX40" fmla="*/ 978794 w 1545465"/>
                <a:gd name="connsiteY40" fmla="*/ 229244 h 1133340"/>
                <a:gd name="connsiteX41" fmla="*/ 994249 w 1545465"/>
                <a:gd name="connsiteY41" fmla="*/ 195758 h 1133340"/>
                <a:gd name="connsiteX42" fmla="*/ 1017431 w 1545465"/>
                <a:gd name="connsiteY42" fmla="*/ 167425 h 1133340"/>
                <a:gd name="connsiteX43" fmla="*/ 1061219 w 1545465"/>
                <a:gd name="connsiteY43" fmla="*/ 154546 h 1133340"/>
                <a:gd name="connsiteX44" fmla="*/ 1110159 w 1545465"/>
                <a:gd name="connsiteY44" fmla="*/ 154546 h 1133340"/>
                <a:gd name="connsiteX45" fmla="*/ 1120462 w 1545465"/>
                <a:gd name="connsiteY45" fmla="*/ 154546 h 1133340"/>
                <a:gd name="connsiteX46" fmla="*/ 1156523 w 1545465"/>
                <a:gd name="connsiteY46" fmla="*/ 162273 h 1133340"/>
                <a:gd name="connsiteX47" fmla="*/ 1184856 w 1545465"/>
                <a:gd name="connsiteY47" fmla="*/ 175152 h 1133340"/>
                <a:gd name="connsiteX48" fmla="*/ 1249251 w 1545465"/>
                <a:gd name="connsiteY48" fmla="*/ 203486 h 1133340"/>
                <a:gd name="connsiteX49" fmla="*/ 1267281 w 1545465"/>
                <a:gd name="connsiteY49" fmla="*/ 211213 h 1133340"/>
                <a:gd name="connsiteX50" fmla="*/ 1313645 w 1545465"/>
                <a:gd name="connsiteY50" fmla="*/ 242122 h 1133340"/>
                <a:gd name="connsiteX51" fmla="*/ 1318797 w 1545465"/>
                <a:gd name="connsiteY51" fmla="*/ 275607 h 1133340"/>
                <a:gd name="connsiteX52" fmla="*/ 1323948 w 1545465"/>
                <a:gd name="connsiteY52" fmla="*/ 311668 h 1133340"/>
                <a:gd name="connsiteX53" fmla="*/ 1329100 w 1545465"/>
                <a:gd name="connsiteY53" fmla="*/ 332274 h 1133340"/>
                <a:gd name="connsiteX54" fmla="*/ 1341979 w 1545465"/>
                <a:gd name="connsiteY54" fmla="*/ 347729 h 1133340"/>
                <a:gd name="connsiteX55" fmla="*/ 1388342 w 1545465"/>
                <a:gd name="connsiteY55" fmla="*/ 347729 h 1133340"/>
                <a:gd name="connsiteX56" fmla="*/ 1414100 w 1545465"/>
                <a:gd name="connsiteY56" fmla="*/ 329699 h 1133340"/>
                <a:gd name="connsiteX57" fmla="*/ 1457888 w 1545465"/>
                <a:gd name="connsiteY57" fmla="*/ 321971 h 1133340"/>
                <a:gd name="connsiteX58" fmla="*/ 1486222 w 1545465"/>
                <a:gd name="connsiteY58" fmla="*/ 311668 h 1133340"/>
                <a:gd name="connsiteX59" fmla="*/ 1532586 w 1545465"/>
                <a:gd name="connsiteY59" fmla="*/ 311668 h 1133340"/>
                <a:gd name="connsiteX60" fmla="*/ 1545465 w 1545465"/>
                <a:gd name="connsiteY60" fmla="*/ 368335 h 1133340"/>
                <a:gd name="connsiteX61" fmla="*/ 1545465 w 1545465"/>
                <a:gd name="connsiteY61" fmla="*/ 391517 h 1133340"/>
                <a:gd name="connsiteX62" fmla="*/ 1540313 w 1545465"/>
                <a:gd name="connsiteY62" fmla="*/ 425002 h 1133340"/>
                <a:gd name="connsiteX63" fmla="*/ 1535162 w 1545465"/>
                <a:gd name="connsiteY63" fmla="*/ 479094 h 1133340"/>
                <a:gd name="connsiteX64" fmla="*/ 1530010 w 1545465"/>
                <a:gd name="connsiteY64" fmla="*/ 502276 h 1133340"/>
                <a:gd name="connsiteX65" fmla="*/ 1517131 w 1545465"/>
                <a:gd name="connsiteY65" fmla="*/ 525458 h 1133340"/>
                <a:gd name="connsiteX66" fmla="*/ 1501677 w 1545465"/>
                <a:gd name="connsiteY66" fmla="*/ 543488 h 1133340"/>
                <a:gd name="connsiteX67" fmla="*/ 1478495 w 1545465"/>
                <a:gd name="connsiteY67" fmla="*/ 548640 h 1133340"/>
                <a:gd name="connsiteX68" fmla="*/ 1414100 w 1545465"/>
                <a:gd name="connsiteY68" fmla="*/ 558943 h 1133340"/>
                <a:gd name="connsiteX69" fmla="*/ 1349706 w 1545465"/>
                <a:gd name="connsiteY69" fmla="*/ 556367 h 1133340"/>
                <a:gd name="connsiteX70" fmla="*/ 1285311 w 1545465"/>
                <a:gd name="connsiteY70" fmla="*/ 546064 h 1133340"/>
                <a:gd name="connsiteX71" fmla="*/ 1254402 w 1545465"/>
                <a:gd name="connsiteY71" fmla="*/ 538336 h 1133340"/>
                <a:gd name="connsiteX72" fmla="*/ 1171977 w 1545465"/>
                <a:gd name="connsiteY72" fmla="*/ 497124 h 1133340"/>
                <a:gd name="connsiteX73" fmla="*/ 1135917 w 1545465"/>
                <a:gd name="connsiteY73" fmla="*/ 504851 h 1133340"/>
                <a:gd name="connsiteX74" fmla="*/ 1074098 w 1545465"/>
                <a:gd name="connsiteY74" fmla="*/ 538336 h 1133340"/>
                <a:gd name="connsiteX75" fmla="*/ 1048340 w 1545465"/>
                <a:gd name="connsiteY75" fmla="*/ 553791 h 1133340"/>
                <a:gd name="connsiteX76" fmla="*/ 996825 w 1545465"/>
                <a:gd name="connsiteY76" fmla="*/ 571822 h 1133340"/>
                <a:gd name="connsiteX77" fmla="*/ 963340 w 1545465"/>
                <a:gd name="connsiteY77" fmla="*/ 574397 h 1133340"/>
                <a:gd name="connsiteX78" fmla="*/ 922127 w 1545465"/>
                <a:gd name="connsiteY78" fmla="*/ 574397 h 1133340"/>
                <a:gd name="connsiteX79" fmla="*/ 898945 w 1545465"/>
                <a:gd name="connsiteY79" fmla="*/ 587276 h 1133340"/>
                <a:gd name="connsiteX80" fmla="*/ 898945 w 1545465"/>
                <a:gd name="connsiteY80" fmla="*/ 618185 h 1133340"/>
                <a:gd name="connsiteX81" fmla="*/ 909248 w 1545465"/>
                <a:gd name="connsiteY81" fmla="*/ 654246 h 1133340"/>
                <a:gd name="connsiteX82" fmla="*/ 886066 w 1545465"/>
                <a:gd name="connsiteY82" fmla="*/ 708338 h 1133340"/>
                <a:gd name="connsiteX83" fmla="*/ 857733 w 1545465"/>
                <a:gd name="connsiteY83" fmla="*/ 759853 h 1133340"/>
                <a:gd name="connsiteX84" fmla="*/ 808793 w 1545465"/>
                <a:gd name="connsiteY84" fmla="*/ 808793 h 1133340"/>
                <a:gd name="connsiteX85" fmla="*/ 803642 w 1545465"/>
                <a:gd name="connsiteY85" fmla="*/ 837126 h 1133340"/>
                <a:gd name="connsiteX86" fmla="*/ 829399 w 1545465"/>
                <a:gd name="connsiteY86" fmla="*/ 880914 h 1133340"/>
                <a:gd name="connsiteX87" fmla="*/ 847430 w 1545465"/>
                <a:gd name="connsiteY87" fmla="*/ 914400 h 1133340"/>
                <a:gd name="connsiteX88" fmla="*/ 857733 w 1545465"/>
                <a:gd name="connsiteY88" fmla="*/ 935006 h 1133340"/>
                <a:gd name="connsiteX89" fmla="*/ 865460 w 1545465"/>
                <a:gd name="connsiteY89" fmla="*/ 955612 h 1133340"/>
                <a:gd name="connsiteX90" fmla="*/ 873188 w 1545465"/>
                <a:gd name="connsiteY90" fmla="*/ 996824 h 1133340"/>
                <a:gd name="connsiteX91" fmla="*/ 857733 w 1545465"/>
                <a:gd name="connsiteY91" fmla="*/ 1048340 h 1133340"/>
                <a:gd name="connsiteX92" fmla="*/ 842278 w 1545465"/>
                <a:gd name="connsiteY92" fmla="*/ 1071522 h 1133340"/>
                <a:gd name="connsiteX93" fmla="*/ 816521 w 1545465"/>
                <a:gd name="connsiteY93" fmla="*/ 1074098 h 1133340"/>
                <a:gd name="connsiteX94" fmla="*/ 788187 w 1545465"/>
                <a:gd name="connsiteY94" fmla="*/ 1074098 h 1133340"/>
                <a:gd name="connsiteX95" fmla="*/ 765005 w 1545465"/>
                <a:gd name="connsiteY95" fmla="*/ 1068946 h 1133340"/>
                <a:gd name="connsiteX96" fmla="*/ 752126 w 1545465"/>
                <a:gd name="connsiteY96" fmla="*/ 1063794 h 1133340"/>
                <a:gd name="connsiteX97" fmla="*/ 728944 w 1545465"/>
                <a:gd name="connsiteY97" fmla="*/ 1061219 h 1133340"/>
                <a:gd name="connsiteX98" fmla="*/ 680004 w 1545465"/>
                <a:gd name="connsiteY98" fmla="*/ 1053491 h 1133340"/>
                <a:gd name="connsiteX99" fmla="*/ 638792 w 1545465"/>
                <a:gd name="connsiteY99" fmla="*/ 1050916 h 1133340"/>
                <a:gd name="connsiteX100" fmla="*/ 605307 w 1545465"/>
                <a:gd name="connsiteY100" fmla="*/ 1063794 h 1133340"/>
                <a:gd name="connsiteX101" fmla="*/ 582125 w 1545465"/>
                <a:gd name="connsiteY101" fmla="*/ 1112734 h 1133340"/>
                <a:gd name="connsiteX102" fmla="*/ 551216 w 1545465"/>
                <a:gd name="connsiteY102" fmla="*/ 1133340 h 1133340"/>
                <a:gd name="connsiteX103" fmla="*/ 484246 w 1545465"/>
                <a:gd name="connsiteY103" fmla="*/ 1133340 h 1133340"/>
                <a:gd name="connsiteX104" fmla="*/ 461064 w 1545465"/>
                <a:gd name="connsiteY104" fmla="*/ 1130765 h 1133340"/>
                <a:gd name="connsiteX105" fmla="*/ 406972 w 1545465"/>
                <a:gd name="connsiteY105" fmla="*/ 1125613 h 1133340"/>
                <a:gd name="connsiteX106" fmla="*/ 345154 w 1545465"/>
                <a:gd name="connsiteY106" fmla="*/ 1105007 h 1133340"/>
                <a:gd name="connsiteX107" fmla="*/ 303941 w 1545465"/>
                <a:gd name="connsiteY107" fmla="*/ 1086976 h 1133340"/>
                <a:gd name="connsiteX108" fmla="*/ 267881 w 1545465"/>
                <a:gd name="connsiteY108" fmla="*/ 1050916 h 1133340"/>
                <a:gd name="connsiteX109" fmla="*/ 242123 w 1545465"/>
                <a:gd name="connsiteY109" fmla="*/ 1014855 h 1133340"/>
                <a:gd name="connsiteX110" fmla="*/ 180304 w 1545465"/>
                <a:gd name="connsiteY110" fmla="*/ 994249 h 1133340"/>
                <a:gd name="connsiteX111" fmla="*/ 128789 w 1545465"/>
                <a:gd name="connsiteY111" fmla="*/ 996824 h 1133340"/>
                <a:gd name="connsiteX112" fmla="*/ 92728 w 1545465"/>
                <a:gd name="connsiteY112" fmla="*/ 999400 h 1133340"/>
                <a:gd name="connsiteX113" fmla="*/ 48940 w 1545465"/>
                <a:gd name="connsiteY113" fmla="*/ 978794 h 1133340"/>
                <a:gd name="connsiteX114" fmla="*/ 15455 w 1545465"/>
                <a:gd name="connsiteY114" fmla="*/ 963339 h 1133340"/>
                <a:gd name="connsiteX115" fmla="*/ 0 w 1545465"/>
                <a:gd name="connsiteY115" fmla="*/ 929854 h 1133340"/>
                <a:gd name="connsiteX116" fmla="*/ 12879 w 1545465"/>
                <a:gd name="connsiteY116" fmla="*/ 883490 h 1133340"/>
                <a:gd name="connsiteX117" fmla="*/ 41212 w 1545465"/>
                <a:gd name="connsiteY117" fmla="*/ 847429 h 1133340"/>
                <a:gd name="connsiteX118" fmla="*/ 59243 w 1545465"/>
                <a:gd name="connsiteY118" fmla="*/ 824247 h 1133340"/>
                <a:gd name="connsiteX119" fmla="*/ 128789 w 1545465"/>
                <a:gd name="connsiteY119" fmla="*/ 813944 h 1133340"/>
                <a:gd name="connsiteX120" fmla="*/ 149395 w 1545465"/>
                <a:gd name="connsiteY120" fmla="*/ 821672 h 1133340"/>
                <a:gd name="connsiteX121" fmla="*/ 167425 w 1545465"/>
                <a:gd name="connsiteY121" fmla="*/ 831975 h 1133340"/>
                <a:gd name="connsiteX122" fmla="*/ 226668 w 1545465"/>
                <a:gd name="connsiteY122" fmla="*/ 852581 h 1133340"/>
                <a:gd name="connsiteX123" fmla="*/ 275608 w 1545465"/>
                <a:gd name="connsiteY123" fmla="*/ 865460 h 1133340"/>
                <a:gd name="connsiteX124" fmla="*/ 324548 w 1545465"/>
                <a:gd name="connsiteY124" fmla="*/ 868036 h 1133340"/>
                <a:gd name="connsiteX125" fmla="*/ 368336 w 1545465"/>
                <a:gd name="connsiteY125" fmla="*/ 860308 h 1133340"/>
                <a:gd name="connsiteX126" fmla="*/ 412124 w 1545465"/>
                <a:gd name="connsiteY126" fmla="*/ 860308 h 1133340"/>
                <a:gd name="connsiteX127" fmla="*/ 432730 w 1545465"/>
                <a:gd name="connsiteY127" fmla="*/ 852581 h 1133340"/>
                <a:gd name="connsiteX128" fmla="*/ 476518 w 1545465"/>
                <a:gd name="connsiteY128" fmla="*/ 821672 h 1133340"/>
                <a:gd name="connsiteX129" fmla="*/ 510003 w 1545465"/>
                <a:gd name="connsiteY129" fmla="*/ 801065 h 1133340"/>
                <a:gd name="connsiteX130" fmla="*/ 533185 w 1545465"/>
                <a:gd name="connsiteY130" fmla="*/ 770156 h 1133340"/>
                <a:gd name="connsiteX131" fmla="*/ 556367 w 1545465"/>
                <a:gd name="connsiteY131" fmla="*/ 757277 h 1133340"/>
                <a:gd name="connsiteX132" fmla="*/ 582125 w 1545465"/>
                <a:gd name="connsiteY132" fmla="*/ 736671 h 1133340"/>
                <a:gd name="connsiteX133" fmla="*/ 597580 w 1545465"/>
                <a:gd name="connsiteY133" fmla="*/ 672277 h 1133340"/>
                <a:gd name="connsiteX0" fmla="*/ 597580 w 1545465"/>
                <a:gd name="connsiteY0" fmla="*/ 672277 h 1133340"/>
                <a:gd name="connsiteX1" fmla="*/ 613034 w 1545465"/>
                <a:gd name="connsiteY1" fmla="*/ 618185 h 1133340"/>
                <a:gd name="connsiteX2" fmla="*/ 625913 w 1545465"/>
                <a:gd name="connsiteY2" fmla="*/ 571822 h 1133340"/>
                <a:gd name="connsiteX3" fmla="*/ 656822 w 1545465"/>
                <a:gd name="connsiteY3" fmla="*/ 522882 h 1133340"/>
                <a:gd name="connsiteX4" fmla="*/ 685156 w 1545465"/>
                <a:gd name="connsiteY4" fmla="*/ 491973 h 1133340"/>
                <a:gd name="connsiteX5" fmla="*/ 721217 w 1545465"/>
                <a:gd name="connsiteY5" fmla="*/ 479094 h 1133340"/>
                <a:gd name="connsiteX6" fmla="*/ 762429 w 1545465"/>
                <a:gd name="connsiteY6" fmla="*/ 458487 h 1133340"/>
                <a:gd name="connsiteX7" fmla="*/ 788187 w 1545465"/>
                <a:gd name="connsiteY7" fmla="*/ 437881 h 1133340"/>
                <a:gd name="connsiteX8" fmla="*/ 801066 w 1545465"/>
                <a:gd name="connsiteY8" fmla="*/ 399245 h 1133340"/>
                <a:gd name="connsiteX9" fmla="*/ 808793 w 1545465"/>
                <a:gd name="connsiteY9" fmla="*/ 358032 h 1133340"/>
                <a:gd name="connsiteX10" fmla="*/ 736828 w 1545465"/>
                <a:gd name="connsiteY10" fmla="*/ 313460 h 1133340"/>
                <a:gd name="connsiteX11" fmla="*/ 708338 w 1545465"/>
                <a:gd name="connsiteY11" fmla="*/ 267880 h 1133340"/>
                <a:gd name="connsiteX12" fmla="*/ 692883 w 1545465"/>
                <a:gd name="connsiteY12" fmla="*/ 242122 h 1133340"/>
                <a:gd name="connsiteX13" fmla="*/ 672277 w 1545465"/>
                <a:gd name="connsiteY13" fmla="*/ 198334 h 1133340"/>
                <a:gd name="connsiteX14" fmla="*/ 661974 w 1545465"/>
                <a:gd name="connsiteY14" fmla="*/ 159698 h 1133340"/>
                <a:gd name="connsiteX15" fmla="*/ 661974 w 1545465"/>
                <a:gd name="connsiteY15" fmla="*/ 115909 h 1133340"/>
                <a:gd name="connsiteX16" fmla="*/ 667126 w 1545465"/>
                <a:gd name="connsiteY16" fmla="*/ 82424 h 1133340"/>
                <a:gd name="connsiteX17" fmla="*/ 690308 w 1545465"/>
                <a:gd name="connsiteY17" fmla="*/ 36060 h 1133340"/>
                <a:gd name="connsiteX18" fmla="*/ 741823 w 1545465"/>
                <a:gd name="connsiteY18" fmla="*/ 10303 h 1133340"/>
                <a:gd name="connsiteX19" fmla="*/ 783035 w 1545465"/>
                <a:gd name="connsiteY19" fmla="*/ 0 h 1133340"/>
                <a:gd name="connsiteX20" fmla="*/ 826824 w 1545465"/>
                <a:gd name="connsiteY20" fmla="*/ 0 h 1133340"/>
                <a:gd name="connsiteX21" fmla="*/ 865460 w 1545465"/>
                <a:gd name="connsiteY21" fmla="*/ 5151 h 1133340"/>
                <a:gd name="connsiteX22" fmla="*/ 896370 w 1545465"/>
                <a:gd name="connsiteY22" fmla="*/ 33485 h 1133340"/>
                <a:gd name="connsiteX23" fmla="*/ 916976 w 1545465"/>
                <a:gd name="connsiteY23" fmla="*/ 87576 h 1133340"/>
                <a:gd name="connsiteX24" fmla="*/ 929855 w 1545465"/>
                <a:gd name="connsiteY24" fmla="*/ 128788 h 1133340"/>
                <a:gd name="connsiteX25" fmla="*/ 940158 w 1545465"/>
                <a:gd name="connsiteY25" fmla="*/ 167425 h 1133340"/>
                <a:gd name="connsiteX26" fmla="*/ 947885 w 1545465"/>
                <a:gd name="connsiteY26" fmla="*/ 195758 h 1133340"/>
                <a:gd name="connsiteX27" fmla="*/ 953037 w 1545465"/>
                <a:gd name="connsiteY27" fmla="*/ 231819 h 1133340"/>
                <a:gd name="connsiteX28" fmla="*/ 942733 w 1545465"/>
                <a:gd name="connsiteY28" fmla="*/ 262729 h 1133340"/>
                <a:gd name="connsiteX29" fmla="*/ 937582 w 1545465"/>
                <a:gd name="connsiteY29" fmla="*/ 296214 h 1133340"/>
                <a:gd name="connsiteX30" fmla="*/ 981370 w 1545465"/>
                <a:gd name="connsiteY30" fmla="*/ 303941 h 1133340"/>
                <a:gd name="connsiteX31" fmla="*/ 1027734 w 1545465"/>
                <a:gd name="connsiteY31" fmla="*/ 316820 h 1133340"/>
                <a:gd name="connsiteX32" fmla="*/ 1063795 w 1545465"/>
                <a:gd name="connsiteY32" fmla="*/ 309093 h 1133340"/>
                <a:gd name="connsiteX33" fmla="*/ 1105007 w 1545465"/>
                <a:gd name="connsiteY33" fmla="*/ 303941 h 1133340"/>
                <a:gd name="connsiteX34" fmla="*/ 1125613 w 1545465"/>
                <a:gd name="connsiteY34" fmla="*/ 296214 h 1133340"/>
                <a:gd name="connsiteX35" fmla="*/ 1117886 w 1545465"/>
                <a:gd name="connsiteY35" fmla="*/ 270456 h 1133340"/>
                <a:gd name="connsiteX36" fmla="*/ 1086977 w 1545465"/>
                <a:gd name="connsiteY36" fmla="*/ 255001 h 1133340"/>
                <a:gd name="connsiteX37" fmla="*/ 1061219 w 1545465"/>
                <a:gd name="connsiteY37" fmla="*/ 260153 h 1133340"/>
                <a:gd name="connsiteX38" fmla="*/ 1014855 w 1545465"/>
                <a:gd name="connsiteY38" fmla="*/ 265304 h 1133340"/>
                <a:gd name="connsiteX39" fmla="*/ 983946 w 1545465"/>
                <a:gd name="connsiteY39" fmla="*/ 257577 h 1133340"/>
                <a:gd name="connsiteX40" fmla="*/ 978794 w 1545465"/>
                <a:gd name="connsiteY40" fmla="*/ 229244 h 1133340"/>
                <a:gd name="connsiteX41" fmla="*/ 994249 w 1545465"/>
                <a:gd name="connsiteY41" fmla="*/ 195758 h 1133340"/>
                <a:gd name="connsiteX42" fmla="*/ 1017431 w 1545465"/>
                <a:gd name="connsiteY42" fmla="*/ 167425 h 1133340"/>
                <a:gd name="connsiteX43" fmla="*/ 1061219 w 1545465"/>
                <a:gd name="connsiteY43" fmla="*/ 154546 h 1133340"/>
                <a:gd name="connsiteX44" fmla="*/ 1110159 w 1545465"/>
                <a:gd name="connsiteY44" fmla="*/ 154546 h 1133340"/>
                <a:gd name="connsiteX45" fmla="*/ 1120462 w 1545465"/>
                <a:gd name="connsiteY45" fmla="*/ 154546 h 1133340"/>
                <a:gd name="connsiteX46" fmla="*/ 1156523 w 1545465"/>
                <a:gd name="connsiteY46" fmla="*/ 162273 h 1133340"/>
                <a:gd name="connsiteX47" fmla="*/ 1184856 w 1545465"/>
                <a:gd name="connsiteY47" fmla="*/ 175152 h 1133340"/>
                <a:gd name="connsiteX48" fmla="*/ 1249251 w 1545465"/>
                <a:gd name="connsiteY48" fmla="*/ 203486 h 1133340"/>
                <a:gd name="connsiteX49" fmla="*/ 1267281 w 1545465"/>
                <a:gd name="connsiteY49" fmla="*/ 211213 h 1133340"/>
                <a:gd name="connsiteX50" fmla="*/ 1313645 w 1545465"/>
                <a:gd name="connsiteY50" fmla="*/ 242122 h 1133340"/>
                <a:gd name="connsiteX51" fmla="*/ 1318797 w 1545465"/>
                <a:gd name="connsiteY51" fmla="*/ 275607 h 1133340"/>
                <a:gd name="connsiteX52" fmla="*/ 1323948 w 1545465"/>
                <a:gd name="connsiteY52" fmla="*/ 311668 h 1133340"/>
                <a:gd name="connsiteX53" fmla="*/ 1329100 w 1545465"/>
                <a:gd name="connsiteY53" fmla="*/ 332274 h 1133340"/>
                <a:gd name="connsiteX54" fmla="*/ 1341979 w 1545465"/>
                <a:gd name="connsiteY54" fmla="*/ 347729 h 1133340"/>
                <a:gd name="connsiteX55" fmla="*/ 1388342 w 1545465"/>
                <a:gd name="connsiteY55" fmla="*/ 347729 h 1133340"/>
                <a:gd name="connsiteX56" fmla="*/ 1414100 w 1545465"/>
                <a:gd name="connsiteY56" fmla="*/ 329699 h 1133340"/>
                <a:gd name="connsiteX57" fmla="*/ 1457888 w 1545465"/>
                <a:gd name="connsiteY57" fmla="*/ 321971 h 1133340"/>
                <a:gd name="connsiteX58" fmla="*/ 1486222 w 1545465"/>
                <a:gd name="connsiteY58" fmla="*/ 311668 h 1133340"/>
                <a:gd name="connsiteX59" fmla="*/ 1532586 w 1545465"/>
                <a:gd name="connsiteY59" fmla="*/ 311668 h 1133340"/>
                <a:gd name="connsiteX60" fmla="*/ 1545465 w 1545465"/>
                <a:gd name="connsiteY60" fmla="*/ 368335 h 1133340"/>
                <a:gd name="connsiteX61" fmla="*/ 1545465 w 1545465"/>
                <a:gd name="connsiteY61" fmla="*/ 391517 h 1133340"/>
                <a:gd name="connsiteX62" fmla="*/ 1540313 w 1545465"/>
                <a:gd name="connsiteY62" fmla="*/ 425002 h 1133340"/>
                <a:gd name="connsiteX63" fmla="*/ 1535162 w 1545465"/>
                <a:gd name="connsiteY63" fmla="*/ 479094 h 1133340"/>
                <a:gd name="connsiteX64" fmla="*/ 1530010 w 1545465"/>
                <a:gd name="connsiteY64" fmla="*/ 502276 h 1133340"/>
                <a:gd name="connsiteX65" fmla="*/ 1517131 w 1545465"/>
                <a:gd name="connsiteY65" fmla="*/ 525458 h 1133340"/>
                <a:gd name="connsiteX66" fmla="*/ 1501677 w 1545465"/>
                <a:gd name="connsiteY66" fmla="*/ 543488 h 1133340"/>
                <a:gd name="connsiteX67" fmla="*/ 1478495 w 1545465"/>
                <a:gd name="connsiteY67" fmla="*/ 548640 h 1133340"/>
                <a:gd name="connsiteX68" fmla="*/ 1414100 w 1545465"/>
                <a:gd name="connsiteY68" fmla="*/ 558943 h 1133340"/>
                <a:gd name="connsiteX69" fmla="*/ 1349706 w 1545465"/>
                <a:gd name="connsiteY69" fmla="*/ 556367 h 1133340"/>
                <a:gd name="connsiteX70" fmla="*/ 1285311 w 1545465"/>
                <a:gd name="connsiteY70" fmla="*/ 546064 h 1133340"/>
                <a:gd name="connsiteX71" fmla="*/ 1254402 w 1545465"/>
                <a:gd name="connsiteY71" fmla="*/ 538336 h 1133340"/>
                <a:gd name="connsiteX72" fmla="*/ 1171977 w 1545465"/>
                <a:gd name="connsiteY72" fmla="*/ 497124 h 1133340"/>
                <a:gd name="connsiteX73" fmla="*/ 1135917 w 1545465"/>
                <a:gd name="connsiteY73" fmla="*/ 504851 h 1133340"/>
                <a:gd name="connsiteX74" fmla="*/ 1074098 w 1545465"/>
                <a:gd name="connsiteY74" fmla="*/ 538336 h 1133340"/>
                <a:gd name="connsiteX75" fmla="*/ 1048340 w 1545465"/>
                <a:gd name="connsiteY75" fmla="*/ 553791 h 1133340"/>
                <a:gd name="connsiteX76" fmla="*/ 996825 w 1545465"/>
                <a:gd name="connsiteY76" fmla="*/ 571822 h 1133340"/>
                <a:gd name="connsiteX77" fmla="*/ 963340 w 1545465"/>
                <a:gd name="connsiteY77" fmla="*/ 574397 h 1133340"/>
                <a:gd name="connsiteX78" fmla="*/ 922127 w 1545465"/>
                <a:gd name="connsiteY78" fmla="*/ 574397 h 1133340"/>
                <a:gd name="connsiteX79" fmla="*/ 898945 w 1545465"/>
                <a:gd name="connsiteY79" fmla="*/ 587276 h 1133340"/>
                <a:gd name="connsiteX80" fmla="*/ 898945 w 1545465"/>
                <a:gd name="connsiteY80" fmla="*/ 618185 h 1133340"/>
                <a:gd name="connsiteX81" fmla="*/ 909248 w 1545465"/>
                <a:gd name="connsiteY81" fmla="*/ 654246 h 1133340"/>
                <a:gd name="connsiteX82" fmla="*/ 886066 w 1545465"/>
                <a:gd name="connsiteY82" fmla="*/ 708338 h 1133340"/>
                <a:gd name="connsiteX83" fmla="*/ 857733 w 1545465"/>
                <a:gd name="connsiteY83" fmla="*/ 759853 h 1133340"/>
                <a:gd name="connsiteX84" fmla="*/ 808793 w 1545465"/>
                <a:gd name="connsiteY84" fmla="*/ 808793 h 1133340"/>
                <a:gd name="connsiteX85" fmla="*/ 803642 w 1545465"/>
                <a:gd name="connsiteY85" fmla="*/ 837126 h 1133340"/>
                <a:gd name="connsiteX86" fmla="*/ 829399 w 1545465"/>
                <a:gd name="connsiteY86" fmla="*/ 880914 h 1133340"/>
                <a:gd name="connsiteX87" fmla="*/ 847430 w 1545465"/>
                <a:gd name="connsiteY87" fmla="*/ 914400 h 1133340"/>
                <a:gd name="connsiteX88" fmla="*/ 857733 w 1545465"/>
                <a:gd name="connsiteY88" fmla="*/ 935006 h 1133340"/>
                <a:gd name="connsiteX89" fmla="*/ 865460 w 1545465"/>
                <a:gd name="connsiteY89" fmla="*/ 955612 h 1133340"/>
                <a:gd name="connsiteX90" fmla="*/ 873188 w 1545465"/>
                <a:gd name="connsiteY90" fmla="*/ 996824 h 1133340"/>
                <a:gd name="connsiteX91" fmla="*/ 857733 w 1545465"/>
                <a:gd name="connsiteY91" fmla="*/ 1048340 h 1133340"/>
                <a:gd name="connsiteX92" fmla="*/ 842278 w 1545465"/>
                <a:gd name="connsiteY92" fmla="*/ 1071522 h 1133340"/>
                <a:gd name="connsiteX93" fmla="*/ 816521 w 1545465"/>
                <a:gd name="connsiteY93" fmla="*/ 1074098 h 1133340"/>
                <a:gd name="connsiteX94" fmla="*/ 788187 w 1545465"/>
                <a:gd name="connsiteY94" fmla="*/ 1074098 h 1133340"/>
                <a:gd name="connsiteX95" fmla="*/ 765005 w 1545465"/>
                <a:gd name="connsiteY95" fmla="*/ 1068946 h 1133340"/>
                <a:gd name="connsiteX96" fmla="*/ 752126 w 1545465"/>
                <a:gd name="connsiteY96" fmla="*/ 1063794 h 1133340"/>
                <a:gd name="connsiteX97" fmla="*/ 728944 w 1545465"/>
                <a:gd name="connsiteY97" fmla="*/ 1061219 h 1133340"/>
                <a:gd name="connsiteX98" fmla="*/ 680004 w 1545465"/>
                <a:gd name="connsiteY98" fmla="*/ 1053491 h 1133340"/>
                <a:gd name="connsiteX99" fmla="*/ 638792 w 1545465"/>
                <a:gd name="connsiteY99" fmla="*/ 1050916 h 1133340"/>
                <a:gd name="connsiteX100" fmla="*/ 605307 w 1545465"/>
                <a:gd name="connsiteY100" fmla="*/ 1063794 h 1133340"/>
                <a:gd name="connsiteX101" fmla="*/ 582125 w 1545465"/>
                <a:gd name="connsiteY101" fmla="*/ 1112734 h 1133340"/>
                <a:gd name="connsiteX102" fmla="*/ 551216 w 1545465"/>
                <a:gd name="connsiteY102" fmla="*/ 1133340 h 1133340"/>
                <a:gd name="connsiteX103" fmla="*/ 484246 w 1545465"/>
                <a:gd name="connsiteY103" fmla="*/ 1133340 h 1133340"/>
                <a:gd name="connsiteX104" fmla="*/ 461064 w 1545465"/>
                <a:gd name="connsiteY104" fmla="*/ 1130765 h 1133340"/>
                <a:gd name="connsiteX105" fmla="*/ 406972 w 1545465"/>
                <a:gd name="connsiteY105" fmla="*/ 1125613 h 1133340"/>
                <a:gd name="connsiteX106" fmla="*/ 345154 w 1545465"/>
                <a:gd name="connsiteY106" fmla="*/ 1105007 h 1133340"/>
                <a:gd name="connsiteX107" fmla="*/ 303941 w 1545465"/>
                <a:gd name="connsiteY107" fmla="*/ 1086976 h 1133340"/>
                <a:gd name="connsiteX108" fmla="*/ 267881 w 1545465"/>
                <a:gd name="connsiteY108" fmla="*/ 1050916 h 1133340"/>
                <a:gd name="connsiteX109" fmla="*/ 242123 w 1545465"/>
                <a:gd name="connsiteY109" fmla="*/ 1014855 h 1133340"/>
                <a:gd name="connsiteX110" fmla="*/ 180304 w 1545465"/>
                <a:gd name="connsiteY110" fmla="*/ 994249 h 1133340"/>
                <a:gd name="connsiteX111" fmla="*/ 128789 w 1545465"/>
                <a:gd name="connsiteY111" fmla="*/ 996824 h 1133340"/>
                <a:gd name="connsiteX112" fmla="*/ 92728 w 1545465"/>
                <a:gd name="connsiteY112" fmla="*/ 999400 h 1133340"/>
                <a:gd name="connsiteX113" fmla="*/ 48940 w 1545465"/>
                <a:gd name="connsiteY113" fmla="*/ 978794 h 1133340"/>
                <a:gd name="connsiteX114" fmla="*/ 15455 w 1545465"/>
                <a:gd name="connsiteY114" fmla="*/ 963339 h 1133340"/>
                <a:gd name="connsiteX115" fmla="*/ 0 w 1545465"/>
                <a:gd name="connsiteY115" fmla="*/ 929854 h 1133340"/>
                <a:gd name="connsiteX116" fmla="*/ 12879 w 1545465"/>
                <a:gd name="connsiteY116" fmla="*/ 883490 h 1133340"/>
                <a:gd name="connsiteX117" fmla="*/ 41212 w 1545465"/>
                <a:gd name="connsiteY117" fmla="*/ 847429 h 1133340"/>
                <a:gd name="connsiteX118" fmla="*/ 59243 w 1545465"/>
                <a:gd name="connsiteY118" fmla="*/ 824247 h 1133340"/>
                <a:gd name="connsiteX119" fmla="*/ 128789 w 1545465"/>
                <a:gd name="connsiteY119" fmla="*/ 813944 h 1133340"/>
                <a:gd name="connsiteX120" fmla="*/ 149395 w 1545465"/>
                <a:gd name="connsiteY120" fmla="*/ 821672 h 1133340"/>
                <a:gd name="connsiteX121" fmla="*/ 167425 w 1545465"/>
                <a:gd name="connsiteY121" fmla="*/ 831975 h 1133340"/>
                <a:gd name="connsiteX122" fmla="*/ 226668 w 1545465"/>
                <a:gd name="connsiteY122" fmla="*/ 852581 h 1133340"/>
                <a:gd name="connsiteX123" fmla="*/ 275608 w 1545465"/>
                <a:gd name="connsiteY123" fmla="*/ 865460 h 1133340"/>
                <a:gd name="connsiteX124" fmla="*/ 324548 w 1545465"/>
                <a:gd name="connsiteY124" fmla="*/ 868036 h 1133340"/>
                <a:gd name="connsiteX125" fmla="*/ 368336 w 1545465"/>
                <a:gd name="connsiteY125" fmla="*/ 860308 h 1133340"/>
                <a:gd name="connsiteX126" fmla="*/ 412124 w 1545465"/>
                <a:gd name="connsiteY126" fmla="*/ 860308 h 1133340"/>
                <a:gd name="connsiteX127" fmla="*/ 432730 w 1545465"/>
                <a:gd name="connsiteY127" fmla="*/ 852581 h 1133340"/>
                <a:gd name="connsiteX128" fmla="*/ 476518 w 1545465"/>
                <a:gd name="connsiteY128" fmla="*/ 821672 h 1133340"/>
                <a:gd name="connsiteX129" fmla="*/ 510003 w 1545465"/>
                <a:gd name="connsiteY129" fmla="*/ 801065 h 1133340"/>
                <a:gd name="connsiteX130" fmla="*/ 533185 w 1545465"/>
                <a:gd name="connsiteY130" fmla="*/ 770156 h 1133340"/>
                <a:gd name="connsiteX131" fmla="*/ 556367 w 1545465"/>
                <a:gd name="connsiteY131" fmla="*/ 757277 h 1133340"/>
                <a:gd name="connsiteX132" fmla="*/ 582125 w 1545465"/>
                <a:gd name="connsiteY132" fmla="*/ 736671 h 1133340"/>
                <a:gd name="connsiteX133" fmla="*/ 597580 w 1545465"/>
                <a:gd name="connsiteY133" fmla="*/ 672277 h 1133340"/>
                <a:gd name="connsiteX0" fmla="*/ 597580 w 1545465"/>
                <a:gd name="connsiteY0" fmla="*/ 672277 h 1133340"/>
                <a:gd name="connsiteX1" fmla="*/ 613034 w 1545465"/>
                <a:gd name="connsiteY1" fmla="*/ 618185 h 1133340"/>
                <a:gd name="connsiteX2" fmla="*/ 625913 w 1545465"/>
                <a:gd name="connsiteY2" fmla="*/ 571822 h 1133340"/>
                <a:gd name="connsiteX3" fmla="*/ 656822 w 1545465"/>
                <a:gd name="connsiteY3" fmla="*/ 522882 h 1133340"/>
                <a:gd name="connsiteX4" fmla="*/ 685156 w 1545465"/>
                <a:gd name="connsiteY4" fmla="*/ 491973 h 1133340"/>
                <a:gd name="connsiteX5" fmla="*/ 721217 w 1545465"/>
                <a:gd name="connsiteY5" fmla="*/ 479094 h 1133340"/>
                <a:gd name="connsiteX6" fmla="*/ 762429 w 1545465"/>
                <a:gd name="connsiteY6" fmla="*/ 458487 h 1133340"/>
                <a:gd name="connsiteX7" fmla="*/ 788187 w 1545465"/>
                <a:gd name="connsiteY7" fmla="*/ 437881 h 1133340"/>
                <a:gd name="connsiteX8" fmla="*/ 801066 w 1545465"/>
                <a:gd name="connsiteY8" fmla="*/ 399245 h 1133340"/>
                <a:gd name="connsiteX9" fmla="*/ 808793 w 1545465"/>
                <a:gd name="connsiteY9" fmla="*/ 358032 h 1133340"/>
                <a:gd name="connsiteX10" fmla="*/ 787628 w 1545465"/>
                <a:gd name="connsiteY10" fmla="*/ 342489 h 1133340"/>
                <a:gd name="connsiteX11" fmla="*/ 708338 w 1545465"/>
                <a:gd name="connsiteY11" fmla="*/ 267880 h 1133340"/>
                <a:gd name="connsiteX12" fmla="*/ 692883 w 1545465"/>
                <a:gd name="connsiteY12" fmla="*/ 242122 h 1133340"/>
                <a:gd name="connsiteX13" fmla="*/ 672277 w 1545465"/>
                <a:gd name="connsiteY13" fmla="*/ 198334 h 1133340"/>
                <a:gd name="connsiteX14" fmla="*/ 661974 w 1545465"/>
                <a:gd name="connsiteY14" fmla="*/ 159698 h 1133340"/>
                <a:gd name="connsiteX15" fmla="*/ 661974 w 1545465"/>
                <a:gd name="connsiteY15" fmla="*/ 115909 h 1133340"/>
                <a:gd name="connsiteX16" fmla="*/ 667126 w 1545465"/>
                <a:gd name="connsiteY16" fmla="*/ 82424 h 1133340"/>
                <a:gd name="connsiteX17" fmla="*/ 690308 w 1545465"/>
                <a:gd name="connsiteY17" fmla="*/ 36060 h 1133340"/>
                <a:gd name="connsiteX18" fmla="*/ 741823 w 1545465"/>
                <a:gd name="connsiteY18" fmla="*/ 10303 h 1133340"/>
                <a:gd name="connsiteX19" fmla="*/ 783035 w 1545465"/>
                <a:gd name="connsiteY19" fmla="*/ 0 h 1133340"/>
                <a:gd name="connsiteX20" fmla="*/ 826824 w 1545465"/>
                <a:gd name="connsiteY20" fmla="*/ 0 h 1133340"/>
                <a:gd name="connsiteX21" fmla="*/ 865460 w 1545465"/>
                <a:gd name="connsiteY21" fmla="*/ 5151 h 1133340"/>
                <a:gd name="connsiteX22" fmla="*/ 896370 w 1545465"/>
                <a:gd name="connsiteY22" fmla="*/ 33485 h 1133340"/>
                <a:gd name="connsiteX23" fmla="*/ 916976 w 1545465"/>
                <a:gd name="connsiteY23" fmla="*/ 87576 h 1133340"/>
                <a:gd name="connsiteX24" fmla="*/ 929855 w 1545465"/>
                <a:gd name="connsiteY24" fmla="*/ 128788 h 1133340"/>
                <a:gd name="connsiteX25" fmla="*/ 940158 w 1545465"/>
                <a:gd name="connsiteY25" fmla="*/ 167425 h 1133340"/>
                <a:gd name="connsiteX26" fmla="*/ 947885 w 1545465"/>
                <a:gd name="connsiteY26" fmla="*/ 195758 h 1133340"/>
                <a:gd name="connsiteX27" fmla="*/ 953037 w 1545465"/>
                <a:gd name="connsiteY27" fmla="*/ 231819 h 1133340"/>
                <a:gd name="connsiteX28" fmla="*/ 942733 w 1545465"/>
                <a:gd name="connsiteY28" fmla="*/ 262729 h 1133340"/>
                <a:gd name="connsiteX29" fmla="*/ 937582 w 1545465"/>
                <a:gd name="connsiteY29" fmla="*/ 296214 h 1133340"/>
                <a:gd name="connsiteX30" fmla="*/ 981370 w 1545465"/>
                <a:gd name="connsiteY30" fmla="*/ 303941 h 1133340"/>
                <a:gd name="connsiteX31" fmla="*/ 1027734 w 1545465"/>
                <a:gd name="connsiteY31" fmla="*/ 316820 h 1133340"/>
                <a:gd name="connsiteX32" fmla="*/ 1063795 w 1545465"/>
                <a:gd name="connsiteY32" fmla="*/ 309093 h 1133340"/>
                <a:gd name="connsiteX33" fmla="*/ 1105007 w 1545465"/>
                <a:gd name="connsiteY33" fmla="*/ 303941 h 1133340"/>
                <a:gd name="connsiteX34" fmla="*/ 1125613 w 1545465"/>
                <a:gd name="connsiteY34" fmla="*/ 296214 h 1133340"/>
                <a:gd name="connsiteX35" fmla="*/ 1117886 w 1545465"/>
                <a:gd name="connsiteY35" fmla="*/ 270456 h 1133340"/>
                <a:gd name="connsiteX36" fmla="*/ 1086977 w 1545465"/>
                <a:gd name="connsiteY36" fmla="*/ 255001 h 1133340"/>
                <a:gd name="connsiteX37" fmla="*/ 1061219 w 1545465"/>
                <a:gd name="connsiteY37" fmla="*/ 260153 h 1133340"/>
                <a:gd name="connsiteX38" fmla="*/ 1014855 w 1545465"/>
                <a:gd name="connsiteY38" fmla="*/ 265304 h 1133340"/>
                <a:gd name="connsiteX39" fmla="*/ 983946 w 1545465"/>
                <a:gd name="connsiteY39" fmla="*/ 257577 h 1133340"/>
                <a:gd name="connsiteX40" fmla="*/ 978794 w 1545465"/>
                <a:gd name="connsiteY40" fmla="*/ 229244 h 1133340"/>
                <a:gd name="connsiteX41" fmla="*/ 994249 w 1545465"/>
                <a:gd name="connsiteY41" fmla="*/ 195758 h 1133340"/>
                <a:gd name="connsiteX42" fmla="*/ 1017431 w 1545465"/>
                <a:gd name="connsiteY42" fmla="*/ 167425 h 1133340"/>
                <a:gd name="connsiteX43" fmla="*/ 1061219 w 1545465"/>
                <a:gd name="connsiteY43" fmla="*/ 154546 h 1133340"/>
                <a:gd name="connsiteX44" fmla="*/ 1110159 w 1545465"/>
                <a:gd name="connsiteY44" fmla="*/ 154546 h 1133340"/>
                <a:gd name="connsiteX45" fmla="*/ 1120462 w 1545465"/>
                <a:gd name="connsiteY45" fmla="*/ 154546 h 1133340"/>
                <a:gd name="connsiteX46" fmla="*/ 1156523 w 1545465"/>
                <a:gd name="connsiteY46" fmla="*/ 162273 h 1133340"/>
                <a:gd name="connsiteX47" fmla="*/ 1184856 w 1545465"/>
                <a:gd name="connsiteY47" fmla="*/ 175152 h 1133340"/>
                <a:gd name="connsiteX48" fmla="*/ 1249251 w 1545465"/>
                <a:gd name="connsiteY48" fmla="*/ 203486 h 1133340"/>
                <a:gd name="connsiteX49" fmla="*/ 1267281 w 1545465"/>
                <a:gd name="connsiteY49" fmla="*/ 211213 h 1133340"/>
                <a:gd name="connsiteX50" fmla="*/ 1313645 w 1545465"/>
                <a:gd name="connsiteY50" fmla="*/ 242122 h 1133340"/>
                <a:gd name="connsiteX51" fmla="*/ 1318797 w 1545465"/>
                <a:gd name="connsiteY51" fmla="*/ 275607 h 1133340"/>
                <a:gd name="connsiteX52" fmla="*/ 1323948 w 1545465"/>
                <a:gd name="connsiteY52" fmla="*/ 311668 h 1133340"/>
                <a:gd name="connsiteX53" fmla="*/ 1329100 w 1545465"/>
                <a:gd name="connsiteY53" fmla="*/ 332274 h 1133340"/>
                <a:gd name="connsiteX54" fmla="*/ 1341979 w 1545465"/>
                <a:gd name="connsiteY54" fmla="*/ 347729 h 1133340"/>
                <a:gd name="connsiteX55" fmla="*/ 1388342 w 1545465"/>
                <a:gd name="connsiteY55" fmla="*/ 347729 h 1133340"/>
                <a:gd name="connsiteX56" fmla="*/ 1414100 w 1545465"/>
                <a:gd name="connsiteY56" fmla="*/ 329699 h 1133340"/>
                <a:gd name="connsiteX57" fmla="*/ 1457888 w 1545465"/>
                <a:gd name="connsiteY57" fmla="*/ 321971 h 1133340"/>
                <a:gd name="connsiteX58" fmla="*/ 1486222 w 1545465"/>
                <a:gd name="connsiteY58" fmla="*/ 311668 h 1133340"/>
                <a:gd name="connsiteX59" fmla="*/ 1532586 w 1545465"/>
                <a:gd name="connsiteY59" fmla="*/ 311668 h 1133340"/>
                <a:gd name="connsiteX60" fmla="*/ 1545465 w 1545465"/>
                <a:gd name="connsiteY60" fmla="*/ 368335 h 1133340"/>
                <a:gd name="connsiteX61" fmla="*/ 1545465 w 1545465"/>
                <a:gd name="connsiteY61" fmla="*/ 391517 h 1133340"/>
                <a:gd name="connsiteX62" fmla="*/ 1540313 w 1545465"/>
                <a:gd name="connsiteY62" fmla="*/ 425002 h 1133340"/>
                <a:gd name="connsiteX63" fmla="*/ 1535162 w 1545465"/>
                <a:gd name="connsiteY63" fmla="*/ 479094 h 1133340"/>
                <a:gd name="connsiteX64" fmla="*/ 1530010 w 1545465"/>
                <a:gd name="connsiteY64" fmla="*/ 502276 h 1133340"/>
                <a:gd name="connsiteX65" fmla="*/ 1517131 w 1545465"/>
                <a:gd name="connsiteY65" fmla="*/ 525458 h 1133340"/>
                <a:gd name="connsiteX66" fmla="*/ 1501677 w 1545465"/>
                <a:gd name="connsiteY66" fmla="*/ 543488 h 1133340"/>
                <a:gd name="connsiteX67" fmla="*/ 1478495 w 1545465"/>
                <a:gd name="connsiteY67" fmla="*/ 548640 h 1133340"/>
                <a:gd name="connsiteX68" fmla="*/ 1414100 w 1545465"/>
                <a:gd name="connsiteY68" fmla="*/ 558943 h 1133340"/>
                <a:gd name="connsiteX69" fmla="*/ 1349706 w 1545465"/>
                <a:gd name="connsiteY69" fmla="*/ 556367 h 1133340"/>
                <a:gd name="connsiteX70" fmla="*/ 1285311 w 1545465"/>
                <a:gd name="connsiteY70" fmla="*/ 546064 h 1133340"/>
                <a:gd name="connsiteX71" fmla="*/ 1254402 w 1545465"/>
                <a:gd name="connsiteY71" fmla="*/ 538336 h 1133340"/>
                <a:gd name="connsiteX72" fmla="*/ 1171977 w 1545465"/>
                <a:gd name="connsiteY72" fmla="*/ 497124 h 1133340"/>
                <a:gd name="connsiteX73" fmla="*/ 1135917 w 1545465"/>
                <a:gd name="connsiteY73" fmla="*/ 504851 h 1133340"/>
                <a:gd name="connsiteX74" fmla="*/ 1074098 w 1545465"/>
                <a:gd name="connsiteY74" fmla="*/ 538336 h 1133340"/>
                <a:gd name="connsiteX75" fmla="*/ 1048340 w 1545465"/>
                <a:gd name="connsiteY75" fmla="*/ 553791 h 1133340"/>
                <a:gd name="connsiteX76" fmla="*/ 996825 w 1545465"/>
                <a:gd name="connsiteY76" fmla="*/ 571822 h 1133340"/>
                <a:gd name="connsiteX77" fmla="*/ 963340 w 1545465"/>
                <a:gd name="connsiteY77" fmla="*/ 574397 h 1133340"/>
                <a:gd name="connsiteX78" fmla="*/ 922127 w 1545465"/>
                <a:gd name="connsiteY78" fmla="*/ 574397 h 1133340"/>
                <a:gd name="connsiteX79" fmla="*/ 898945 w 1545465"/>
                <a:gd name="connsiteY79" fmla="*/ 587276 h 1133340"/>
                <a:gd name="connsiteX80" fmla="*/ 898945 w 1545465"/>
                <a:gd name="connsiteY80" fmla="*/ 618185 h 1133340"/>
                <a:gd name="connsiteX81" fmla="*/ 909248 w 1545465"/>
                <a:gd name="connsiteY81" fmla="*/ 654246 h 1133340"/>
                <a:gd name="connsiteX82" fmla="*/ 886066 w 1545465"/>
                <a:gd name="connsiteY82" fmla="*/ 708338 h 1133340"/>
                <a:gd name="connsiteX83" fmla="*/ 857733 w 1545465"/>
                <a:gd name="connsiteY83" fmla="*/ 759853 h 1133340"/>
                <a:gd name="connsiteX84" fmla="*/ 808793 w 1545465"/>
                <a:gd name="connsiteY84" fmla="*/ 808793 h 1133340"/>
                <a:gd name="connsiteX85" fmla="*/ 803642 w 1545465"/>
                <a:gd name="connsiteY85" fmla="*/ 837126 h 1133340"/>
                <a:gd name="connsiteX86" fmla="*/ 829399 w 1545465"/>
                <a:gd name="connsiteY86" fmla="*/ 880914 h 1133340"/>
                <a:gd name="connsiteX87" fmla="*/ 847430 w 1545465"/>
                <a:gd name="connsiteY87" fmla="*/ 914400 h 1133340"/>
                <a:gd name="connsiteX88" fmla="*/ 857733 w 1545465"/>
                <a:gd name="connsiteY88" fmla="*/ 935006 h 1133340"/>
                <a:gd name="connsiteX89" fmla="*/ 865460 w 1545465"/>
                <a:gd name="connsiteY89" fmla="*/ 955612 h 1133340"/>
                <a:gd name="connsiteX90" fmla="*/ 873188 w 1545465"/>
                <a:gd name="connsiteY90" fmla="*/ 996824 h 1133340"/>
                <a:gd name="connsiteX91" fmla="*/ 857733 w 1545465"/>
                <a:gd name="connsiteY91" fmla="*/ 1048340 h 1133340"/>
                <a:gd name="connsiteX92" fmla="*/ 842278 w 1545465"/>
                <a:gd name="connsiteY92" fmla="*/ 1071522 h 1133340"/>
                <a:gd name="connsiteX93" fmla="*/ 816521 w 1545465"/>
                <a:gd name="connsiteY93" fmla="*/ 1074098 h 1133340"/>
                <a:gd name="connsiteX94" fmla="*/ 788187 w 1545465"/>
                <a:gd name="connsiteY94" fmla="*/ 1074098 h 1133340"/>
                <a:gd name="connsiteX95" fmla="*/ 765005 w 1545465"/>
                <a:gd name="connsiteY95" fmla="*/ 1068946 h 1133340"/>
                <a:gd name="connsiteX96" fmla="*/ 752126 w 1545465"/>
                <a:gd name="connsiteY96" fmla="*/ 1063794 h 1133340"/>
                <a:gd name="connsiteX97" fmla="*/ 728944 w 1545465"/>
                <a:gd name="connsiteY97" fmla="*/ 1061219 h 1133340"/>
                <a:gd name="connsiteX98" fmla="*/ 680004 w 1545465"/>
                <a:gd name="connsiteY98" fmla="*/ 1053491 h 1133340"/>
                <a:gd name="connsiteX99" fmla="*/ 638792 w 1545465"/>
                <a:gd name="connsiteY99" fmla="*/ 1050916 h 1133340"/>
                <a:gd name="connsiteX100" fmla="*/ 605307 w 1545465"/>
                <a:gd name="connsiteY100" fmla="*/ 1063794 h 1133340"/>
                <a:gd name="connsiteX101" fmla="*/ 582125 w 1545465"/>
                <a:gd name="connsiteY101" fmla="*/ 1112734 h 1133340"/>
                <a:gd name="connsiteX102" fmla="*/ 551216 w 1545465"/>
                <a:gd name="connsiteY102" fmla="*/ 1133340 h 1133340"/>
                <a:gd name="connsiteX103" fmla="*/ 484246 w 1545465"/>
                <a:gd name="connsiteY103" fmla="*/ 1133340 h 1133340"/>
                <a:gd name="connsiteX104" fmla="*/ 461064 w 1545465"/>
                <a:gd name="connsiteY104" fmla="*/ 1130765 h 1133340"/>
                <a:gd name="connsiteX105" fmla="*/ 406972 w 1545465"/>
                <a:gd name="connsiteY105" fmla="*/ 1125613 h 1133340"/>
                <a:gd name="connsiteX106" fmla="*/ 345154 w 1545465"/>
                <a:gd name="connsiteY106" fmla="*/ 1105007 h 1133340"/>
                <a:gd name="connsiteX107" fmla="*/ 303941 w 1545465"/>
                <a:gd name="connsiteY107" fmla="*/ 1086976 h 1133340"/>
                <a:gd name="connsiteX108" fmla="*/ 267881 w 1545465"/>
                <a:gd name="connsiteY108" fmla="*/ 1050916 h 1133340"/>
                <a:gd name="connsiteX109" fmla="*/ 242123 w 1545465"/>
                <a:gd name="connsiteY109" fmla="*/ 1014855 h 1133340"/>
                <a:gd name="connsiteX110" fmla="*/ 180304 w 1545465"/>
                <a:gd name="connsiteY110" fmla="*/ 994249 h 1133340"/>
                <a:gd name="connsiteX111" fmla="*/ 128789 w 1545465"/>
                <a:gd name="connsiteY111" fmla="*/ 996824 h 1133340"/>
                <a:gd name="connsiteX112" fmla="*/ 92728 w 1545465"/>
                <a:gd name="connsiteY112" fmla="*/ 999400 h 1133340"/>
                <a:gd name="connsiteX113" fmla="*/ 48940 w 1545465"/>
                <a:gd name="connsiteY113" fmla="*/ 978794 h 1133340"/>
                <a:gd name="connsiteX114" fmla="*/ 15455 w 1545465"/>
                <a:gd name="connsiteY114" fmla="*/ 963339 h 1133340"/>
                <a:gd name="connsiteX115" fmla="*/ 0 w 1545465"/>
                <a:gd name="connsiteY115" fmla="*/ 929854 h 1133340"/>
                <a:gd name="connsiteX116" fmla="*/ 12879 w 1545465"/>
                <a:gd name="connsiteY116" fmla="*/ 883490 h 1133340"/>
                <a:gd name="connsiteX117" fmla="*/ 41212 w 1545465"/>
                <a:gd name="connsiteY117" fmla="*/ 847429 h 1133340"/>
                <a:gd name="connsiteX118" fmla="*/ 59243 w 1545465"/>
                <a:gd name="connsiteY118" fmla="*/ 824247 h 1133340"/>
                <a:gd name="connsiteX119" fmla="*/ 128789 w 1545465"/>
                <a:gd name="connsiteY119" fmla="*/ 813944 h 1133340"/>
                <a:gd name="connsiteX120" fmla="*/ 149395 w 1545465"/>
                <a:gd name="connsiteY120" fmla="*/ 821672 h 1133340"/>
                <a:gd name="connsiteX121" fmla="*/ 167425 w 1545465"/>
                <a:gd name="connsiteY121" fmla="*/ 831975 h 1133340"/>
                <a:gd name="connsiteX122" fmla="*/ 226668 w 1545465"/>
                <a:gd name="connsiteY122" fmla="*/ 852581 h 1133340"/>
                <a:gd name="connsiteX123" fmla="*/ 275608 w 1545465"/>
                <a:gd name="connsiteY123" fmla="*/ 865460 h 1133340"/>
                <a:gd name="connsiteX124" fmla="*/ 324548 w 1545465"/>
                <a:gd name="connsiteY124" fmla="*/ 868036 h 1133340"/>
                <a:gd name="connsiteX125" fmla="*/ 368336 w 1545465"/>
                <a:gd name="connsiteY125" fmla="*/ 860308 h 1133340"/>
                <a:gd name="connsiteX126" fmla="*/ 412124 w 1545465"/>
                <a:gd name="connsiteY126" fmla="*/ 860308 h 1133340"/>
                <a:gd name="connsiteX127" fmla="*/ 432730 w 1545465"/>
                <a:gd name="connsiteY127" fmla="*/ 852581 h 1133340"/>
                <a:gd name="connsiteX128" fmla="*/ 476518 w 1545465"/>
                <a:gd name="connsiteY128" fmla="*/ 821672 h 1133340"/>
                <a:gd name="connsiteX129" fmla="*/ 510003 w 1545465"/>
                <a:gd name="connsiteY129" fmla="*/ 801065 h 1133340"/>
                <a:gd name="connsiteX130" fmla="*/ 533185 w 1545465"/>
                <a:gd name="connsiteY130" fmla="*/ 770156 h 1133340"/>
                <a:gd name="connsiteX131" fmla="*/ 556367 w 1545465"/>
                <a:gd name="connsiteY131" fmla="*/ 757277 h 1133340"/>
                <a:gd name="connsiteX132" fmla="*/ 582125 w 1545465"/>
                <a:gd name="connsiteY132" fmla="*/ 736671 h 1133340"/>
                <a:gd name="connsiteX133" fmla="*/ 597580 w 1545465"/>
                <a:gd name="connsiteY133" fmla="*/ 672277 h 1133340"/>
                <a:gd name="connsiteX0" fmla="*/ 597580 w 1545465"/>
                <a:gd name="connsiteY0" fmla="*/ 672277 h 1133340"/>
                <a:gd name="connsiteX1" fmla="*/ 613034 w 1545465"/>
                <a:gd name="connsiteY1" fmla="*/ 618185 h 1133340"/>
                <a:gd name="connsiteX2" fmla="*/ 625913 w 1545465"/>
                <a:gd name="connsiteY2" fmla="*/ 571822 h 1133340"/>
                <a:gd name="connsiteX3" fmla="*/ 656822 w 1545465"/>
                <a:gd name="connsiteY3" fmla="*/ 522882 h 1133340"/>
                <a:gd name="connsiteX4" fmla="*/ 685156 w 1545465"/>
                <a:gd name="connsiteY4" fmla="*/ 491973 h 1133340"/>
                <a:gd name="connsiteX5" fmla="*/ 721217 w 1545465"/>
                <a:gd name="connsiteY5" fmla="*/ 479094 h 1133340"/>
                <a:gd name="connsiteX6" fmla="*/ 762429 w 1545465"/>
                <a:gd name="connsiteY6" fmla="*/ 458487 h 1133340"/>
                <a:gd name="connsiteX7" fmla="*/ 788187 w 1545465"/>
                <a:gd name="connsiteY7" fmla="*/ 437881 h 1133340"/>
                <a:gd name="connsiteX8" fmla="*/ 801066 w 1545465"/>
                <a:gd name="connsiteY8" fmla="*/ 399245 h 1133340"/>
                <a:gd name="connsiteX9" fmla="*/ 808793 w 1545465"/>
                <a:gd name="connsiteY9" fmla="*/ 358032 h 1133340"/>
                <a:gd name="connsiteX10" fmla="*/ 753761 w 1545465"/>
                <a:gd name="connsiteY10" fmla="*/ 325556 h 1133340"/>
                <a:gd name="connsiteX11" fmla="*/ 708338 w 1545465"/>
                <a:gd name="connsiteY11" fmla="*/ 267880 h 1133340"/>
                <a:gd name="connsiteX12" fmla="*/ 692883 w 1545465"/>
                <a:gd name="connsiteY12" fmla="*/ 242122 h 1133340"/>
                <a:gd name="connsiteX13" fmla="*/ 672277 w 1545465"/>
                <a:gd name="connsiteY13" fmla="*/ 198334 h 1133340"/>
                <a:gd name="connsiteX14" fmla="*/ 661974 w 1545465"/>
                <a:gd name="connsiteY14" fmla="*/ 159698 h 1133340"/>
                <a:gd name="connsiteX15" fmla="*/ 661974 w 1545465"/>
                <a:gd name="connsiteY15" fmla="*/ 115909 h 1133340"/>
                <a:gd name="connsiteX16" fmla="*/ 667126 w 1545465"/>
                <a:gd name="connsiteY16" fmla="*/ 82424 h 1133340"/>
                <a:gd name="connsiteX17" fmla="*/ 690308 w 1545465"/>
                <a:gd name="connsiteY17" fmla="*/ 36060 h 1133340"/>
                <a:gd name="connsiteX18" fmla="*/ 741823 w 1545465"/>
                <a:gd name="connsiteY18" fmla="*/ 10303 h 1133340"/>
                <a:gd name="connsiteX19" fmla="*/ 783035 w 1545465"/>
                <a:gd name="connsiteY19" fmla="*/ 0 h 1133340"/>
                <a:gd name="connsiteX20" fmla="*/ 826824 w 1545465"/>
                <a:gd name="connsiteY20" fmla="*/ 0 h 1133340"/>
                <a:gd name="connsiteX21" fmla="*/ 865460 w 1545465"/>
                <a:gd name="connsiteY21" fmla="*/ 5151 h 1133340"/>
                <a:gd name="connsiteX22" fmla="*/ 896370 w 1545465"/>
                <a:gd name="connsiteY22" fmla="*/ 33485 h 1133340"/>
                <a:gd name="connsiteX23" fmla="*/ 916976 w 1545465"/>
                <a:gd name="connsiteY23" fmla="*/ 87576 h 1133340"/>
                <a:gd name="connsiteX24" fmla="*/ 929855 w 1545465"/>
                <a:gd name="connsiteY24" fmla="*/ 128788 h 1133340"/>
                <a:gd name="connsiteX25" fmla="*/ 940158 w 1545465"/>
                <a:gd name="connsiteY25" fmla="*/ 167425 h 1133340"/>
                <a:gd name="connsiteX26" fmla="*/ 947885 w 1545465"/>
                <a:gd name="connsiteY26" fmla="*/ 195758 h 1133340"/>
                <a:gd name="connsiteX27" fmla="*/ 953037 w 1545465"/>
                <a:gd name="connsiteY27" fmla="*/ 231819 h 1133340"/>
                <a:gd name="connsiteX28" fmla="*/ 942733 w 1545465"/>
                <a:gd name="connsiteY28" fmla="*/ 262729 h 1133340"/>
                <a:gd name="connsiteX29" fmla="*/ 937582 w 1545465"/>
                <a:gd name="connsiteY29" fmla="*/ 296214 h 1133340"/>
                <a:gd name="connsiteX30" fmla="*/ 981370 w 1545465"/>
                <a:gd name="connsiteY30" fmla="*/ 303941 h 1133340"/>
                <a:gd name="connsiteX31" fmla="*/ 1027734 w 1545465"/>
                <a:gd name="connsiteY31" fmla="*/ 316820 h 1133340"/>
                <a:gd name="connsiteX32" fmla="*/ 1063795 w 1545465"/>
                <a:gd name="connsiteY32" fmla="*/ 309093 h 1133340"/>
                <a:gd name="connsiteX33" fmla="*/ 1105007 w 1545465"/>
                <a:gd name="connsiteY33" fmla="*/ 303941 h 1133340"/>
                <a:gd name="connsiteX34" fmla="*/ 1125613 w 1545465"/>
                <a:gd name="connsiteY34" fmla="*/ 296214 h 1133340"/>
                <a:gd name="connsiteX35" fmla="*/ 1117886 w 1545465"/>
                <a:gd name="connsiteY35" fmla="*/ 270456 h 1133340"/>
                <a:gd name="connsiteX36" fmla="*/ 1086977 w 1545465"/>
                <a:gd name="connsiteY36" fmla="*/ 255001 h 1133340"/>
                <a:gd name="connsiteX37" fmla="*/ 1061219 w 1545465"/>
                <a:gd name="connsiteY37" fmla="*/ 260153 h 1133340"/>
                <a:gd name="connsiteX38" fmla="*/ 1014855 w 1545465"/>
                <a:gd name="connsiteY38" fmla="*/ 265304 h 1133340"/>
                <a:gd name="connsiteX39" fmla="*/ 983946 w 1545465"/>
                <a:gd name="connsiteY39" fmla="*/ 257577 h 1133340"/>
                <a:gd name="connsiteX40" fmla="*/ 978794 w 1545465"/>
                <a:gd name="connsiteY40" fmla="*/ 229244 h 1133340"/>
                <a:gd name="connsiteX41" fmla="*/ 994249 w 1545465"/>
                <a:gd name="connsiteY41" fmla="*/ 195758 h 1133340"/>
                <a:gd name="connsiteX42" fmla="*/ 1017431 w 1545465"/>
                <a:gd name="connsiteY42" fmla="*/ 167425 h 1133340"/>
                <a:gd name="connsiteX43" fmla="*/ 1061219 w 1545465"/>
                <a:gd name="connsiteY43" fmla="*/ 154546 h 1133340"/>
                <a:gd name="connsiteX44" fmla="*/ 1110159 w 1545465"/>
                <a:gd name="connsiteY44" fmla="*/ 154546 h 1133340"/>
                <a:gd name="connsiteX45" fmla="*/ 1120462 w 1545465"/>
                <a:gd name="connsiteY45" fmla="*/ 154546 h 1133340"/>
                <a:gd name="connsiteX46" fmla="*/ 1156523 w 1545465"/>
                <a:gd name="connsiteY46" fmla="*/ 162273 h 1133340"/>
                <a:gd name="connsiteX47" fmla="*/ 1184856 w 1545465"/>
                <a:gd name="connsiteY47" fmla="*/ 175152 h 1133340"/>
                <a:gd name="connsiteX48" fmla="*/ 1249251 w 1545465"/>
                <a:gd name="connsiteY48" fmla="*/ 203486 h 1133340"/>
                <a:gd name="connsiteX49" fmla="*/ 1267281 w 1545465"/>
                <a:gd name="connsiteY49" fmla="*/ 211213 h 1133340"/>
                <a:gd name="connsiteX50" fmla="*/ 1313645 w 1545465"/>
                <a:gd name="connsiteY50" fmla="*/ 242122 h 1133340"/>
                <a:gd name="connsiteX51" fmla="*/ 1318797 w 1545465"/>
                <a:gd name="connsiteY51" fmla="*/ 275607 h 1133340"/>
                <a:gd name="connsiteX52" fmla="*/ 1323948 w 1545465"/>
                <a:gd name="connsiteY52" fmla="*/ 311668 h 1133340"/>
                <a:gd name="connsiteX53" fmla="*/ 1329100 w 1545465"/>
                <a:gd name="connsiteY53" fmla="*/ 332274 h 1133340"/>
                <a:gd name="connsiteX54" fmla="*/ 1341979 w 1545465"/>
                <a:gd name="connsiteY54" fmla="*/ 347729 h 1133340"/>
                <a:gd name="connsiteX55" fmla="*/ 1388342 w 1545465"/>
                <a:gd name="connsiteY55" fmla="*/ 347729 h 1133340"/>
                <a:gd name="connsiteX56" fmla="*/ 1414100 w 1545465"/>
                <a:gd name="connsiteY56" fmla="*/ 329699 h 1133340"/>
                <a:gd name="connsiteX57" fmla="*/ 1457888 w 1545465"/>
                <a:gd name="connsiteY57" fmla="*/ 321971 h 1133340"/>
                <a:gd name="connsiteX58" fmla="*/ 1486222 w 1545465"/>
                <a:gd name="connsiteY58" fmla="*/ 311668 h 1133340"/>
                <a:gd name="connsiteX59" fmla="*/ 1532586 w 1545465"/>
                <a:gd name="connsiteY59" fmla="*/ 311668 h 1133340"/>
                <a:gd name="connsiteX60" fmla="*/ 1545465 w 1545465"/>
                <a:gd name="connsiteY60" fmla="*/ 368335 h 1133340"/>
                <a:gd name="connsiteX61" fmla="*/ 1545465 w 1545465"/>
                <a:gd name="connsiteY61" fmla="*/ 391517 h 1133340"/>
                <a:gd name="connsiteX62" fmla="*/ 1540313 w 1545465"/>
                <a:gd name="connsiteY62" fmla="*/ 425002 h 1133340"/>
                <a:gd name="connsiteX63" fmla="*/ 1535162 w 1545465"/>
                <a:gd name="connsiteY63" fmla="*/ 479094 h 1133340"/>
                <a:gd name="connsiteX64" fmla="*/ 1530010 w 1545465"/>
                <a:gd name="connsiteY64" fmla="*/ 502276 h 1133340"/>
                <a:gd name="connsiteX65" fmla="*/ 1517131 w 1545465"/>
                <a:gd name="connsiteY65" fmla="*/ 525458 h 1133340"/>
                <a:gd name="connsiteX66" fmla="*/ 1501677 w 1545465"/>
                <a:gd name="connsiteY66" fmla="*/ 543488 h 1133340"/>
                <a:gd name="connsiteX67" fmla="*/ 1478495 w 1545465"/>
                <a:gd name="connsiteY67" fmla="*/ 548640 h 1133340"/>
                <a:gd name="connsiteX68" fmla="*/ 1414100 w 1545465"/>
                <a:gd name="connsiteY68" fmla="*/ 558943 h 1133340"/>
                <a:gd name="connsiteX69" fmla="*/ 1349706 w 1545465"/>
                <a:gd name="connsiteY69" fmla="*/ 556367 h 1133340"/>
                <a:gd name="connsiteX70" fmla="*/ 1285311 w 1545465"/>
                <a:gd name="connsiteY70" fmla="*/ 546064 h 1133340"/>
                <a:gd name="connsiteX71" fmla="*/ 1254402 w 1545465"/>
                <a:gd name="connsiteY71" fmla="*/ 538336 h 1133340"/>
                <a:gd name="connsiteX72" fmla="*/ 1171977 w 1545465"/>
                <a:gd name="connsiteY72" fmla="*/ 497124 h 1133340"/>
                <a:gd name="connsiteX73" fmla="*/ 1135917 w 1545465"/>
                <a:gd name="connsiteY73" fmla="*/ 504851 h 1133340"/>
                <a:gd name="connsiteX74" fmla="*/ 1074098 w 1545465"/>
                <a:gd name="connsiteY74" fmla="*/ 538336 h 1133340"/>
                <a:gd name="connsiteX75" fmla="*/ 1048340 w 1545465"/>
                <a:gd name="connsiteY75" fmla="*/ 553791 h 1133340"/>
                <a:gd name="connsiteX76" fmla="*/ 996825 w 1545465"/>
                <a:gd name="connsiteY76" fmla="*/ 571822 h 1133340"/>
                <a:gd name="connsiteX77" fmla="*/ 963340 w 1545465"/>
                <a:gd name="connsiteY77" fmla="*/ 574397 h 1133340"/>
                <a:gd name="connsiteX78" fmla="*/ 922127 w 1545465"/>
                <a:gd name="connsiteY78" fmla="*/ 574397 h 1133340"/>
                <a:gd name="connsiteX79" fmla="*/ 898945 w 1545465"/>
                <a:gd name="connsiteY79" fmla="*/ 587276 h 1133340"/>
                <a:gd name="connsiteX80" fmla="*/ 898945 w 1545465"/>
                <a:gd name="connsiteY80" fmla="*/ 618185 h 1133340"/>
                <a:gd name="connsiteX81" fmla="*/ 909248 w 1545465"/>
                <a:gd name="connsiteY81" fmla="*/ 654246 h 1133340"/>
                <a:gd name="connsiteX82" fmla="*/ 886066 w 1545465"/>
                <a:gd name="connsiteY82" fmla="*/ 708338 h 1133340"/>
                <a:gd name="connsiteX83" fmla="*/ 857733 w 1545465"/>
                <a:gd name="connsiteY83" fmla="*/ 759853 h 1133340"/>
                <a:gd name="connsiteX84" fmla="*/ 808793 w 1545465"/>
                <a:gd name="connsiteY84" fmla="*/ 808793 h 1133340"/>
                <a:gd name="connsiteX85" fmla="*/ 803642 w 1545465"/>
                <a:gd name="connsiteY85" fmla="*/ 837126 h 1133340"/>
                <a:gd name="connsiteX86" fmla="*/ 829399 w 1545465"/>
                <a:gd name="connsiteY86" fmla="*/ 880914 h 1133340"/>
                <a:gd name="connsiteX87" fmla="*/ 847430 w 1545465"/>
                <a:gd name="connsiteY87" fmla="*/ 914400 h 1133340"/>
                <a:gd name="connsiteX88" fmla="*/ 857733 w 1545465"/>
                <a:gd name="connsiteY88" fmla="*/ 935006 h 1133340"/>
                <a:gd name="connsiteX89" fmla="*/ 865460 w 1545465"/>
                <a:gd name="connsiteY89" fmla="*/ 955612 h 1133340"/>
                <a:gd name="connsiteX90" fmla="*/ 873188 w 1545465"/>
                <a:gd name="connsiteY90" fmla="*/ 996824 h 1133340"/>
                <a:gd name="connsiteX91" fmla="*/ 857733 w 1545465"/>
                <a:gd name="connsiteY91" fmla="*/ 1048340 h 1133340"/>
                <a:gd name="connsiteX92" fmla="*/ 842278 w 1545465"/>
                <a:gd name="connsiteY92" fmla="*/ 1071522 h 1133340"/>
                <a:gd name="connsiteX93" fmla="*/ 816521 w 1545465"/>
                <a:gd name="connsiteY93" fmla="*/ 1074098 h 1133340"/>
                <a:gd name="connsiteX94" fmla="*/ 788187 w 1545465"/>
                <a:gd name="connsiteY94" fmla="*/ 1074098 h 1133340"/>
                <a:gd name="connsiteX95" fmla="*/ 765005 w 1545465"/>
                <a:gd name="connsiteY95" fmla="*/ 1068946 h 1133340"/>
                <a:gd name="connsiteX96" fmla="*/ 752126 w 1545465"/>
                <a:gd name="connsiteY96" fmla="*/ 1063794 h 1133340"/>
                <a:gd name="connsiteX97" fmla="*/ 728944 w 1545465"/>
                <a:gd name="connsiteY97" fmla="*/ 1061219 h 1133340"/>
                <a:gd name="connsiteX98" fmla="*/ 680004 w 1545465"/>
                <a:gd name="connsiteY98" fmla="*/ 1053491 h 1133340"/>
                <a:gd name="connsiteX99" fmla="*/ 638792 w 1545465"/>
                <a:gd name="connsiteY99" fmla="*/ 1050916 h 1133340"/>
                <a:gd name="connsiteX100" fmla="*/ 605307 w 1545465"/>
                <a:gd name="connsiteY100" fmla="*/ 1063794 h 1133340"/>
                <a:gd name="connsiteX101" fmla="*/ 582125 w 1545465"/>
                <a:gd name="connsiteY101" fmla="*/ 1112734 h 1133340"/>
                <a:gd name="connsiteX102" fmla="*/ 551216 w 1545465"/>
                <a:gd name="connsiteY102" fmla="*/ 1133340 h 1133340"/>
                <a:gd name="connsiteX103" fmla="*/ 484246 w 1545465"/>
                <a:gd name="connsiteY103" fmla="*/ 1133340 h 1133340"/>
                <a:gd name="connsiteX104" fmla="*/ 461064 w 1545465"/>
                <a:gd name="connsiteY104" fmla="*/ 1130765 h 1133340"/>
                <a:gd name="connsiteX105" fmla="*/ 406972 w 1545465"/>
                <a:gd name="connsiteY105" fmla="*/ 1125613 h 1133340"/>
                <a:gd name="connsiteX106" fmla="*/ 345154 w 1545465"/>
                <a:gd name="connsiteY106" fmla="*/ 1105007 h 1133340"/>
                <a:gd name="connsiteX107" fmla="*/ 303941 w 1545465"/>
                <a:gd name="connsiteY107" fmla="*/ 1086976 h 1133340"/>
                <a:gd name="connsiteX108" fmla="*/ 267881 w 1545465"/>
                <a:gd name="connsiteY108" fmla="*/ 1050916 h 1133340"/>
                <a:gd name="connsiteX109" fmla="*/ 242123 w 1545465"/>
                <a:gd name="connsiteY109" fmla="*/ 1014855 h 1133340"/>
                <a:gd name="connsiteX110" fmla="*/ 180304 w 1545465"/>
                <a:gd name="connsiteY110" fmla="*/ 994249 h 1133340"/>
                <a:gd name="connsiteX111" fmla="*/ 128789 w 1545465"/>
                <a:gd name="connsiteY111" fmla="*/ 996824 h 1133340"/>
                <a:gd name="connsiteX112" fmla="*/ 92728 w 1545465"/>
                <a:gd name="connsiteY112" fmla="*/ 999400 h 1133340"/>
                <a:gd name="connsiteX113" fmla="*/ 48940 w 1545465"/>
                <a:gd name="connsiteY113" fmla="*/ 978794 h 1133340"/>
                <a:gd name="connsiteX114" fmla="*/ 15455 w 1545465"/>
                <a:gd name="connsiteY114" fmla="*/ 963339 h 1133340"/>
                <a:gd name="connsiteX115" fmla="*/ 0 w 1545465"/>
                <a:gd name="connsiteY115" fmla="*/ 929854 h 1133340"/>
                <a:gd name="connsiteX116" fmla="*/ 12879 w 1545465"/>
                <a:gd name="connsiteY116" fmla="*/ 883490 h 1133340"/>
                <a:gd name="connsiteX117" fmla="*/ 41212 w 1545465"/>
                <a:gd name="connsiteY117" fmla="*/ 847429 h 1133340"/>
                <a:gd name="connsiteX118" fmla="*/ 59243 w 1545465"/>
                <a:gd name="connsiteY118" fmla="*/ 824247 h 1133340"/>
                <a:gd name="connsiteX119" fmla="*/ 128789 w 1545465"/>
                <a:gd name="connsiteY119" fmla="*/ 813944 h 1133340"/>
                <a:gd name="connsiteX120" fmla="*/ 149395 w 1545465"/>
                <a:gd name="connsiteY120" fmla="*/ 821672 h 1133340"/>
                <a:gd name="connsiteX121" fmla="*/ 167425 w 1545465"/>
                <a:gd name="connsiteY121" fmla="*/ 831975 h 1133340"/>
                <a:gd name="connsiteX122" fmla="*/ 226668 w 1545465"/>
                <a:gd name="connsiteY122" fmla="*/ 852581 h 1133340"/>
                <a:gd name="connsiteX123" fmla="*/ 275608 w 1545465"/>
                <a:gd name="connsiteY123" fmla="*/ 865460 h 1133340"/>
                <a:gd name="connsiteX124" fmla="*/ 324548 w 1545465"/>
                <a:gd name="connsiteY124" fmla="*/ 868036 h 1133340"/>
                <a:gd name="connsiteX125" fmla="*/ 368336 w 1545465"/>
                <a:gd name="connsiteY125" fmla="*/ 860308 h 1133340"/>
                <a:gd name="connsiteX126" fmla="*/ 412124 w 1545465"/>
                <a:gd name="connsiteY126" fmla="*/ 860308 h 1133340"/>
                <a:gd name="connsiteX127" fmla="*/ 432730 w 1545465"/>
                <a:gd name="connsiteY127" fmla="*/ 852581 h 1133340"/>
                <a:gd name="connsiteX128" fmla="*/ 476518 w 1545465"/>
                <a:gd name="connsiteY128" fmla="*/ 821672 h 1133340"/>
                <a:gd name="connsiteX129" fmla="*/ 510003 w 1545465"/>
                <a:gd name="connsiteY129" fmla="*/ 801065 h 1133340"/>
                <a:gd name="connsiteX130" fmla="*/ 533185 w 1545465"/>
                <a:gd name="connsiteY130" fmla="*/ 770156 h 1133340"/>
                <a:gd name="connsiteX131" fmla="*/ 556367 w 1545465"/>
                <a:gd name="connsiteY131" fmla="*/ 757277 h 1133340"/>
                <a:gd name="connsiteX132" fmla="*/ 582125 w 1545465"/>
                <a:gd name="connsiteY132" fmla="*/ 736671 h 1133340"/>
                <a:gd name="connsiteX133" fmla="*/ 597580 w 1545465"/>
                <a:gd name="connsiteY133" fmla="*/ 672277 h 1133340"/>
                <a:gd name="connsiteX0" fmla="*/ 597580 w 1545465"/>
                <a:gd name="connsiteY0" fmla="*/ 672277 h 1133340"/>
                <a:gd name="connsiteX1" fmla="*/ 613034 w 1545465"/>
                <a:gd name="connsiteY1" fmla="*/ 618185 h 1133340"/>
                <a:gd name="connsiteX2" fmla="*/ 625913 w 1545465"/>
                <a:gd name="connsiteY2" fmla="*/ 571822 h 1133340"/>
                <a:gd name="connsiteX3" fmla="*/ 656822 w 1545465"/>
                <a:gd name="connsiteY3" fmla="*/ 522882 h 1133340"/>
                <a:gd name="connsiteX4" fmla="*/ 685156 w 1545465"/>
                <a:gd name="connsiteY4" fmla="*/ 491973 h 1133340"/>
                <a:gd name="connsiteX5" fmla="*/ 721217 w 1545465"/>
                <a:gd name="connsiteY5" fmla="*/ 479094 h 1133340"/>
                <a:gd name="connsiteX6" fmla="*/ 762429 w 1545465"/>
                <a:gd name="connsiteY6" fmla="*/ 458487 h 1133340"/>
                <a:gd name="connsiteX7" fmla="*/ 788187 w 1545465"/>
                <a:gd name="connsiteY7" fmla="*/ 437881 h 1133340"/>
                <a:gd name="connsiteX8" fmla="*/ 801066 w 1545465"/>
                <a:gd name="connsiteY8" fmla="*/ 399245 h 1133340"/>
                <a:gd name="connsiteX9" fmla="*/ 808793 w 1545465"/>
                <a:gd name="connsiteY9" fmla="*/ 358032 h 1133340"/>
                <a:gd name="connsiteX10" fmla="*/ 753761 w 1545465"/>
                <a:gd name="connsiteY10" fmla="*/ 325556 h 1133340"/>
                <a:gd name="connsiteX11" fmla="*/ 703500 w 1545465"/>
                <a:gd name="connsiteY11" fmla="*/ 267880 h 1133340"/>
                <a:gd name="connsiteX12" fmla="*/ 692883 w 1545465"/>
                <a:gd name="connsiteY12" fmla="*/ 242122 h 1133340"/>
                <a:gd name="connsiteX13" fmla="*/ 672277 w 1545465"/>
                <a:gd name="connsiteY13" fmla="*/ 198334 h 1133340"/>
                <a:gd name="connsiteX14" fmla="*/ 661974 w 1545465"/>
                <a:gd name="connsiteY14" fmla="*/ 159698 h 1133340"/>
                <a:gd name="connsiteX15" fmla="*/ 661974 w 1545465"/>
                <a:gd name="connsiteY15" fmla="*/ 115909 h 1133340"/>
                <a:gd name="connsiteX16" fmla="*/ 667126 w 1545465"/>
                <a:gd name="connsiteY16" fmla="*/ 82424 h 1133340"/>
                <a:gd name="connsiteX17" fmla="*/ 690308 w 1545465"/>
                <a:gd name="connsiteY17" fmla="*/ 36060 h 1133340"/>
                <a:gd name="connsiteX18" fmla="*/ 741823 w 1545465"/>
                <a:gd name="connsiteY18" fmla="*/ 10303 h 1133340"/>
                <a:gd name="connsiteX19" fmla="*/ 783035 w 1545465"/>
                <a:gd name="connsiteY19" fmla="*/ 0 h 1133340"/>
                <a:gd name="connsiteX20" fmla="*/ 826824 w 1545465"/>
                <a:gd name="connsiteY20" fmla="*/ 0 h 1133340"/>
                <a:gd name="connsiteX21" fmla="*/ 865460 w 1545465"/>
                <a:gd name="connsiteY21" fmla="*/ 5151 h 1133340"/>
                <a:gd name="connsiteX22" fmla="*/ 896370 w 1545465"/>
                <a:gd name="connsiteY22" fmla="*/ 33485 h 1133340"/>
                <a:gd name="connsiteX23" fmla="*/ 916976 w 1545465"/>
                <a:gd name="connsiteY23" fmla="*/ 87576 h 1133340"/>
                <a:gd name="connsiteX24" fmla="*/ 929855 w 1545465"/>
                <a:gd name="connsiteY24" fmla="*/ 128788 h 1133340"/>
                <a:gd name="connsiteX25" fmla="*/ 940158 w 1545465"/>
                <a:gd name="connsiteY25" fmla="*/ 167425 h 1133340"/>
                <a:gd name="connsiteX26" fmla="*/ 947885 w 1545465"/>
                <a:gd name="connsiteY26" fmla="*/ 195758 h 1133340"/>
                <a:gd name="connsiteX27" fmla="*/ 953037 w 1545465"/>
                <a:gd name="connsiteY27" fmla="*/ 231819 h 1133340"/>
                <a:gd name="connsiteX28" fmla="*/ 942733 w 1545465"/>
                <a:gd name="connsiteY28" fmla="*/ 262729 h 1133340"/>
                <a:gd name="connsiteX29" fmla="*/ 937582 w 1545465"/>
                <a:gd name="connsiteY29" fmla="*/ 296214 h 1133340"/>
                <a:gd name="connsiteX30" fmla="*/ 981370 w 1545465"/>
                <a:gd name="connsiteY30" fmla="*/ 303941 h 1133340"/>
                <a:gd name="connsiteX31" fmla="*/ 1027734 w 1545465"/>
                <a:gd name="connsiteY31" fmla="*/ 316820 h 1133340"/>
                <a:gd name="connsiteX32" fmla="*/ 1063795 w 1545465"/>
                <a:gd name="connsiteY32" fmla="*/ 309093 h 1133340"/>
                <a:gd name="connsiteX33" fmla="*/ 1105007 w 1545465"/>
                <a:gd name="connsiteY33" fmla="*/ 303941 h 1133340"/>
                <a:gd name="connsiteX34" fmla="*/ 1125613 w 1545465"/>
                <a:gd name="connsiteY34" fmla="*/ 296214 h 1133340"/>
                <a:gd name="connsiteX35" fmla="*/ 1117886 w 1545465"/>
                <a:gd name="connsiteY35" fmla="*/ 270456 h 1133340"/>
                <a:gd name="connsiteX36" fmla="*/ 1086977 w 1545465"/>
                <a:gd name="connsiteY36" fmla="*/ 255001 h 1133340"/>
                <a:gd name="connsiteX37" fmla="*/ 1061219 w 1545465"/>
                <a:gd name="connsiteY37" fmla="*/ 260153 h 1133340"/>
                <a:gd name="connsiteX38" fmla="*/ 1014855 w 1545465"/>
                <a:gd name="connsiteY38" fmla="*/ 265304 h 1133340"/>
                <a:gd name="connsiteX39" fmla="*/ 983946 w 1545465"/>
                <a:gd name="connsiteY39" fmla="*/ 257577 h 1133340"/>
                <a:gd name="connsiteX40" fmla="*/ 978794 w 1545465"/>
                <a:gd name="connsiteY40" fmla="*/ 229244 h 1133340"/>
                <a:gd name="connsiteX41" fmla="*/ 994249 w 1545465"/>
                <a:gd name="connsiteY41" fmla="*/ 195758 h 1133340"/>
                <a:gd name="connsiteX42" fmla="*/ 1017431 w 1545465"/>
                <a:gd name="connsiteY42" fmla="*/ 167425 h 1133340"/>
                <a:gd name="connsiteX43" fmla="*/ 1061219 w 1545465"/>
                <a:gd name="connsiteY43" fmla="*/ 154546 h 1133340"/>
                <a:gd name="connsiteX44" fmla="*/ 1110159 w 1545465"/>
                <a:gd name="connsiteY44" fmla="*/ 154546 h 1133340"/>
                <a:gd name="connsiteX45" fmla="*/ 1120462 w 1545465"/>
                <a:gd name="connsiteY45" fmla="*/ 154546 h 1133340"/>
                <a:gd name="connsiteX46" fmla="*/ 1156523 w 1545465"/>
                <a:gd name="connsiteY46" fmla="*/ 162273 h 1133340"/>
                <a:gd name="connsiteX47" fmla="*/ 1184856 w 1545465"/>
                <a:gd name="connsiteY47" fmla="*/ 175152 h 1133340"/>
                <a:gd name="connsiteX48" fmla="*/ 1249251 w 1545465"/>
                <a:gd name="connsiteY48" fmla="*/ 203486 h 1133340"/>
                <a:gd name="connsiteX49" fmla="*/ 1267281 w 1545465"/>
                <a:gd name="connsiteY49" fmla="*/ 211213 h 1133340"/>
                <a:gd name="connsiteX50" fmla="*/ 1313645 w 1545465"/>
                <a:gd name="connsiteY50" fmla="*/ 242122 h 1133340"/>
                <a:gd name="connsiteX51" fmla="*/ 1318797 w 1545465"/>
                <a:gd name="connsiteY51" fmla="*/ 275607 h 1133340"/>
                <a:gd name="connsiteX52" fmla="*/ 1323948 w 1545465"/>
                <a:gd name="connsiteY52" fmla="*/ 311668 h 1133340"/>
                <a:gd name="connsiteX53" fmla="*/ 1329100 w 1545465"/>
                <a:gd name="connsiteY53" fmla="*/ 332274 h 1133340"/>
                <a:gd name="connsiteX54" fmla="*/ 1341979 w 1545465"/>
                <a:gd name="connsiteY54" fmla="*/ 347729 h 1133340"/>
                <a:gd name="connsiteX55" fmla="*/ 1388342 w 1545465"/>
                <a:gd name="connsiteY55" fmla="*/ 347729 h 1133340"/>
                <a:gd name="connsiteX56" fmla="*/ 1414100 w 1545465"/>
                <a:gd name="connsiteY56" fmla="*/ 329699 h 1133340"/>
                <a:gd name="connsiteX57" fmla="*/ 1457888 w 1545465"/>
                <a:gd name="connsiteY57" fmla="*/ 321971 h 1133340"/>
                <a:gd name="connsiteX58" fmla="*/ 1486222 w 1545465"/>
                <a:gd name="connsiteY58" fmla="*/ 311668 h 1133340"/>
                <a:gd name="connsiteX59" fmla="*/ 1532586 w 1545465"/>
                <a:gd name="connsiteY59" fmla="*/ 311668 h 1133340"/>
                <a:gd name="connsiteX60" fmla="*/ 1545465 w 1545465"/>
                <a:gd name="connsiteY60" fmla="*/ 368335 h 1133340"/>
                <a:gd name="connsiteX61" fmla="*/ 1545465 w 1545465"/>
                <a:gd name="connsiteY61" fmla="*/ 391517 h 1133340"/>
                <a:gd name="connsiteX62" fmla="*/ 1540313 w 1545465"/>
                <a:gd name="connsiteY62" fmla="*/ 425002 h 1133340"/>
                <a:gd name="connsiteX63" fmla="*/ 1535162 w 1545465"/>
                <a:gd name="connsiteY63" fmla="*/ 479094 h 1133340"/>
                <a:gd name="connsiteX64" fmla="*/ 1530010 w 1545465"/>
                <a:gd name="connsiteY64" fmla="*/ 502276 h 1133340"/>
                <a:gd name="connsiteX65" fmla="*/ 1517131 w 1545465"/>
                <a:gd name="connsiteY65" fmla="*/ 525458 h 1133340"/>
                <a:gd name="connsiteX66" fmla="*/ 1501677 w 1545465"/>
                <a:gd name="connsiteY66" fmla="*/ 543488 h 1133340"/>
                <a:gd name="connsiteX67" fmla="*/ 1478495 w 1545465"/>
                <a:gd name="connsiteY67" fmla="*/ 548640 h 1133340"/>
                <a:gd name="connsiteX68" fmla="*/ 1414100 w 1545465"/>
                <a:gd name="connsiteY68" fmla="*/ 558943 h 1133340"/>
                <a:gd name="connsiteX69" fmla="*/ 1349706 w 1545465"/>
                <a:gd name="connsiteY69" fmla="*/ 556367 h 1133340"/>
                <a:gd name="connsiteX70" fmla="*/ 1285311 w 1545465"/>
                <a:gd name="connsiteY70" fmla="*/ 546064 h 1133340"/>
                <a:gd name="connsiteX71" fmla="*/ 1254402 w 1545465"/>
                <a:gd name="connsiteY71" fmla="*/ 538336 h 1133340"/>
                <a:gd name="connsiteX72" fmla="*/ 1171977 w 1545465"/>
                <a:gd name="connsiteY72" fmla="*/ 497124 h 1133340"/>
                <a:gd name="connsiteX73" fmla="*/ 1135917 w 1545465"/>
                <a:gd name="connsiteY73" fmla="*/ 504851 h 1133340"/>
                <a:gd name="connsiteX74" fmla="*/ 1074098 w 1545465"/>
                <a:gd name="connsiteY74" fmla="*/ 538336 h 1133340"/>
                <a:gd name="connsiteX75" fmla="*/ 1048340 w 1545465"/>
                <a:gd name="connsiteY75" fmla="*/ 553791 h 1133340"/>
                <a:gd name="connsiteX76" fmla="*/ 996825 w 1545465"/>
                <a:gd name="connsiteY76" fmla="*/ 571822 h 1133340"/>
                <a:gd name="connsiteX77" fmla="*/ 963340 w 1545465"/>
                <a:gd name="connsiteY77" fmla="*/ 574397 h 1133340"/>
                <a:gd name="connsiteX78" fmla="*/ 922127 w 1545465"/>
                <a:gd name="connsiteY78" fmla="*/ 574397 h 1133340"/>
                <a:gd name="connsiteX79" fmla="*/ 898945 w 1545465"/>
                <a:gd name="connsiteY79" fmla="*/ 587276 h 1133340"/>
                <a:gd name="connsiteX80" fmla="*/ 898945 w 1545465"/>
                <a:gd name="connsiteY80" fmla="*/ 618185 h 1133340"/>
                <a:gd name="connsiteX81" fmla="*/ 909248 w 1545465"/>
                <a:gd name="connsiteY81" fmla="*/ 654246 h 1133340"/>
                <a:gd name="connsiteX82" fmla="*/ 886066 w 1545465"/>
                <a:gd name="connsiteY82" fmla="*/ 708338 h 1133340"/>
                <a:gd name="connsiteX83" fmla="*/ 857733 w 1545465"/>
                <a:gd name="connsiteY83" fmla="*/ 759853 h 1133340"/>
                <a:gd name="connsiteX84" fmla="*/ 808793 w 1545465"/>
                <a:gd name="connsiteY84" fmla="*/ 808793 h 1133340"/>
                <a:gd name="connsiteX85" fmla="*/ 803642 w 1545465"/>
                <a:gd name="connsiteY85" fmla="*/ 837126 h 1133340"/>
                <a:gd name="connsiteX86" fmla="*/ 829399 w 1545465"/>
                <a:gd name="connsiteY86" fmla="*/ 880914 h 1133340"/>
                <a:gd name="connsiteX87" fmla="*/ 847430 w 1545465"/>
                <a:gd name="connsiteY87" fmla="*/ 914400 h 1133340"/>
                <a:gd name="connsiteX88" fmla="*/ 857733 w 1545465"/>
                <a:gd name="connsiteY88" fmla="*/ 935006 h 1133340"/>
                <a:gd name="connsiteX89" fmla="*/ 865460 w 1545465"/>
                <a:gd name="connsiteY89" fmla="*/ 955612 h 1133340"/>
                <a:gd name="connsiteX90" fmla="*/ 873188 w 1545465"/>
                <a:gd name="connsiteY90" fmla="*/ 996824 h 1133340"/>
                <a:gd name="connsiteX91" fmla="*/ 857733 w 1545465"/>
                <a:gd name="connsiteY91" fmla="*/ 1048340 h 1133340"/>
                <a:gd name="connsiteX92" fmla="*/ 842278 w 1545465"/>
                <a:gd name="connsiteY92" fmla="*/ 1071522 h 1133340"/>
                <a:gd name="connsiteX93" fmla="*/ 816521 w 1545465"/>
                <a:gd name="connsiteY93" fmla="*/ 1074098 h 1133340"/>
                <a:gd name="connsiteX94" fmla="*/ 788187 w 1545465"/>
                <a:gd name="connsiteY94" fmla="*/ 1074098 h 1133340"/>
                <a:gd name="connsiteX95" fmla="*/ 765005 w 1545465"/>
                <a:gd name="connsiteY95" fmla="*/ 1068946 h 1133340"/>
                <a:gd name="connsiteX96" fmla="*/ 752126 w 1545465"/>
                <a:gd name="connsiteY96" fmla="*/ 1063794 h 1133340"/>
                <a:gd name="connsiteX97" fmla="*/ 728944 w 1545465"/>
                <a:gd name="connsiteY97" fmla="*/ 1061219 h 1133340"/>
                <a:gd name="connsiteX98" fmla="*/ 680004 w 1545465"/>
                <a:gd name="connsiteY98" fmla="*/ 1053491 h 1133340"/>
                <a:gd name="connsiteX99" fmla="*/ 638792 w 1545465"/>
                <a:gd name="connsiteY99" fmla="*/ 1050916 h 1133340"/>
                <a:gd name="connsiteX100" fmla="*/ 605307 w 1545465"/>
                <a:gd name="connsiteY100" fmla="*/ 1063794 h 1133340"/>
                <a:gd name="connsiteX101" fmla="*/ 582125 w 1545465"/>
                <a:gd name="connsiteY101" fmla="*/ 1112734 h 1133340"/>
                <a:gd name="connsiteX102" fmla="*/ 551216 w 1545465"/>
                <a:gd name="connsiteY102" fmla="*/ 1133340 h 1133340"/>
                <a:gd name="connsiteX103" fmla="*/ 484246 w 1545465"/>
                <a:gd name="connsiteY103" fmla="*/ 1133340 h 1133340"/>
                <a:gd name="connsiteX104" fmla="*/ 461064 w 1545465"/>
                <a:gd name="connsiteY104" fmla="*/ 1130765 h 1133340"/>
                <a:gd name="connsiteX105" fmla="*/ 406972 w 1545465"/>
                <a:gd name="connsiteY105" fmla="*/ 1125613 h 1133340"/>
                <a:gd name="connsiteX106" fmla="*/ 345154 w 1545465"/>
                <a:gd name="connsiteY106" fmla="*/ 1105007 h 1133340"/>
                <a:gd name="connsiteX107" fmla="*/ 303941 w 1545465"/>
                <a:gd name="connsiteY107" fmla="*/ 1086976 h 1133340"/>
                <a:gd name="connsiteX108" fmla="*/ 267881 w 1545465"/>
                <a:gd name="connsiteY108" fmla="*/ 1050916 h 1133340"/>
                <a:gd name="connsiteX109" fmla="*/ 242123 w 1545465"/>
                <a:gd name="connsiteY109" fmla="*/ 1014855 h 1133340"/>
                <a:gd name="connsiteX110" fmla="*/ 180304 w 1545465"/>
                <a:gd name="connsiteY110" fmla="*/ 994249 h 1133340"/>
                <a:gd name="connsiteX111" fmla="*/ 128789 w 1545465"/>
                <a:gd name="connsiteY111" fmla="*/ 996824 h 1133340"/>
                <a:gd name="connsiteX112" fmla="*/ 92728 w 1545465"/>
                <a:gd name="connsiteY112" fmla="*/ 999400 h 1133340"/>
                <a:gd name="connsiteX113" fmla="*/ 48940 w 1545465"/>
                <a:gd name="connsiteY113" fmla="*/ 978794 h 1133340"/>
                <a:gd name="connsiteX114" fmla="*/ 15455 w 1545465"/>
                <a:gd name="connsiteY114" fmla="*/ 963339 h 1133340"/>
                <a:gd name="connsiteX115" fmla="*/ 0 w 1545465"/>
                <a:gd name="connsiteY115" fmla="*/ 929854 h 1133340"/>
                <a:gd name="connsiteX116" fmla="*/ 12879 w 1545465"/>
                <a:gd name="connsiteY116" fmla="*/ 883490 h 1133340"/>
                <a:gd name="connsiteX117" fmla="*/ 41212 w 1545465"/>
                <a:gd name="connsiteY117" fmla="*/ 847429 h 1133340"/>
                <a:gd name="connsiteX118" fmla="*/ 59243 w 1545465"/>
                <a:gd name="connsiteY118" fmla="*/ 824247 h 1133340"/>
                <a:gd name="connsiteX119" fmla="*/ 128789 w 1545465"/>
                <a:gd name="connsiteY119" fmla="*/ 813944 h 1133340"/>
                <a:gd name="connsiteX120" fmla="*/ 149395 w 1545465"/>
                <a:gd name="connsiteY120" fmla="*/ 821672 h 1133340"/>
                <a:gd name="connsiteX121" fmla="*/ 167425 w 1545465"/>
                <a:gd name="connsiteY121" fmla="*/ 831975 h 1133340"/>
                <a:gd name="connsiteX122" fmla="*/ 226668 w 1545465"/>
                <a:gd name="connsiteY122" fmla="*/ 852581 h 1133340"/>
                <a:gd name="connsiteX123" fmla="*/ 275608 w 1545465"/>
                <a:gd name="connsiteY123" fmla="*/ 865460 h 1133340"/>
                <a:gd name="connsiteX124" fmla="*/ 324548 w 1545465"/>
                <a:gd name="connsiteY124" fmla="*/ 868036 h 1133340"/>
                <a:gd name="connsiteX125" fmla="*/ 368336 w 1545465"/>
                <a:gd name="connsiteY125" fmla="*/ 860308 h 1133340"/>
                <a:gd name="connsiteX126" fmla="*/ 412124 w 1545465"/>
                <a:gd name="connsiteY126" fmla="*/ 860308 h 1133340"/>
                <a:gd name="connsiteX127" fmla="*/ 432730 w 1545465"/>
                <a:gd name="connsiteY127" fmla="*/ 852581 h 1133340"/>
                <a:gd name="connsiteX128" fmla="*/ 476518 w 1545465"/>
                <a:gd name="connsiteY128" fmla="*/ 821672 h 1133340"/>
                <a:gd name="connsiteX129" fmla="*/ 510003 w 1545465"/>
                <a:gd name="connsiteY129" fmla="*/ 801065 h 1133340"/>
                <a:gd name="connsiteX130" fmla="*/ 533185 w 1545465"/>
                <a:gd name="connsiteY130" fmla="*/ 770156 h 1133340"/>
                <a:gd name="connsiteX131" fmla="*/ 556367 w 1545465"/>
                <a:gd name="connsiteY131" fmla="*/ 757277 h 1133340"/>
                <a:gd name="connsiteX132" fmla="*/ 582125 w 1545465"/>
                <a:gd name="connsiteY132" fmla="*/ 736671 h 1133340"/>
                <a:gd name="connsiteX133" fmla="*/ 597580 w 1545465"/>
                <a:gd name="connsiteY133" fmla="*/ 672277 h 1133340"/>
                <a:gd name="connsiteX0" fmla="*/ 597580 w 1545465"/>
                <a:gd name="connsiteY0" fmla="*/ 672277 h 1133340"/>
                <a:gd name="connsiteX1" fmla="*/ 613034 w 1545465"/>
                <a:gd name="connsiteY1" fmla="*/ 618185 h 1133340"/>
                <a:gd name="connsiteX2" fmla="*/ 625913 w 1545465"/>
                <a:gd name="connsiteY2" fmla="*/ 571822 h 1133340"/>
                <a:gd name="connsiteX3" fmla="*/ 656822 w 1545465"/>
                <a:gd name="connsiteY3" fmla="*/ 522882 h 1133340"/>
                <a:gd name="connsiteX4" fmla="*/ 685156 w 1545465"/>
                <a:gd name="connsiteY4" fmla="*/ 491973 h 1133340"/>
                <a:gd name="connsiteX5" fmla="*/ 721217 w 1545465"/>
                <a:gd name="connsiteY5" fmla="*/ 479094 h 1133340"/>
                <a:gd name="connsiteX6" fmla="*/ 762429 w 1545465"/>
                <a:gd name="connsiteY6" fmla="*/ 458487 h 1133340"/>
                <a:gd name="connsiteX7" fmla="*/ 788187 w 1545465"/>
                <a:gd name="connsiteY7" fmla="*/ 437881 h 1133340"/>
                <a:gd name="connsiteX8" fmla="*/ 801066 w 1545465"/>
                <a:gd name="connsiteY8" fmla="*/ 399245 h 1133340"/>
                <a:gd name="connsiteX9" fmla="*/ 808793 w 1545465"/>
                <a:gd name="connsiteY9" fmla="*/ 358032 h 1133340"/>
                <a:gd name="connsiteX10" fmla="*/ 753761 w 1545465"/>
                <a:gd name="connsiteY10" fmla="*/ 325556 h 1133340"/>
                <a:gd name="connsiteX11" fmla="*/ 703500 w 1545465"/>
                <a:gd name="connsiteY11" fmla="*/ 267880 h 1133340"/>
                <a:gd name="connsiteX12" fmla="*/ 692883 w 1545465"/>
                <a:gd name="connsiteY12" fmla="*/ 242122 h 1133340"/>
                <a:gd name="connsiteX13" fmla="*/ 672277 w 1545465"/>
                <a:gd name="connsiteY13" fmla="*/ 198334 h 1133340"/>
                <a:gd name="connsiteX14" fmla="*/ 661974 w 1545465"/>
                <a:gd name="connsiteY14" fmla="*/ 159698 h 1133340"/>
                <a:gd name="connsiteX15" fmla="*/ 661974 w 1545465"/>
                <a:gd name="connsiteY15" fmla="*/ 115909 h 1133340"/>
                <a:gd name="connsiteX16" fmla="*/ 667126 w 1545465"/>
                <a:gd name="connsiteY16" fmla="*/ 82424 h 1133340"/>
                <a:gd name="connsiteX17" fmla="*/ 690308 w 1545465"/>
                <a:gd name="connsiteY17" fmla="*/ 36060 h 1133340"/>
                <a:gd name="connsiteX18" fmla="*/ 741823 w 1545465"/>
                <a:gd name="connsiteY18" fmla="*/ 10303 h 1133340"/>
                <a:gd name="connsiteX19" fmla="*/ 783035 w 1545465"/>
                <a:gd name="connsiteY19" fmla="*/ 0 h 1133340"/>
                <a:gd name="connsiteX20" fmla="*/ 826824 w 1545465"/>
                <a:gd name="connsiteY20" fmla="*/ 0 h 1133340"/>
                <a:gd name="connsiteX21" fmla="*/ 865460 w 1545465"/>
                <a:gd name="connsiteY21" fmla="*/ 5151 h 1133340"/>
                <a:gd name="connsiteX22" fmla="*/ 896370 w 1545465"/>
                <a:gd name="connsiteY22" fmla="*/ 33485 h 1133340"/>
                <a:gd name="connsiteX23" fmla="*/ 916976 w 1545465"/>
                <a:gd name="connsiteY23" fmla="*/ 87576 h 1133340"/>
                <a:gd name="connsiteX24" fmla="*/ 929855 w 1545465"/>
                <a:gd name="connsiteY24" fmla="*/ 128788 h 1133340"/>
                <a:gd name="connsiteX25" fmla="*/ 940158 w 1545465"/>
                <a:gd name="connsiteY25" fmla="*/ 167425 h 1133340"/>
                <a:gd name="connsiteX26" fmla="*/ 947885 w 1545465"/>
                <a:gd name="connsiteY26" fmla="*/ 195758 h 1133340"/>
                <a:gd name="connsiteX27" fmla="*/ 953037 w 1545465"/>
                <a:gd name="connsiteY27" fmla="*/ 231819 h 1133340"/>
                <a:gd name="connsiteX28" fmla="*/ 942733 w 1545465"/>
                <a:gd name="connsiteY28" fmla="*/ 262729 h 1133340"/>
                <a:gd name="connsiteX29" fmla="*/ 937582 w 1545465"/>
                <a:gd name="connsiteY29" fmla="*/ 296214 h 1133340"/>
                <a:gd name="connsiteX30" fmla="*/ 981370 w 1545465"/>
                <a:gd name="connsiteY30" fmla="*/ 303941 h 1133340"/>
                <a:gd name="connsiteX31" fmla="*/ 1027734 w 1545465"/>
                <a:gd name="connsiteY31" fmla="*/ 316820 h 1133340"/>
                <a:gd name="connsiteX32" fmla="*/ 1063795 w 1545465"/>
                <a:gd name="connsiteY32" fmla="*/ 309093 h 1133340"/>
                <a:gd name="connsiteX33" fmla="*/ 1105007 w 1545465"/>
                <a:gd name="connsiteY33" fmla="*/ 303941 h 1133340"/>
                <a:gd name="connsiteX34" fmla="*/ 1125613 w 1545465"/>
                <a:gd name="connsiteY34" fmla="*/ 296214 h 1133340"/>
                <a:gd name="connsiteX35" fmla="*/ 1117886 w 1545465"/>
                <a:gd name="connsiteY35" fmla="*/ 270456 h 1133340"/>
                <a:gd name="connsiteX36" fmla="*/ 1086977 w 1545465"/>
                <a:gd name="connsiteY36" fmla="*/ 255001 h 1133340"/>
                <a:gd name="connsiteX37" fmla="*/ 1061219 w 1545465"/>
                <a:gd name="connsiteY37" fmla="*/ 260153 h 1133340"/>
                <a:gd name="connsiteX38" fmla="*/ 1014855 w 1545465"/>
                <a:gd name="connsiteY38" fmla="*/ 265304 h 1133340"/>
                <a:gd name="connsiteX39" fmla="*/ 983946 w 1545465"/>
                <a:gd name="connsiteY39" fmla="*/ 257577 h 1133340"/>
                <a:gd name="connsiteX40" fmla="*/ 978794 w 1545465"/>
                <a:gd name="connsiteY40" fmla="*/ 229244 h 1133340"/>
                <a:gd name="connsiteX41" fmla="*/ 994249 w 1545465"/>
                <a:gd name="connsiteY41" fmla="*/ 195758 h 1133340"/>
                <a:gd name="connsiteX42" fmla="*/ 1017431 w 1545465"/>
                <a:gd name="connsiteY42" fmla="*/ 167425 h 1133340"/>
                <a:gd name="connsiteX43" fmla="*/ 1061219 w 1545465"/>
                <a:gd name="connsiteY43" fmla="*/ 154546 h 1133340"/>
                <a:gd name="connsiteX44" fmla="*/ 1110159 w 1545465"/>
                <a:gd name="connsiteY44" fmla="*/ 154546 h 1133340"/>
                <a:gd name="connsiteX45" fmla="*/ 1120462 w 1545465"/>
                <a:gd name="connsiteY45" fmla="*/ 154546 h 1133340"/>
                <a:gd name="connsiteX46" fmla="*/ 1156523 w 1545465"/>
                <a:gd name="connsiteY46" fmla="*/ 162273 h 1133340"/>
                <a:gd name="connsiteX47" fmla="*/ 1184856 w 1545465"/>
                <a:gd name="connsiteY47" fmla="*/ 175152 h 1133340"/>
                <a:gd name="connsiteX48" fmla="*/ 1249251 w 1545465"/>
                <a:gd name="connsiteY48" fmla="*/ 203486 h 1133340"/>
                <a:gd name="connsiteX49" fmla="*/ 1267281 w 1545465"/>
                <a:gd name="connsiteY49" fmla="*/ 211213 h 1133340"/>
                <a:gd name="connsiteX50" fmla="*/ 1313645 w 1545465"/>
                <a:gd name="connsiteY50" fmla="*/ 242122 h 1133340"/>
                <a:gd name="connsiteX51" fmla="*/ 1318797 w 1545465"/>
                <a:gd name="connsiteY51" fmla="*/ 275607 h 1133340"/>
                <a:gd name="connsiteX52" fmla="*/ 1323948 w 1545465"/>
                <a:gd name="connsiteY52" fmla="*/ 311668 h 1133340"/>
                <a:gd name="connsiteX53" fmla="*/ 1329100 w 1545465"/>
                <a:gd name="connsiteY53" fmla="*/ 332274 h 1133340"/>
                <a:gd name="connsiteX54" fmla="*/ 1341979 w 1545465"/>
                <a:gd name="connsiteY54" fmla="*/ 347729 h 1133340"/>
                <a:gd name="connsiteX55" fmla="*/ 1388342 w 1545465"/>
                <a:gd name="connsiteY55" fmla="*/ 347729 h 1133340"/>
                <a:gd name="connsiteX56" fmla="*/ 1414100 w 1545465"/>
                <a:gd name="connsiteY56" fmla="*/ 329699 h 1133340"/>
                <a:gd name="connsiteX57" fmla="*/ 1457888 w 1545465"/>
                <a:gd name="connsiteY57" fmla="*/ 321971 h 1133340"/>
                <a:gd name="connsiteX58" fmla="*/ 1486222 w 1545465"/>
                <a:gd name="connsiteY58" fmla="*/ 311668 h 1133340"/>
                <a:gd name="connsiteX59" fmla="*/ 1532586 w 1545465"/>
                <a:gd name="connsiteY59" fmla="*/ 311668 h 1133340"/>
                <a:gd name="connsiteX60" fmla="*/ 1545465 w 1545465"/>
                <a:gd name="connsiteY60" fmla="*/ 368335 h 1133340"/>
                <a:gd name="connsiteX61" fmla="*/ 1545465 w 1545465"/>
                <a:gd name="connsiteY61" fmla="*/ 391517 h 1133340"/>
                <a:gd name="connsiteX62" fmla="*/ 1540313 w 1545465"/>
                <a:gd name="connsiteY62" fmla="*/ 425002 h 1133340"/>
                <a:gd name="connsiteX63" fmla="*/ 1535162 w 1545465"/>
                <a:gd name="connsiteY63" fmla="*/ 479094 h 1133340"/>
                <a:gd name="connsiteX64" fmla="*/ 1530010 w 1545465"/>
                <a:gd name="connsiteY64" fmla="*/ 502276 h 1133340"/>
                <a:gd name="connsiteX65" fmla="*/ 1517131 w 1545465"/>
                <a:gd name="connsiteY65" fmla="*/ 525458 h 1133340"/>
                <a:gd name="connsiteX66" fmla="*/ 1501677 w 1545465"/>
                <a:gd name="connsiteY66" fmla="*/ 543488 h 1133340"/>
                <a:gd name="connsiteX67" fmla="*/ 1478495 w 1545465"/>
                <a:gd name="connsiteY67" fmla="*/ 548640 h 1133340"/>
                <a:gd name="connsiteX68" fmla="*/ 1414100 w 1545465"/>
                <a:gd name="connsiteY68" fmla="*/ 558943 h 1133340"/>
                <a:gd name="connsiteX69" fmla="*/ 1349706 w 1545465"/>
                <a:gd name="connsiteY69" fmla="*/ 556367 h 1133340"/>
                <a:gd name="connsiteX70" fmla="*/ 1285311 w 1545465"/>
                <a:gd name="connsiteY70" fmla="*/ 546064 h 1133340"/>
                <a:gd name="connsiteX71" fmla="*/ 1254402 w 1545465"/>
                <a:gd name="connsiteY71" fmla="*/ 538336 h 1133340"/>
                <a:gd name="connsiteX72" fmla="*/ 1171977 w 1545465"/>
                <a:gd name="connsiteY72" fmla="*/ 497124 h 1133340"/>
                <a:gd name="connsiteX73" fmla="*/ 1135917 w 1545465"/>
                <a:gd name="connsiteY73" fmla="*/ 504851 h 1133340"/>
                <a:gd name="connsiteX74" fmla="*/ 1074098 w 1545465"/>
                <a:gd name="connsiteY74" fmla="*/ 538336 h 1133340"/>
                <a:gd name="connsiteX75" fmla="*/ 1048340 w 1545465"/>
                <a:gd name="connsiteY75" fmla="*/ 553791 h 1133340"/>
                <a:gd name="connsiteX76" fmla="*/ 996825 w 1545465"/>
                <a:gd name="connsiteY76" fmla="*/ 571822 h 1133340"/>
                <a:gd name="connsiteX77" fmla="*/ 963340 w 1545465"/>
                <a:gd name="connsiteY77" fmla="*/ 574397 h 1133340"/>
                <a:gd name="connsiteX78" fmla="*/ 922127 w 1545465"/>
                <a:gd name="connsiteY78" fmla="*/ 574397 h 1133340"/>
                <a:gd name="connsiteX79" fmla="*/ 898945 w 1545465"/>
                <a:gd name="connsiteY79" fmla="*/ 587276 h 1133340"/>
                <a:gd name="connsiteX80" fmla="*/ 898945 w 1545465"/>
                <a:gd name="connsiteY80" fmla="*/ 618185 h 1133340"/>
                <a:gd name="connsiteX81" fmla="*/ 909248 w 1545465"/>
                <a:gd name="connsiteY81" fmla="*/ 654246 h 1133340"/>
                <a:gd name="connsiteX82" fmla="*/ 898161 w 1545465"/>
                <a:gd name="connsiteY82" fmla="*/ 710757 h 1133340"/>
                <a:gd name="connsiteX83" fmla="*/ 857733 w 1545465"/>
                <a:gd name="connsiteY83" fmla="*/ 759853 h 1133340"/>
                <a:gd name="connsiteX84" fmla="*/ 808793 w 1545465"/>
                <a:gd name="connsiteY84" fmla="*/ 808793 h 1133340"/>
                <a:gd name="connsiteX85" fmla="*/ 803642 w 1545465"/>
                <a:gd name="connsiteY85" fmla="*/ 837126 h 1133340"/>
                <a:gd name="connsiteX86" fmla="*/ 829399 w 1545465"/>
                <a:gd name="connsiteY86" fmla="*/ 880914 h 1133340"/>
                <a:gd name="connsiteX87" fmla="*/ 847430 w 1545465"/>
                <a:gd name="connsiteY87" fmla="*/ 914400 h 1133340"/>
                <a:gd name="connsiteX88" fmla="*/ 857733 w 1545465"/>
                <a:gd name="connsiteY88" fmla="*/ 935006 h 1133340"/>
                <a:gd name="connsiteX89" fmla="*/ 865460 w 1545465"/>
                <a:gd name="connsiteY89" fmla="*/ 955612 h 1133340"/>
                <a:gd name="connsiteX90" fmla="*/ 873188 w 1545465"/>
                <a:gd name="connsiteY90" fmla="*/ 996824 h 1133340"/>
                <a:gd name="connsiteX91" fmla="*/ 857733 w 1545465"/>
                <a:gd name="connsiteY91" fmla="*/ 1048340 h 1133340"/>
                <a:gd name="connsiteX92" fmla="*/ 842278 w 1545465"/>
                <a:gd name="connsiteY92" fmla="*/ 1071522 h 1133340"/>
                <a:gd name="connsiteX93" fmla="*/ 816521 w 1545465"/>
                <a:gd name="connsiteY93" fmla="*/ 1074098 h 1133340"/>
                <a:gd name="connsiteX94" fmla="*/ 788187 w 1545465"/>
                <a:gd name="connsiteY94" fmla="*/ 1074098 h 1133340"/>
                <a:gd name="connsiteX95" fmla="*/ 765005 w 1545465"/>
                <a:gd name="connsiteY95" fmla="*/ 1068946 h 1133340"/>
                <a:gd name="connsiteX96" fmla="*/ 752126 w 1545465"/>
                <a:gd name="connsiteY96" fmla="*/ 1063794 h 1133340"/>
                <a:gd name="connsiteX97" fmla="*/ 728944 w 1545465"/>
                <a:gd name="connsiteY97" fmla="*/ 1061219 h 1133340"/>
                <a:gd name="connsiteX98" fmla="*/ 680004 w 1545465"/>
                <a:gd name="connsiteY98" fmla="*/ 1053491 h 1133340"/>
                <a:gd name="connsiteX99" fmla="*/ 638792 w 1545465"/>
                <a:gd name="connsiteY99" fmla="*/ 1050916 h 1133340"/>
                <a:gd name="connsiteX100" fmla="*/ 605307 w 1545465"/>
                <a:gd name="connsiteY100" fmla="*/ 1063794 h 1133340"/>
                <a:gd name="connsiteX101" fmla="*/ 582125 w 1545465"/>
                <a:gd name="connsiteY101" fmla="*/ 1112734 h 1133340"/>
                <a:gd name="connsiteX102" fmla="*/ 551216 w 1545465"/>
                <a:gd name="connsiteY102" fmla="*/ 1133340 h 1133340"/>
                <a:gd name="connsiteX103" fmla="*/ 484246 w 1545465"/>
                <a:gd name="connsiteY103" fmla="*/ 1133340 h 1133340"/>
                <a:gd name="connsiteX104" fmla="*/ 461064 w 1545465"/>
                <a:gd name="connsiteY104" fmla="*/ 1130765 h 1133340"/>
                <a:gd name="connsiteX105" fmla="*/ 406972 w 1545465"/>
                <a:gd name="connsiteY105" fmla="*/ 1125613 h 1133340"/>
                <a:gd name="connsiteX106" fmla="*/ 345154 w 1545465"/>
                <a:gd name="connsiteY106" fmla="*/ 1105007 h 1133340"/>
                <a:gd name="connsiteX107" fmla="*/ 303941 w 1545465"/>
                <a:gd name="connsiteY107" fmla="*/ 1086976 h 1133340"/>
                <a:gd name="connsiteX108" fmla="*/ 267881 w 1545465"/>
                <a:gd name="connsiteY108" fmla="*/ 1050916 h 1133340"/>
                <a:gd name="connsiteX109" fmla="*/ 242123 w 1545465"/>
                <a:gd name="connsiteY109" fmla="*/ 1014855 h 1133340"/>
                <a:gd name="connsiteX110" fmla="*/ 180304 w 1545465"/>
                <a:gd name="connsiteY110" fmla="*/ 994249 h 1133340"/>
                <a:gd name="connsiteX111" fmla="*/ 128789 w 1545465"/>
                <a:gd name="connsiteY111" fmla="*/ 996824 h 1133340"/>
                <a:gd name="connsiteX112" fmla="*/ 92728 w 1545465"/>
                <a:gd name="connsiteY112" fmla="*/ 999400 h 1133340"/>
                <a:gd name="connsiteX113" fmla="*/ 48940 w 1545465"/>
                <a:gd name="connsiteY113" fmla="*/ 978794 h 1133340"/>
                <a:gd name="connsiteX114" fmla="*/ 15455 w 1545465"/>
                <a:gd name="connsiteY114" fmla="*/ 963339 h 1133340"/>
                <a:gd name="connsiteX115" fmla="*/ 0 w 1545465"/>
                <a:gd name="connsiteY115" fmla="*/ 929854 h 1133340"/>
                <a:gd name="connsiteX116" fmla="*/ 12879 w 1545465"/>
                <a:gd name="connsiteY116" fmla="*/ 883490 h 1133340"/>
                <a:gd name="connsiteX117" fmla="*/ 41212 w 1545465"/>
                <a:gd name="connsiteY117" fmla="*/ 847429 h 1133340"/>
                <a:gd name="connsiteX118" fmla="*/ 59243 w 1545465"/>
                <a:gd name="connsiteY118" fmla="*/ 824247 h 1133340"/>
                <a:gd name="connsiteX119" fmla="*/ 128789 w 1545465"/>
                <a:gd name="connsiteY119" fmla="*/ 813944 h 1133340"/>
                <a:gd name="connsiteX120" fmla="*/ 149395 w 1545465"/>
                <a:gd name="connsiteY120" fmla="*/ 821672 h 1133340"/>
                <a:gd name="connsiteX121" fmla="*/ 167425 w 1545465"/>
                <a:gd name="connsiteY121" fmla="*/ 831975 h 1133340"/>
                <a:gd name="connsiteX122" fmla="*/ 226668 w 1545465"/>
                <a:gd name="connsiteY122" fmla="*/ 852581 h 1133340"/>
                <a:gd name="connsiteX123" fmla="*/ 275608 w 1545465"/>
                <a:gd name="connsiteY123" fmla="*/ 865460 h 1133340"/>
                <a:gd name="connsiteX124" fmla="*/ 324548 w 1545465"/>
                <a:gd name="connsiteY124" fmla="*/ 868036 h 1133340"/>
                <a:gd name="connsiteX125" fmla="*/ 368336 w 1545465"/>
                <a:gd name="connsiteY125" fmla="*/ 860308 h 1133340"/>
                <a:gd name="connsiteX126" fmla="*/ 412124 w 1545465"/>
                <a:gd name="connsiteY126" fmla="*/ 860308 h 1133340"/>
                <a:gd name="connsiteX127" fmla="*/ 432730 w 1545465"/>
                <a:gd name="connsiteY127" fmla="*/ 852581 h 1133340"/>
                <a:gd name="connsiteX128" fmla="*/ 476518 w 1545465"/>
                <a:gd name="connsiteY128" fmla="*/ 821672 h 1133340"/>
                <a:gd name="connsiteX129" fmla="*/ 510003 w 1545465"/>
                <a:gd name="connsiteY129" fmla="*/ 801065 h 1133340"/>
                <a:gd name="connsiteX130" fmla="*/ 533185 w 1545465"/>
                <a:gd name="connsiteY130" fmla="*/ 770156 h 1133340"/>
                <a:gd name="connsiteX131" fmla="*/ 556367 w 1545465"/>
                <a:gd name="connsiteY131" fmla="*/ 757277 h 1133340"/>
                <a:gd name="connsiteX132" fmla="*/ 582125 w 1545465"/>
                <a:gd name="connsiteY132" fmla="*/ 736671 h 1133340"/>
                <a:gd name="connsiteX133" fmla="*/ 597580 w 1545465"/>
                <a:gd name="connsiteY133" fmla="*/ 672277 h 1133340"/>
                <a:gd name="connsiteX0" fmla="*/ 597580 w 1545465"/>
                <a:gd name="connsiteY0" fmla="*/ 672277 h 1133340"/>
                <a:gd name="connsiteX1" fmla="*/ 613034 w 1545465"/>
                <a:gd name="connsiteY1" fmla="*/ 618185 h 1133340"/>
                <a:gd name="connsiteX2" fmla="*/ 625913 w 1545465"/>
                <a:gd name="connsiteY2" fmla="*/ 571822 h 1133340"/>
                <a:gd name="connsiteX3" fmla="*/ 656822 w 1545465"/>
                <a:gd name="connsiteY3" fmla="*/ 522882 h 1133340"/>
                <a:gd name="connsiteX4" fmla="*/ 685156 w 1545465"/>
                <a:gd name="connsiteY4" fmla="*/ 491973 h 1133340"/>
                <a:gd name="connsiteX5" fmla="*/ 721217 w 1545465"/>
                <a:gd name="connsiteY5" fmla="*/ 479094 h 1133340"/>
                <a:gd name="connsiteX6" fmla="*/ 762429 w 1545465"/>
                <a:gd name="connsiteY6" fmla="*/ 458487 h 1133340"/>
                <a:gd name="connsiteX7" fmla="*/ 788187 w 1545465"/>
                <a:gd name="connsiteY7" fmla="*/ 437881 h 1133340"/>
                <a:gd name="connsiteX8" fmla="*/ 801066 w 1545465"/>
                <a:gd name="connsiteY8" fmla="*/ 399245 h 1133340"/>
                <a:gd name="connsiteX9" fmla="*/ 808793 w 1545465"/>
                <a:gd name="connsiteY9" fmla="*/ 358032 h 1133340"/>
                <a:gd name="connsiteX10" fmla="*/ 753761 w 1545465"/>
                <a:gd name="connsiteY10" fmla="*/ 325556 h 1133340"/>
                <a:gd name="connsiteX11" fmla="*/ 703500 w 1545465"/>
                <a:gd name="connsiteY11" fmla="*/ 267880 h 1133340"/>
                <a:gd name="connsiteX12" fmla="*/ 692883 w 1545465"/>
                <a:gd name="connsiteY12" fmla="*/ 242122 h 1133340"/>
                <a:gd name="connsiteX13" fmla="*/ 672277 w 1545465"/>
                <a:gd name="connsiteY13" fmla="*/ 198334 h 1133340"/>
                <a:gd name="connsiteX14" fmla="*/ 661974 w 1545465"/>
                <a:gd name="connsiteY14" fmla="*/ 159698 h 1133340"/>
                <a:gd name="connsiteX15" fmla="*/ 661974 w 1545465"/>
                <a:gd name="connsiteY15" fmla="*/ 115909 h 1133340"/>
                <a:gd name="connsiteX16" fmla="*/ 667126 w 1545465"/>
                <a:gd name="connsiteY16" fmla="*/ 82424 h 1133340"/>
                <a:gd name="connsiteX17" fmla="*/ 690308 w 1545465"/>
                <a:gd name="connsiteY17" fmla="*/ 36060 h 1133340"/>
                <a:gd name="connsiteX18" fmla="*/ 741823 w 1545465"/>
                <a:gd name="connsiteY18" fmla="*/ 10303 h 1133340"/>
                <a:gd name="connsiteX19" fmla="*/ 783035 w 1545465"/>
                <a:gd name="connsiteY19" fmla="*/ 0 h 1133340"/>
                <a:gd name="connsiteX20" fmla="*/ 826824 w 1545465"/>
                <a:gd name="connsiteY20" fmla="*/ 0 h 1133340"/>
                <a:gd name="connsiteX21" fmla="*/ 865460 w 1545465"/>
                <a:gd name="connsiteY21" fmla="*/ 5151 h 1133340"/>
                <a:gd name="connsiteX22" fmla="*/ 896370 w 1545465"/>
                <a:gd name="connsiteY22" fmla="*/ 33485 h 1133340"/>
                <a:gd name="connsiteX23" fmla="*/ 916976 w 1545465"/>
                <a:gd name="connsiteY23" fmla="*/ 87576 h 1133340"/>
                <a:gd name="connsiteX24" fmla="*/ 929855 w 1545465"/>
                <a:gd name="connsiteY24" fmla="*/ 128788 h 1133340"/>
                <a:gd name="connsiteX25" fmla="*/ 940158 w 1545465"/>
                <a:gd name="connsiteY25" fmla="*/ 167425 h 1133340"/>
                <a:gd name="connsiteX26" fmla="*/ 947885 w 1545465"/>
                <a:gd name="connsiteY26" fmla="*/ 195758 h 1133340"/>
                <a:gd name="connsiteX27" fmla="*/ 953037 w 1545465"/>
                <a:gd name="connsiteY27" fmla="*/ 231819 h 1133340"/>
                <a:gd name="connsiteX28" fmla="*/ 942733 w 1545465"/>
                <a:gd name="connsiteY28" fmla="*/ 262729 h 1133340"/>
                <a:gd name="connsiteX29" fmla="*/ 937582 w 1545465"/>
                <a:gd name="connsiteY29" fmla="*/ 296214 h 1133340"/>
                <a:gd name="connsiteX30" fmla="*/ 981370 w 1545465"/>
                <a:gd name="connsiteY30" fmla="*/ 303941 h 1133340"/>
                <a:gd name="connsiteX31" fmla="*/ 1027734 w 1545465"/>
                <a:gd name="connsiteY31" fmla="*/ 316820 h 1133340"/>
                <a:gd name="connsiteX32" fmla="*/ 1063795 w 1545465"/>
                <a:gd name="connsiteY32" fmla="*/ 309093 h 1133340"/>
                <a:gd name="connsiteX33" fmla="*/ 1105007 w 1545465"/>
                <a:gd name="connsiteY33" fmla="*/ 303941 h 1133340"/>
                <a:gd name="connsiteX34" fmla="*/ 1125613 w 1545465"/>
                <a:gd name="connsiteY34" fmla="*/ 296214 h 1133340"/>
                <a:gd name="connsiteX35" fmla="*/ 1117886 w 1545465"/>
                <a:gd name="connsiteY35" fmla="*/ 270456 h 1133340"/>
                <a:gd name="connsiteX36" fmla="*/ 1086977 w 1545465"/>
                <a:gd name="connsiteY36" fmla="*/ 255001 h 1133340"/>
                <a:gd name="connsiteX37" fmla="*/ 1061219 w 1545465"/>
                <a:gd name="connsiteY37" fmla="*/ 260153 h 1133340"/>
                <a:gd name="connsiteX38" fmla="*/ 1014855 w 1545465"/>
                <a:gd name="connsiteY38" fmla="*/ 265304 h 1133340"/>
                <a:gd name="connsiteX39" fmla="*/ 983946 w 1545465"/>
                <a:gd name="connsiteY39" fmla="*/ 257577 h 1133340"/>
                <a:gd name="connsiteX40" fmla="*/ 978794 w 1545465"/>
                <a:gd name="connsiteY40" fmla="*/ 229244 h 1133340"/>
                <a:gd name="connsiteX41" fmla="*/ 994249 w 1545465"/>
                <a:gd name="connsiteY41" fmla="*/ 195758 h 1133340"/>
                <a:gd name="connsiteX42" fmla="*/ 1017431 w 1545465"/>
                <a:gd name="connsiteY42" fmla="*/ 167425 h 1133340"/>
                <a:gd name="connsiteX43" fmla="*/ 1061219 w 1545465"/>
                <a:gd name="connsiteY43" fmla="*/ 154546 h 1133340"/>
                <a:gd name="connsiteX44" fmla="*/ 1110159 w 1545465"/>
                <a:gd name="connsiteY44" fmla="*/ 154546 h 1133340"/>
                <a:gd name="connsiteX45" fmla="*/ 1120462 w 1545465"/>
                <a:gd name="connsiteY45" fmla="*/ 154546 h 1133340"/>
                <a:gd name="connsiteX46" fmla="*/ 1156523 w 1545465"/>
                <a:gd name="connsiteY46" fmla="*/ 162273 h 1133340"/>
                <a:gd name="connsiteX47" fmla="*/ 1184856 w 1545465"/>
                <a:gd name="connsiteY47" fmla="*/ 175152 h 1133340"/>
                <a:gd name="connsiteX48" fmla="*/ 1249251 w 1545465"/>
                <a:gd name="connsiteY48" fmla="*/ 203486 h 1133340"/>
                <a:gd name="connsiteX49" fmla="*/ 1267281 w 1545465"/>
                <a:gd name="connsiteY49" fmla="*/ 211213 h 1133340"/>
                <a:gd name="connsiteX50" fmla="*/ 1313645 w 1545465"/>
                <a:gd name="connsiteY50" fmla="*/ 242122 h 1133340"/>
                <a:gd name="connsiteX51" fmla="*/ 1318797 w 1545465"/>
                <a:gd name="connsiteY51" fmla="*/ 275607 h 1133340"/>
                <a:gd name="connsiteX52" fmla="*/ 1323948 w 1545465"/>
                <a:gd name="connsiteY52" fmla="*/ 311668 h 1133340"/>
                <a:gd name="connsiteX53" fmla="*/ 1329100 w 1545465"/>
                <a:gd name="connsiteY53" fmla="*/ 332274 h 1133340"/>
                <a:gd name="connsiteX54" fmla="*/ 1341979 w 1545465"/>
                <a:gd name="connsiteY54" fmla="*/ 347729 h 1133340"/>
                <a:gd name="connsiteX55" fmla="*/ 1388342 w 1545465"/>
                <a:gd name="connsiteY55" fmla="*/ 347729 h 1133340"/>
                <a:gd name="connsiteX56" fmla="*/ 1414100 w 1545465"/>
                <a:gd name="connsiteY56" fmla="*/ 329699 h 1133340"/>
                <a:gd name="connsiteX57" fmla="*/ 1457888 w 1545465"/>
                <a:gd name="connsiteY57" fmla="*/ 321971 h 1133340"/>
                <a:gd name="connsiteX58" fmla="*/ 1486222 w 1545465"/>
                <a:gd name="connsiteY58" fmla="*/ 311668 h 1133340"/>
                <a:gd name="connsiteX59" fmla="*/ 1532586 w 1545465"/>
                <a:gd name="connsiteY59" fmla="*/ 311668 h 1133340"/>
                <a:gd name="connsiteX60" fmla="*/ 1545465 w 1545465"/>
                <a:gd name="connsiteY60" fmla="*/ 368335 h 1133340"/>
                <a:gd name="connsiteX61" fmla="*/ 1545465 w 1545465"/>
                <a:gd name="connsiteY61" fmla="*/ 391517 h 1133340"/>
                <a:gd name="connsiteX62" fmla="*/ 1540313 w 1545465"/>
                <a:gd name="connsiteY62" fmla="*/ 425002 h 1133340"/>
                <a:gd name="connsiteX63" fmla="*/ 1535162 w 1545465"/>
                <a:gd name="connsiteY63" fmla="*/ 479094 h 1133340"/>
                <a:gd name="connsiteX64" fmla="*/ 1530010 w 1545465"/>
                <a:gd name="connsiteY64" fmla="*/ 502276 h 1133340"/>
                <a:gd name="connsiteX65" fmla="*/ 1517131 w 1545465"/>
                <a:gd name="connsiteY65" fmla="*/ 525458 h 1133340"/>
                <a:gd name="connsiteX66" fmla="*/ 1501677 w 1545465"/>
                <a:gd name="connsiteY66" fmla="*/ 543488 h 1133340"/>
                <a:gd name="connsiteX67" fmla="*/ 1478495 w 1545465"/>
                <a:gd name="connsiteY67" fmla="*/ 548640 h 1133340"/>
                <a:gd name="connsiteX68" fmla="*/ 1414100 w 1545465"/>
                <a:gd name="connsiteY68" fmla="*/ 558943 h 1133340"/>
                <a:gd name="connsiteX69" fmla="*/ 1349706 w 1545465"/>
                <a:gd name="connsiteY69" fmla="*/ 556367 h 1133340"/>
                <a:gd name="connsiteX70" fmla="*/ 1285311 w 1545465"/>
                <a:gd name="connsiteY70" fmla="*/ 546064 h 1133340"/>
                <a:gd name="connsiteX71" fmla="*/ 1254402 w 1545465"/>
                <a:gd name="connsiteY71" fmla="*/ 538336 h 1133340"/>
                <a:gd name="connsiteX72" fmla="*/ 1171977 w 1545465"/>
                <a:gd name="connsiteY72" fmla="*/ 497124 h 1133340"/>
                <a:gd name="connsiteX73" fmla="*/ 1135917 w 1545465"/>
                <a:gd name="connsiteY73" fmla="*/ 504851 h 1133340"/>
                <a:gd name="connsiteX74" fmla="*/ 1074098 w 1545465"/>
                <a:gd name="connsiteY74" fmla="*/ 538336 h 1133340"/>
                <a:gd name="connsiteX75" fmla="*/ 1048340 w 1545465"/>
                <a:gd name="connsiteY75" fmla="*/ 553791 h 1133340"/>
                <a:gd name="connsiteX76" fmla="*/ 1001664 w 1545465"/>
                <a:gd name="connsiteY76" fmla="*/ 581499 h 1133340"/>
                <a:gd name="connsiteX77" fmla="*/ 963340 w 1545465"/>
                <a:gd name="connsiteY77" fmla="*/ 574397 h 1133340"/>
                <a:gd name="connsiteX78" fmla="*/ 922127 w 1545465"/>
                <a:gd name="connsiteY78" fmla="*/ 574397 h 1133340"/>
                <a:gd name="connsiteX79" fmla="*/ 898945 w 1545465"/>
                <a:gd name="connsiteY79" fmla="*/ 587276 h 1133340"/>
                <a:gd name="connsiteX80" fmla="*/ 898945 w 1545465"/>
                <a:gd name="connsiteY80" fmla="*/ 618185 h 1133340"/>
                <a:gd name="connsiteX81" fmla="*/ 909248 w 1545465"/>
                <a:gd name="connsiteY81" fmla="*/ 654246 h 1133340"/>
                <a:gd name="connsiteX82" fmla="*/ 898161 w 1545465"/>
                <a:gd name="connsiteY82" fmla="*/ 710757 h 1133340"/>
                <a:gd name="connsiteX83" fmla="*/ 857733 w 1545465"/>
                <a:gd name="connsiteY83" fmla="*/ 759853 h 1133340"/>
                <a:gd name="connsiteX84" fmla="*/ 808793 w 1545465"/>
                <a:gd name="connsiteY84" fmla="*/ 808793 h 1133340"/>
                <a:gd name="connsiteX85" fmla="*/ 803642 w 1545465"/>
                <a:gd name="connsiteY85" fmla="*/ 837126 h 1133340"/>
                <a:gd name="connsiteX86" fmla="*/ 829399 w 1545465"/>
                <a:gd name="connsiteY86" fmla="*/ 880914 h 1133340"/>
                <a:gd name="connsiteX87" fmla="*/ 847430 w 1545465"/>
                <a:gd name="connsiteY87" fmla="*/ 914400 h 1133340"/>
                <a:gd name="connsiteX88" fmla="*/ 857733 w 1545465"/>
                <a:gd name="connsiteY88" fmla="*/ 935006 h 1133340"/>
                <a:gd name="connsiteX89" fmla="*/ 865460 w 1545465"/>
                <a:gd name="connsiteY89" fmla="*/ 955612 h 1133340"/>
                <a:gd name="connsiteX90" fmla="*/ 873188 w 1545465"/>
                <a:gd name="connsiteY90" fmla="*/ 996824 h 1133340"/>
                <a:gd name="connsiteX91" fmla="*/ 857733 w 1545465"/>
                <a:gd name="connsiteY91" fmla="*/ 1048340 h 1133340"/>
                <a:gd name="connsiteX92" fmla="*/ 842278 w 1545465"/>
                <a:gd name="connsiteY92" fmla="*/ 1071522 h 1133340"/>
                <a:gd name="connsiteX93" fmla="*/ 816521 w 1545465"/>
                <a:gd name="connsiteY93" fmla="*/ 1074098 h 1133340"/>
                <a:gd name="connsiteX94" fmla="*/ 788187 w 1545465"/>
                <a:gd name="connsiteY94" fmla="*/ 1074098 h 1133340"/>
                <a:gd name="connsiteX95" fmla="*/ 765005 w 1545465"/>
                <a:gd name="connsiteY95" fmla="*/ 1068946 h 1133340"/>
                <a:gd name="connsiteX96" fmla="*/ 752126 w 1545465"/>
                <a:gd name="connsiteY96" fmla="*/ 1063794 h 1133340"/>
                <a:gd name="connsiteX97" fmla="*/ 728944 w 1545465"/>
                <a:gd name="connsiteY97" fmla="*/ 1061219 h 1133340"/>
                <a:gd name="connsiteX98" fmla="*/ 680004 w 1545465"/>
                <a:gd name="connsiteY98" fmla="*/ 1053491 h 1133340"/>
                <a:gd name="connsiteX99" fmla="*/ 638792 w 1545465"/>
                <a:gd name="connsiteY99" fmla="*/ 1050916 h 1133340"/>
                <a:gd name="connsiteX100" fmla="*/ 605307 w 1545465"/>
                <a:gd name="connsiteY100" fmla="*/ 1063794 h 1133340"/>
                <a:gd name="connsiteX101" fmla="*/ 582125 w 1545465"/>
                <a:gd name="connsiteY101" fmla="*/ 1112734 h 1133340"/>
                <a:gd name="connsiteX102" fmla="*/ 551216 w 1545465"/>
                <a:gd name="connsiteY102" fmla="*/ 1133340 h 1133340"/>
                <a:gd name="connsiteX103" fmla="*/ 484246 w 1545465"/>
                <a:gd name="connsiteY103" fmla="*/ 1133340 h 1133340"/>
                <a:gd name="connsiteX104" fmla="*/ 461064 w 1545465"/>
                <a:gd name="connsiteY104" fmla="*/ 1130765 h 1133340"/>
                <a:gd name="connsiteX105" fmla="*/ 406972 w 1545465"/>
                <a:gd name="connsiteY105" fmla="*/ 1125613 h 1133340"/>
                <a:gd name="connsiteX106" fmla="*/ 345154 w 1545465"/>
                <a:gd name="connsiteY106" fmla="*/ 1105007 h 1133340"/>
                <a:gd name="connsiteX107" fmla="*/ 303941 w 1545465"/>
                <a:gd name="connsiteY107" fmla="*/ 1086976 h 1133340"/>
                <a:gd name="connsiteX108" fmla="*/ 267881 w 1545465"/>
                <a:gd name="connsiteY108" fmla="*/ 1050916 h 1133340"/>
                <a:gd name="connsiteX109" fmla="*/ 242123 w 1545465"/>
                <a:gd name="connsiteY109" fmla="*/ 1014855 h 1133340"/>
                <a:gd name="connsiteX110" fmla="*/ 180304 w 1545465"/>
                <a:gd name="connsiteY110" fmla="*/ 994249 h 1133340"/>
                <a:gd name="connsiteX111" fmla="*/ 128789 w 1545465"/>
                <a:gd name="connsiteY111" fmla="*/ 996824 h 1133340"/>
                <a:gd name="connsiteX112" fmla="*/ 92728 w 1545465"/>
                <a:gd name="connsiteY112" fmla="*/ 999400 h 1133340"/>
                <a:gd name="connsiteX113" fmla="*/ 48940 w 1545465"/>
                <a:gd name="connsiteY113" fmla="*/ 978794 h 1133340"/>
                <a:gd name="connsiteX114" fmla="*/ 15455 w 1545465"/>
                <a:gd name="connsiteY114" fmla="*/ 963339 h 1133340"/>
                <a:gd name="connsiteX115" fmla="*/ 0 w 1545465"/>
                <a:gd name="connsiteY115" fmla="*/ 929854 h 1133340"/>
                <a:gd name="connsiteX116" fmla="*/ 12879 w 1545465"/>
                <a:gd name="connsiteY116" fmla="*/ 883490 h 1133340"/>
                <a:gd name="connsiteX117" fmla="*/ 41212 w 1545465"/>
                <a:gd name="connsiteY117" fmla="*/ 847429 h 1133340"/>
                <a:gd name="connsiteX118" fmla="*/ 59243 w 1545465"/>
                <a:gd name="connsiteY118" fmla="*/ 824247 h 1133340"/>
                <a:gd name="connsiteX119" fmla="*/ 128789 w 1545465"/>
                <a:gd name="connsiteY119" fmla="*/ 813944 h 1133340"/>
                <a:gd name="connsiteX120" fmla="*/ 149395 w 1545465"/>
                <a:gd name="connsiteY120" fmla="*/ 821672 h 1133340"/>
                <a:gd name="connsiteX121" fmla="*/ 167425 w 1545465"/>
                <a:gd name="connsiteY121" fmla="*/ 831975 h 1133340"/>
                <a:gd name="connsiteX122" fmla="*/ 226668 w 1545465"/>
                <a:gd name="connsiteY122" fmla="*/ 852581 h 1133340"/>
                <a:gd name="connsiteX123" fmla="*/ 275608 w 1545465"/>
                <a:gd name="connsiteY123" fmla="*/ 865460 h 1133340"/>
                <a:gd name="connsiteX124" fmla="*/ 324548 w 1545465"/>
                <a:gd name="connsiteY124" fmla="*/ 868036 h 1133340"/>
                <a:gd name="connsiteX125" fmla="*/ 368336 w 1545465"/>
                <a:gd name="connsiteY125" fmla="*/ 860308 h 1133340"/>
                <a:gd name="connsiteX126" fmla="*/ 412124 w 1545465"/>
                <a:gd name="connsiteY126" fmla="*/ 860308 h 1133340"/>
                <a:gd name="connsiteX127" fmla="*/ 432730 w 1545465"/>
                <a:gd name="connsiteY127" fmla="*/ 852581 h 1133340"/>
                <a:gd name="connsiteX128" fmla="*/ 476518 w 1545465"/>
                <a:gd name="connsiteY128" fmla="*/ 821672 h 1133340"/>
                <a:gd name="connsiteX129" fmla="*/ 510003 w 1545465"/>
                <a:gd name="connsiteY129" fmla="*/ 801065 h 1133340"/>
                <a:gd name="connsiteX130" fmla="*/ 533185 w 1545465"/>
                <a:gd name="connsiteY130" fmla="*/ 770156 h 1133340"/>
                <a:gd name="connsiteX131" fmla="*/ 556367 w 1545465"/>
                <a:gd name="connsiteY131" fmla="*/ 757277 h 1133340"/>
                <a:gd name="connsiteX132" fmla="*/ 582125 w 1545465"/>
                <a:gd name="connsiteY132" fmla="*/ 736671 h 1133340"/>
                <a:gd name="connsiteX133" fmla="*/ 597580 w 1545465"/>
                <a:gd name="connsiteY133" fmla="*/ 672277 h 1133340"/>
                <a:gd name="connsiteX0" fmla="*/ 597580 w 1545465"/>
                <a:gd name="connsiteY0" fmla="*/ 672277 h 1133340"/>
                <a:gd name="connsiteX1" fmla="*/ 613034 w 1545465"/>
                <a:gd name="connsiteY1" fmla="*/ 618185 h 1133340"/>
                <a:gd name="connsiteX2" fmla="*/ 625913 w 1545465"/>
                <a:gd name="connsiteY2" fmla="*/ 571822 h 1133340"/>
                <a:gd name="connsiteX3" fmla="*/ 656822 w 1545465"/>
                <a:gd name="connsiteY3" fmla="*/ 522882 h 1133340"/>
                <a:gd name="connsiteX4" fmla="*/ 685156 w 1545465"/>
                <a:gd name="connsiteY4" fmla="*/ 491973 h 1133340"/>
                <a:gd name="connsiteX5" fmla="*/ 721217 w 1545465"/>
                <a:gd name="connsiteY5" fmla="*/ 479094 h 1133340"/>
                <a:gd name="connsiteX6" fmla="*/ 762429 w 1545465"/>
                <a:gd name="connsiteY6" fmla="*/ 458487 h 1133340"/>
                <a:gd name="connsiteX7" fmla="*/ 788187 w 1545465"/>
                <a:gd name="connsiteY7" fmla="*/ 437881 h 1133340"/>
                <a:gd name="connsiteX8" fmla="*/ 801066 w 1545465"/>
                <a:gd name="connsiteY8" fmla="*/ 399245 h 1133340"/>
                <a:gd name="connsiteX9" fmla="*/ 808793 w 1545465"/>
                <a:gd name="connsiteY9" fmla="*/ 358032 h 1133340"/>
                <a:gd name="connsiteX10" fmla="*/ 753761 w 1545465"/>
                <a:gd name="connsiteY10" fmla="*/ 325556 h 1133340"/>
                <a:gd name="connsiteX11" fmla="*/ 703500 w 1545465"/>
                <a:gd name="connsiteY11" fmla="*/ 267880 h 1133340"/>
                <a:gd name="connsiteX12" fmla="*/ 692883 w 1545465"/>
                <a:gd name="connsiteY12" fmla="*/ 242122 h 1133340"/>
                <a:gd name="connsiteX13" fmla="*/ 672277 w 1545465"/>
                <a:gd name="connsiteY13" fmla="*/ 198334 h 1133340"/>
                <a:gd name="connsiteX14" fmla="*/ 661974 w 1545465"/>
                <a:gd name="connsiteY14" fmla="*/ 159698 h 1133340"/>
                <a:gd name="connsiteX15" fmla="*/ 661974 w 1545465"/>
                <a:gd name="connsiteY15" fmla="*/ 115909 h 1133340"/>
                <a:gd name="connsiteX16" fmla="*/ 667126 w 1545465"/>
                <a:gd name="connsiteY16" fmla="*/ 82424 h 1133340"/>
                <a:gd name="connsiteX17" fmla="*/ 690308 w 1545465"/>
                <a:gd name="connsiteY17" fmla="*/ 36060 h 1133340"/>
                <a:gd name="connsiteX18" fmla="*/ 741823 w 1545465"/>
                <a:gd name="connsiteY18" fmla="*/ 10303 h 1133340"/>
                <a:gd name="connsiteX19" fmla="*/ 783035 w 1545465"/>
                <a:gd name="connsiteY19" fmla="*/ 0 h 1133340"/>
                <a:gd name="connsiteX20" fmla="*/ 826824 w 1545465"/>
                <a:gd name="connsiteY20" fmla="*/ 0 h 1133340"/>
                <a:gd name="connsiteX21" fmla="*/ 865460 w 1545465"/>
                <a:gd name="connsiteY21" fmla="*/ 5151 h 1133340"/>
                <a:gd name="connsiteX22" fmla="*/ 896370 w 1545465"/>
                <a:gd name="connsiteY22" fmla="*/ 33485 h 1133340"/>
                <a:gd name="connsiteX23" fmla="*/ 916976 w 1545465"/>
                <a:gd name="connsiteY23" fmla="*/ 87576 h 1133340"/>
                <a:gd name="connsiteX24" fmla="*/ 929855 w 1545465"/>
                <a:gd name="connsiteY24" fmla="*/ 128788 h 1133340"/>
                <a:gd name="connsiteX25" fmla="*/ 940158 w 1545465"/>
                <a:gd name="connsiteY25" fmla="*/ 167425 h 1133340"/>
                <a:gd name="connsiteX26" fmla="*/ 947885 w 1545465"/>
                <a:gd name="connsiteY26" fmla="*/ 195758 h 1133340"/>
                <a:gd name="connsiteX27" fmla="*/ 953037 w 1545465"/>
                <a:gd name="connsiteY27" fmla="*/ 231819 h 1133340"/>
                <a:gd name="connsiteX28" fmla="*/ 942733 w 1545465"/>
                <a:gd name="connsiteY28" fmla="*/ 262729 h 1133340"/>
                <a:gd name="connsiteX29" fmla="*/ 937582 w 1545465"/>
                <a:gd name="connsiteY29" fmla="*/ 296214 h 1133340"/>
                <a:gd name="connsiteX30" fmla="*/ 981370 w 1545465"/>
                <a:gd name="connsiteY30" fmla="*/ 303941 h 1133340"/>
                <a:gd name="connsiteX31" fmla="*/ 1027734 w 1545465"/>
                <a:gd name="connsiteY31" fmla="*/ 316820 h 1133340"/>
                <a:gd name="connsiteX32" fmla="*/ 1063795 w 1545465"/>
                <a:gd name="connsiteY32" fmla="*/ 309093 h 1133340"/>
                <a:gd name="connsiteX33" fmla="*/ 1105007 w 1545465"/>
                <a:gd name="connsiteY33" fmla="*/ 303941 h 1133340"/>
                <a:gd name="connsiteX34" fmla="*/ 1125613 w 1545465"/>
                <a:gd name="connsiteY34" fmla="*/ 296214 h 1133340"/>
                <a:gd name="connsiteX35" fmla="*/ 1117886 w 1545465"/>
                <a:gd name="connsiteY35" fmla="*/ 270456 h 1133340"/>
                <a:gd name="connsiteX36" fmla="*/ 1086977 w 1545465"/>
                <a:gd name="connsiteY36" fmla="*/ 255001 h 1133340"/>
                <a:gd name="connsiteX37" fmla="*/ 1061219 w 1545465"/>
                <a:gd name="connsiteY37" fmla="*/ 260153 h 1133340"/>
                <a:gd name="connsiteX38" fmla="*/ 1014855 w 1545465"/>
                <a:gd name="connsiteY38" fmla="*/ 265304 h 1133340"/>
                <a:gd name="connsiteX39" fmla="*/ 983946 w 1545465"/>
                <a:gd name="connsiteY39" fmla="*/ 257577 h 1133340"/>
                <a:gd name="connsiteX40" fmla="*/ 978794 w 1545465"/>
                <a:gd name="connsiteY40" fmla="*/ 229244 h 1133340"/>
                <a:gd name="connsiteX41" fmla="*/ 994249 w 1545465"/>
                <a:gd name="connsiteY41" fmla="*/ 195758 h 1133340"/>
                <a:gd name="connsiteX42" fmla="*/ 1017431 w 1545465"/>
                <a:gd name="connsiteY42" fmla="*/ 167425 h 1133340"/>
                <a:gd name="connsiteX43" fmla="*/ 1061219 w 1545465"/>
                <a:gd name="connsiteY43" fmla="*/ 154546 h 1133340"/>
                <a:gd name="connsiteX44" fmla="*/ 1110159 w 1545465"/>
                <a:gd name="connsiteY44" fmla="*/ 154546 h 1133340"/>
                <a:gd name="connsiteX45" fmla="*/ 1120462 w 1545465"/>
                <a:gd name="connsiteY45" fmla="*/ 154546 h 1133340"/>
                <a:gd name="connsiteX46" fmla="*/ 1156523 w 1545465"/>
                <a:gd name="connsiteY46" fmla="*/ 162273 h 1133340"/>
                <a:gd name="connsiteX47" fmla="*/ 1184856 w 1545465"/>
                <a:gd name="connsiteY47" fmla="*/ 175152 h 1133340"/>
                <a:gd name="connsiteX48" fmla="*/ 1249251 w 1545465"/>
                <a:gd name="connsiteY48" fmla="*/ 203486 h 1133340"/>
                <a:gd name="connsiteX49" fmla="*/ 1267281 w 1545465"/>
                <a:gd name="connsiteY49" fmla="*/ 211213 h 1133340"/>
                <a:gd name="connsiteX50" fmla="*/ 1313645 w 1545465"/>
                <a:gd name="connsiteY50" fmla="*/ 242122 h 1133340"/>
                <a:gd name="connsiteX51" fmla="*/ 1318797 w 1545465"/>
                <a:gd name="connsiteY51" fmla="*/ 275607 h 1133340"/>
                <a:gd name="connsiteX52" fmla="*/ 1323948 w 1545465"/>
                <a:gd name="connsiteY52" fmla="*/ 311668 h 1133340"/>
                <a:gd name="connsiteX53" fmla="*/ 1329100 w 1545465"/>
                <a:gd name="connsiteY53" fmla="*/ 332274 h 1133340"/>
                <a:gd name="connsiteX54" fmla="*/ 1341979 w 1545465"/>
                <a:gd name="connsiteY54" fmla="*/ 347729 h 1133340"/>
                <a:gd name="connsiteX55" fmla="*/ 1388342 w 1545465"/>
                <a:gd name="connsiteY55" fmla="*/ 347729 h 1133340"/>
                <a:gd name="connsiteX56" fmla="*/ 1414100 w 1545465"/>
                <a:gd name="connsiteY56" fmla="*/ 329699 h 1133340"/>
                <a:gd name="connsiteX57" fmla="*/ 1457888 w 1545465"/>
                <a:gd name="connsiteY57" fmla="*/ 321971 h 1133340"/>
                <a:gd name="connsiteX58" fmla="*/ 1486222 w 1545465"/>
                <a:gd name="connsiteY58" fmla="*/ 311668 h 1133340"/>
                <a:gd name="connsiteX59" fmla="*/ 1532586 w 1545465"/>
                <a:gd name="connsiteY59" fmla="*/ 311668 h 1133340"/>
                <a:gd name="connsiteX60" fmla="*/ 1545465 w 1545465"/>
                <a:gd name="connsiteY60" fmla="*/ 368335 h 1133340"/>
                <a:gd name="connsiteX61" fmla="*/ 1545465 w 1545465"/>
                <a:gd name="connsiteY61" fmla="*/ 391517 h 1133340"/>
                <a:gd name="connsiteX62" fmla="*/ 1540313 w 1545465"/>
                <a:gd name="connsiteY62" fmla="*/ 425002 h 1133340"/>
                <a:gd name="connsiteX63" fmla="*/ 1535162 w 1545465"/>
                <a:gd name="connsiteY63" fmla="*/ 479094 h 1133340"/>
                <a:gd name="connsiteX64" fmla="*/ 1530010 w 1545465"/>
                <a:gd name="connsiteY64" fmla="*/ 502276 h 1133340"/>
                <a:gd name="connsiteX65" fmla="*/ 1517131 w 1545465"/>
                <a:gd name="connsiteY65" fmla="*/ 525458 h 1133340"/>
                <a:gd name="connsiteX66" fmla="*/ 1501677 w 1545465"/>
                <a:gd name="connsiteY66" fmla="*/ 543488 h 1133340"/>
                <a:gd name="connsiteX67" fmla="*/ 1478495 w 1545465"/>
                <a:gd name="connsiteY67" fmla="*/ 548640 h 1133340"/>
                <a:gd name="connsiteX68" fmla="*/ 1414100 w 1545465"/>
                <a:gd name="connsiteY68" fmla="*/ 558943 h 1133340"/>
                <a:gd name="connsiteX69" fmla="*/ 1349706 w 1545465"/>
                <a:gd name="connsiteY69" fmla="*/ 556367 h 1133340"/>
                <a:gd name="connsiteX70" fmla="*/ 1285311 w 1545465"/>
                <a:gd name="connsiteY70" fmla="*/ 546064 h 1133340"/>
                <a:gd name="connsiteX71" fmla="*/ 1254402 w 1545465"/>
                <a:gd name="connsiteY71" fmla="*/ 538336 h 1133340"/>
                <a:gd name="connsiteX72" fmla="*/ 1171977 w 1545465"/>
                <a:gd name="connsiteY72" fmla="*/ 497124 h 1133340"/>
                <a:gd name="connsiteX73" fmla="*/ 1135917 w 1545465"/>
                <a:gd name="connsiteY73" fmla="*/ 504851 h 1133340"/>
                <a:gd name="connsiteX74" fmla="*/ 1074098 w 1545465"/>
                <a:gd name="connsiteY74" fmla="*/ 538336 h 1133340"/>
                <a:gd name="connsiteX75" fmla="*/ 1053178 w 1545465"/>
                <a:gd name="connsiteY75" fmla="*/ 561048 h 1133340"/>
                <a:gd name="connsiteX76" fmla="*/ 1001664 w 1545465"/>
                <a:gd name="connsiteY76" fmla="*/ 581499 h 1133340"/>
                <a:gd name="connsiteX77" fmla="*/ 963340 w 1545465"/>
                <a:gd name="connsiteY77" fmla="*/ 574397 h 1133340"/>
                <a:gd name="connsiteX78" fmla="*/ 922127 w 1545465"/>
                <a:gd name="connsiteY78" fmla="*/ 574397 h 1133340"/>
                <a:gd name="connsiteX79" fmla="*/ 898945 w 1545465"/>
                <a:gd name="connsiteY79" fmla="*/ 587276 h 1133340"/>
                <a:gd name="connsiteX80" fmla="*/ 898945 w 1545465"/>
                <a:gd name="connsiteY80" fmla="*/ 618185 h 1133340"/>
                <a:gd name="connsiteX81" fmla="*/ 909248 w 1545465"/>
                <a:gd name="connsiteY81" fmla="*/ 654246 h 1133340"/>
                <a:gd name="connsiteX82" fmla="*/ 898161 w 1545465"/>
                <a:gd name="connsiteY82" fmla="*/ 710757 h 1133340"/>
                <a:gd name="connsiteX83" fmla="*/ 857733 w 1545465"/>
                <a:gd name="connsiteY83" fmla="*/ 759853 h 1133340"/>
                <a:gd name="connsiteX84" fmla="*/ 808793 w 1545465"/>
                <a:gd name="connsiteY84" fmla="*/ 808793 h 1133340"/>
                <a:gd name="connsiteX85" fmla="*/ 803642 w 1545465"/>
                <a:gd name="connsiteY85" fmla="*/ 837126 h 1133340"/>
                <a:gd name="connsiteX86" fmla="*/ 829399 w 1545465"/>
                <a:gd name="connsiteY86" fmla="*/ 880914 h 1133340"/>
                <a:gd name="connsiteX87" fmla="*/ 847430 w 1545465"/>
                <a:gd name="connsiteY87" fmla="*/ 914400 h 1133340"/>
                <a:gd name="connsiteX88" fmla="*/ 857733 w 1545465"/>
                <a:gd name="connsiteY88" fmla="*/ 935006 h 1133340"/>
                <a:gd name="connsiteX89" fmla="*/ 865460 w 1545465"/>
                <a:gd name="connsiteY89" fmla="*/ 955612 h 1133340"/>
                <a:gd name="connsiteX90" fmla="*/ 873188 w 1545465"/>
                <a:gd name="connsiteY90" fmla="*/ 996824 h 1133340"/>
                <a:gd name="connsiteX91" fmla="*/ 857733 w 1545465"/>
                <a:gd name="connsiteY91" fmla="*/ 1048340 h 1133340"/>
                <a:gd name="connsiteX92" fmla="*/ 842278 w 1545465"/>
                <a:gd name="connsiteY92" fmla="*/ 1071522 h 1133340"/>
                <a:gd name="connsiteX93" fmla="*/ 816521 w 1545465"/>
                <a:gd name="connsiteY93" fmla="*/ 1074098 h 1133340"/>
                <a:gd name="connsiteX94" fmla="*/ 788187 w 1545465"/>
                <a:gd name="connsiteY94" fmla="*/ 1074098 h 1133340"/>
                <a:gd name="connsiteX95" fmla="*/ 765005 w 1545465"/>
                <a:gd name="connsiteY95" fmla="*/ 1068946 h 1133340"/>
                <a:gd name="connsiteX96" fmla="*/ 752126 w 1545465"/>
                <a:gd name="connsiteY96" fmla="*/ 1063794 h 1133340"/>
                <a:gd name="connsiteX97" fmla="*/ 728944 w 1545465"/>
                <a:gd name="connsiteY97" fmla="*/ 1061219 h 1133340"/>
                <a:gd name="connsiteX98" fmla="*/ 680004 w 1545465"/>
                <a:gd name="connsiteY98" fmla="*/ 1053491 h 1133340"/>
                <a:gd name="connsiteX99" fmla="*/ 638792 w 1545465"/>
                <a:gd name="connsiteY99" fmla="*/ 1050916 h 1133340"/>
                <a:gd name="connsiteX100" fmla="*/ 605307 w 1545465"/>
                <a:gd name="connsiteY100" fmla="*/ 1063794 h 1133340"/>
                <a:gd name="connsiteX101" fmla="*/ 582125 w 1545465"/>
                <a:gd name="connsiteY101" fmla="*/ 1112734 h 1133340"/>
                <a:gd name="connsiteX102" fmla="*/ 551216 w 1545465"/>
                <a:gd name="connsiteY102" fmla="*/ 1133340 h 1133340"/>
                <a:gd name="connsiteX103" fmla="*/ 484246 w 1545465"/>
                <a:gd name="connsiteY103" fmla="*/ 1133340 h 1133340"/>
                <a:gd name="connsiteX104" fmla="*/ 461064 w 1545465"/>
                <a:gd name="connsiteY104" fmla="*/ 1130765 h 1133340"/>
                <a:gd name="connsiteX105" fmla="*/ 406972 w 1545465"/>
                <a:gd name="connsiteY105" fmla="*/ 1125613 h 1133340"/>
                <a:gd name="connsiteX106" fmla="*/ 345154 w 1545465"/>
                <a:gd name="connsiteY106" fmla="*/ 1105007 h 1133340"/>
                <a:gd name="connsiteX107" fmla="*/ 303941 w 1545465"/>
                <a:gd name="connsiteY107" fmla="*/ 1086976 h 1133340"/>
                <a:gd name="connsiteX108" fmla="*/ 267881 w 1545465"/>
                <a:gd name="connsiteY108" fmla="*/ 1050916 h 1133340"/>
                <a:gd name="connsiteX109" fmla="*/ 242123 w 1545465"/>
                <a:gd name="connsiteY109" fmla="*/ 1014855 h 1133340"/>
                <a:gd name="connsiteX110" fmla="*/ 180304 w 1545465"/>
                <a:gd name="connsiteY110" fmla="*/ 994249 h 1133340"/>
                <a:gd name="connsiteX111" fmla="*/ 128789 w 1545465"/>
                <a:gd name="connsiteY111" fmla="*/ 996824 h 1133340"/>
                <a:gd name="connsiteX112" fmla="*/ 92728 w 1545465"/>
                <a:gd name="connsiteY112" fmla="*/ 999400 h 1133340"/>
                <a:gd name="connsiteX113" fmla="*/ 48940 w 1545465"/>
                <a:gd name="connsiteY113" fmla="*/ 978794 h 1133340"/>
                <a:gd name="connsiteX114" fmla="*/ 15455 w 1545465"/>
                <a:gd name="connsiteY114" fmla="*/ 963339 h 1133340"/>
                <a:gd name="connsiteX115" fmla="*/ 0 w 1545465"/>
                <a:gd name="connsiteY115" fmla="*/ 929854 h 1133340"/>
                <a:gd name="connsiteX116" fmla="*/ 12879 w 1545465"/>
                <a:gd name="connsiteY116" fmla="*/ 883490 h 1133340"/>
                <a:gd name="connsiteX117" fmla="*/ 41212 w 1545465"/>
                <a:gd name="connsiteY117" fmla="*/ 847429 h 1133340"/>
                <a:gd name="connsiteX118" fmla="*/ 59243 w 1545465"/>
                <a:gd name="connsiteY118" fmla="*/ 824247 h 1133340"/>
                <a:gd name="connsiteX119" fmla="*/ 128789 w 1545465"/>
                <a:gd name="connsiteY119" fmla="*/ 813944 h 1133340"/>
                <a:gd name="connsiteX120" fmla="*/ 149395 w 1545465"/>
                <a:gd name="connsiteY120" fmla="*/ 821672 h 1133340"/>
                <a:gd name="connsiteX121" fmla="*/ 167425 w 1545465"/>
                <a:gd name="connsiteY121" fmla="*/ 831975 h 1133340"/>
                <a:gd name="connsiteX122" fmla="*/ 226668 w 1545465"/>
                <a:gd name="connsiteY122" fmla="*/ 852581 h 1133340"/>
                <a:gd name="connsiteX123" fmla="*/ 275608 w 1545465"/>
                <a:gd name="connsiteY123" fmla="*/ 865460 h 1133340"/>
                <a:gd name="connsiteX124" fmla="*/ 324548 w 1545465"/>
                <a:gd name="connsiteY124" fmla="*/ 868036 h 1133340"/>
                <a:gd name="connsiteX125" fmla="*/ 368336 w 1545465"/>
                <a:gd name="connsiteY125" fmla="*/ 860308 h 1133340"/>
                <a:gd name="connsiteX126" fmla="*/ 412124 w 1545465"/>
                <a:gd name="connsiteY126" fmla="*/ 860308 h 1133340"/>
                <a:gd name="connsiteX127" fmla="*/ 432730 w 1545465"/>
                <a:gd name="connsiteY127" fmla="*/ 852581 h 1133340"/>
                <a:gd name="connsiteX128" fmla="*/ 476518 w 1545465"/>
                <a:gd name="connsiteY128" fmla="*/ 821672 h 1133340"/>
                <a:gd name="connsiteX129" fmla="*/ 510003 w 1545465"/>
                <a:gd name="connsiteY129" fmla="*/ 801065 h 1133340"/>
                <a:gd name="connsiteX130" fmla="*/ 533185 w 1545465"/>
                <a:gd name="connsiteY130" fmla="*/ 770156 h 1133340"/>
                <a:gd name="connsiteX131" fmla="*/ 556367 w 1545465"/>
                <a:gd name="connsiteY131" fmla="*/ 757277 h 1133340"/>
                <a:gd name="connsiteX132" fmla="*/ 582125 w 1545465"/>
                <a:gd name="connsiteY132" fmla="*/ 736671 h 1133340"/>
                <a:gd name="connsiteX133" fmla="*/ 597580 w 1545465"/>
                <a:gd name="connsiteY133" fmla="*/ 672277 h 1133340"/>
                <a:gd name="connsiteX0" fmla="*/ 597580 w 1545465"/>
                <a:gd name="connsiteY0" fmla="*/ 672277 h 1133340"/>
                <a:gd name="connsiteX1" fmla="*/ 613034 w 1545465"/>
                <a:gd name="connsiteY1" fmla="*/ 618185 h 1133340"/>
                <a:gd name="connsiteX2" fmla="*/ 625913 w 1545465"/>
                <a:gd name="connsiteY2" fmla="*/ 571822 h 1133340"/>
                <a:gd name="connsiteX3" fmla="*/ 656822 w 1545465"/>
                <a:gd name="connsiteY3" fmla="*/ 522882 h 1133340"/>
                <a:gd name="connsiteX4" fmla="*/ 685156 w 1545465"/>
                <a:gd name="connsiteY4" fmla="*/ 491973 h 1133340"/>
                <a:gd name="connsiteX5" fmla="*/ 721217 w 1545465"/>
                <a:gd name="connsiteY5" fmla="*/ 479094 h 1133340"/>
                <a:gd name="connsiteX6" fmla="*/ 762429 w 1545465"/>
                <a:gd name="connsiteY6" fmla="*/ 458487 h 1133340"/>
                <a:gd name="connsiteX7" fmla="*/ 788187 w 1545465"/>
                <a:gd name="connsiteY7" fmla="*/ 437881 h 1133340"/>
                <a:gd name="connsiteX8" fmla="*/ 801066 w 1545465"/>
                <a:gd name="connsiteY8" fmla="*/ 399245 h 1133340"/>
                <a:gd name="connsiteX9" fmla="*/ 808793 w 1545465"/>
                <a:gd name="connsiteY9" fmla="*/ 358032 h 1133340"/>
                <a:gd name="connsiteX10" fmla="*/ 753761 w 1545465"/>
                <a:gd name="connsiteY10" fmla="*/ 325556 h 1133340"/>
                <a:gd name="connsiteX11" fmla="*/ 703500 w 1545465"/>
                <a:gd name="connsiteY11" fmla="*/ 267880 h 1133340"/>
                <a:gd name="connsiteX12" fmla="*/ 692883 w 1545465"/>
                <a:gd name="connsiteY12" fmla="*/ 242122 h 1133340"/>
                <a:gd name="connsiteX13" fmla="*/ 672277 w 1545465"/>
                <a:gd name="connsiteY13" fmla="*/ 198334 h 1133340"/>
                <a:gd name="connsiteX14" fmla="*/ 661974 w 1545465"/>
                <a:gd name="connsiteY14" fmla="*/ 159698 h 1133340"/>
                <a:gd name="connsiteX15" fmla="*/ 661974 w 1545465"/>
                <a:gd name="connsiteY15" fmla="*/ 115909 h 1133340"/>
                <a:gd name="connsiteX16" fmla="*/ 667126 w 1545465"/>
                <a:gd name="connsiteY16" fmla="*/ 82424 h 1133340"/>
                <a:gd name="connsiteX17" fmla="*/ 690308 w 1545465"/>
                <a:gd name="connsiteY17" fmla="*/ 36060 h 1133340"/>
                <a:gd name="connsiteX18" fmla="*/ 741823 w 1545465"/>
                <a:gd name="connsiteY18" fmla="*/ 10303 h 1133340"/>
                <a:gd name="connsiteX19" fmla="*/ 783035 w 1545465"/>
                <a:gd name="connsiteY19" fmla="*/ 0 h 1133340"/>
                <a:gd name="connsiteX20" fmla="*/ 826824 w 1545465"/>
                <a:gd name="connsiteY20" fmla="*/ 0 h 1133340"/>
                <a:gd name="connsiteX21" fmla="*/ 865460 w 1545465"/>
                <a:gd name="connsiteY21" fmla="*/ 5151 h 1133340"/>
                <a:gd name="connsiteX22" fmla="*/ 896370 w 1545465"/>
                <a:gd name="connsiteY22" fmla="*/ 33485 h 1133340"/>
                <a:gd name="connsiteX23" fmla="*/ 916976 w 1545465"/>
                <a:gd name="connsiteY23" fmla="*/ 87576 h 1133340"/>
                <a:gd name="connsiteX24" fmla="*/ 929855 w 1545465"/>
                <a:gd name="connsiteY24" fmla="*/ 128788 h 1133340"/>
                <a:gd name="connsiteX25" fmla="*/ 940158 w 1545465"/>
                <a:gd name="connsiteY25" fmla="*/ 167425 h 1133340"/>
                <a:gd name="connsiteX26" fmla="*/ 947885 w 1545465"/>
                <a:gd name="connsiteY26" fmla="*/ 195758 h 1133340"/>
                <a:gd name="connsiteX27" fmla="*/ 953037 w 1545465"/>
                <a:gd name="connsiteY27" fmla="*/ 231819 h 1133340"/>
                <a:gd name="connsiteX28" fmla="*/ 942733 w 1545465"/>
                <a:gd name="connsiteY28" fmla="*/ 262729 h 1133340"/>
                <a:gd name="connsiteX29" fmla="*/ 937582 w 1545465"/>
                <a:gd name="connsiteY29" fmla="*/ 296214 h 1133340"/>
                <a:gd name="connsiteX30" fmla="*/ 981370 w 1545465"/>
                <a:gd name="connsiteY30" fmla="*/ 303941 h 1133340"/>
                <a:gd name="connsiteX31" fmla="*/ 1027734 w 1545465"/>
                <a:gd name="connsiteY31" fmla="*/ 316820 h 1133340"/>
                <a:gd name="connsiteX32" fmla="*/ 1063795 w 1545465"/>
                <a:gd name="connsiteY32" fmla="*/ 309093 h 1133340"/>
                <a:gd name="connsiteX33" fmla="*/ 1105007 w 1545465"/>
                <a:gd name="connsiteY33" fmla="*/ 303941 h 1133340"/>
                <a:gd name="connsiteX34" fmla="*/ 1125613 w 1545465"/>
                <a:gd name="connsiteY34" fmla="*/ 296214 h 1133340"/>
                <a:gd name="connsiteX35" fmla="*/ 1117886 w 1545465"/>
                <a:gd name="connsiteY35" fmla="*/ 270456 h 1133340"/>
                <a:gd name="connsiteX36" fmla="*/ 1086977 w 1545465"/>
                <a:gd name="connsiteY36" fmla="*/ 255001 h 1133340"/>
                <a:gd name="connsiteX37" fmla="*/ 1061219 w 1545465"/>
                <a:gd name="connsiteY37" fmla="*/ 260153 h 1133340"/>
                <a:gd name="connsiteX38" fmla="*/ 1014855 w 1545465"/>
                <a:gd name="connsiteY38" fmla="*/ 265304 h 1133340"/>
                <a:gd name="connsiteX39" fmla="*/ 983946 w 1545465"/>
                <a:gd name="connsiteY39" fmla="*/ 257577 h 1133340"/>
                <a:gd name="connsiteX40" fmla="*/ 978794 w 1545465"/>
                <a:gd name="connsiteY40" fmla="*/ 229244 h 1133340"/>
                <a:gd name="connsiteX41" fmla="*/ 994249 w 1545465"/>
                <a:gd name="connsiteY41" fmla="*/ 195758 h 1133340"/>
                <a:gd name="connsiteX42" fmla="*/ 1017431 w 1545465"/>
                <a:gd name="connsiteY42" fmla="*/ 167425 h 1133340"/>
                <a:gd name="connsiteX43" fmla="*/ 1061219 w 1545465"/>
                <a:gd name="connsiteY43" fmla="*/ 154546 h 1133340"/>
                <a:gd name="connsiteX44" fmla="*/ 1110159 w 1545465"/>
                <a:gd name="connsiteY44" fmla="*/ 154546 h 1133340"/>
                <a:gd name="connsiteX45" fmla="*/ 1120462 w 1545465"/>
                <a:gd name="connsiteY45" fmla="*/ 154546 h 1133340"/>
                <a:gd name="connsiteX46" fmla="*/ 1156523 w 1545465"/>
                <a:gd name="connsiteY46" fmla="*/ 162273 h 1133340"/>
                <a:gd name="connsiteX47" fmla="*/ 1184856 w 1545465"/>
                <a:gd name="connsiteY47" fmla="*/ 175152 h 1133340"/>
                <a:gd name="connsiteX48" fmla="*/ 1249251 w 1545465"/>
                <a:gd name="connsiteY48" fmla="*/ 203486 h 1133340"/>
                <a:gd name="connsiteX49" fmla="*/ 1267281 w 1545465"/>
                <a:gd name="connsiteY49" fmla="*/ 211213 h 1133340"/>
                <a:gd name="connsiteX50" fmla="*/ 1313645 w 1545465"/>
                <a:gd name="connsiteY50" fmla="*/ 242122 h 1133340"/>
                <a:gd name="connsiteX51" fmla="*/ 1318797 w 1545465"/>
                <a:gd name="connsiteY51" fmla="*/ 275607 h 1133340"/>
                <a:gd name="connsiteX52" fmla="*/ 1323948 w 1545465"/>
                <a:gd name="connsiteY52" fmla="*/ 311668 h 1133340"/>
                <a:gd name="connsiteX53" fmla="*/ 1329100 w 1545465"/>
                <a:gd name="connsiteY53" fmla="*/ 332274 h 1133340"/>
                <a:gd name="connsiteX54" fmla="*/ 1341979 w 1545465"/>
                <a:gd name="connsiteY54" fmla="*/ 347729 h 1133340"/>
                <a:gd name="connsiteX55" fmla="*/ 1388342 w 1545465"/>
                <a:gd name="connsiteY55" fmla="*/ 347729 h 1133340"/>
                <a:gd name="connsiteX56" fmla="*/ 1414100 w 1545465"/>
                <a:gd name="connsiteY56" fmla="*/ 329699 h 1133340"/>
                <a:gd name="connsiteX57" fmla="*/ 1457888 w 1545465"/>
                <a:gd name="connsiteY57" fmla="*/ 321971 h 1133340"/>
                <a:gd name="connsiteX58" fmla="*/ 1486222 w 1545465"/>
                <a:gd name="connsiteY58" fmla="*/ 311668 h 1133340"/>
                <a:gd name="connsiteX59" fmla="*/ 1532586 w 1545465"/>
                <a:gd name="connsiteY59" fmla="*/ 311668 h 1133340"/>
                <a:gd name="connsiteX60" fmla="*/ 1545465 w 1545465"/>
                <a:gd name="connsiteY60" fmla="*/ 368335 h 1133340"/>
                <a:gd name="connsiteX61" fmla="*/ 1545465 w 1545465"/>
                <a:gd name="connsiteY61" fmla="*/ 391517 h 1133340"/>
                <a:gd name="connsiteX62" fmla="*/ 1540313 w 1545465"/>
                <a:gd name="connsiteY62" fmla="*/ 425002 h 1133340"/>
                <a:gd name="connsiteX63" fmla="*/ 1535162 w 1545465"/>
                <a:gd name="connsiteY63" fmla="*/ 479094 h 1133340"/>
                <a:gd name="connsiteX64" fmla="*/ 1530010 w 1545465"/>
                <a:gd name="connsiteY64" fmla="*/ 502276 h 1133340"/>
                <a:gd name="connsiteX65" fmla="*/ 1517131 w 1545465"/>
                <a:gd name="connsiteY65" fmla="*/ 525458 h 1133340"/>
                <a:gd name="connsiteX66" fmla="*/ 1501677 w 1545465"/>
                <a:gd name="connsiteY66" fmla="*/ 543488 h 1133340"/>
                <a:gd name="connsiteX67" fmla="*/ 1478495 w 1545465"/>
                <a:gd name="connsiteY67" fmla="*/ 548640 h 1133340"/>
                <a:gd name="connsiteX68" fmla="*/ 1414100 w 1545465"/>
                <a:gd name="connsiteY68" fmla="*/ 558943 h 1133340"/>
                <a:gd name="connsiteX69" fmla="*/ 1349706 w 1545465"/>
                <a:gd name="connsiteY69" fmla="*/ 556367 h 1133340"/>
                <a:gd name="connsiteX70" fmla="*/ 1285311 w 1545465"/>
                <a:gd name="connsiteY70" fmla="*/ 546064 h 1133340"/>
                <a:gd name="connsiteX71" fmla="*/ 1254402 w 1545465"/>
                <a:gd name="connsiteY71" fmla="*/ 538336 h 1133340"/>
                <a:gd name="connsiteX72" fmla="*/ 1171977 w 1545465"/>
                <a:gd name="connsiteY72" fmla="*/ 497124 h 1133340"/>
                <a:gd name="connsiteX73" fmla="*/ 1135917 w 1545465"/>
                <a:gd name="connsiteY73" fmla="*/ 504851 h 1133340"/>
                <a:gd name="connsiteX74" fmla="*/ 1088612 w 1545465"/>
                <a:gd name="connsiteY74" fmla="*/ 531079 h 1133340"/>
                <a:gd name="connsiteX75" fmla="*/ 1053178 w 1545465"/>
                <a:gd name="connsiteY75" fmla="*/ 561048 h 1133340"/>
                <a:gd name="connsiteX76" fmla="*/ 1001664 w 1545465"/>
                <a:gd name="connsiteY76" fmla="*/ 581499 h 1133340"/>
                <a:gd name="connsiteX77" fmla="*/ 963340 w 1545465"/>
                <a:gd name="connsiteY77" fmla="*/ 574397 h 1133340"/>
                <a:gd name="connsiteX78" fmla="*/ 922127 w 1545465"/>
                <a:gd name="connsiteY78" fmla="*/ 574397 h 1133340"/>
                <a:gd name="connsiteX79" fmla="*/ 898945 w 1545465"/>
                <a:gd name="connsiteY79" fmla="*/ 587276 h 1133340"/>
                <a:gd name="connsiteX80" fmla="*/ 898945 w 1545465"/>
                <a:gd name="connsiteY80" fmla="*/ 618185 h 1133340"/>
                <a:gd name="connsiteX81" fmla="*/ 909248 w 1545465"/>
                <a:gd name="connsiteY81" fmla="*/ 654246 h 1133340"/>
                <a:gd name="connsiteX82" fmla="*/ 898161 w 1545465"/>
                <a:gd name="connsiteY82" fmla="*/ 710757 h 1133340"/>
                <a:gd name="connsiteX83" fmla="*/ 857733 w 1545465"/>
                <a:gd name="connsiteY83" fmla="*/ 759853 h 1133340"/>
                <a:gd name="connsiteX84" fmla="*/ 808793 w 1545465"/>
                <a:gd name="connsiteY84" fmla="*/ 808793 h 1133340"/>
                <a:gd name="connsiteX85" fmla="*/ 803642 w 1545465"/>
                <a:gd name="connsiteY85" fmla="*/ 837126 h 1133340"/>
                <a:gd name="connsiteX86" fmla="*/ 829399 w 1545465"/>
                <a:gd name="connsiteY86" fmla="*/ 880914 h 1133340"/>
                <a:gd name="connsiteX87" fmla="*/ 847430 w 1545465"/>
                <a:gd name="connsiteY87" fmla="*/ 914400 h 1133340"/>
                <a:gd name="connsiteX88" fmla="*/ 857733 w 1545465"/>
                <a:gd name="connsiteY88" fmla="*/ 935006 h 1133340"/>
                <a:gd name="connsiteX89" fmla="*/ 865460 w 1545465"/>
                <a:gd name="connsiteY89" fmla="*/ 955612 h 1133340"/>
                <a:gd name="connsiteX90" fmla="*/ 873188 w 1545465"/>
                <a:gd name="connsiteY90" fmla="*/ 996824 h 1133340"/>
                <a:gd name="connsiteX91" fmla="*/ 857733 w 1545465"/>
                <a:gd name="connsiteY91" fmla="*/ 1048340 h 1133340"/>
                <a:gd name="connsiteX92" fmla="*/ 842278 w 1545465"/>
                <a:gd name="connsiteY92" fmla="*/ 1071522 h 1133340"/>
                <a:gd name="connsiteX93" fmla="*/ 816521 w 1545465"/>
                <a:gd name="connsiteY93" fmla="*/ 1074098 h 1133340"/>
                <a:gd name="connsiteX94" fmla="*/ 788187 w 1545465"/>
                <a:gd name="connsiteY94" fmla="*/ 1074098 h 1133340"/>
                <a:gd name="connsiteX95" fmla="*/ 765005 w 1545465"/>
                <a:gd name="connsiteY95" fmla="*/ 1068946 h 1133340"/>
                <a:gd name="connsiteX96" fmla="*/ 752126 w 1545465"/>
                <a:gd name="connsiteY96" fmla="*/ 1063794 h 1133340"/>
                <a:gd name="connsiteX97" fmla="*/ 728944 w 1545465"/>
                <a:gd name="connsiteY97" fmla="*/ 1061219 h 1133340"/>
                <a:gd name="connsiteX98" fmla="*/ 680004 w 1545465"/>
                <a:gd name="connsiteY98" fmla="*/ 1053491 h 1133340"/>
                <a:gd name="connsiteX99" fmla="*/ 638792 w 1545465"/>
                <a:gd name="connsiteY99" fmla="*/ 1050916 h 1133340"/>
                <a:gd name="connsiteX100" fmla="*/ 605307 w 1545465"/>
                <a:gd name="connsiteY100" fmla="*/ 1063794 h 1133340"/>
                <a:gd name="connsiteX101" fmla="*/ 582125 w 1545465"/>
                <a:gd name="connsiteY101" fmla="*/ 1112734 h 1133340"/>
                <a:gd name="connsiteX102" fmla="*/ 551216 w 1545465"/>
                <a:gd name="connsiteY102" fmla="*/ 1133340 h 1133340"/>
                <a:gd name="connsiteX103" fmla="*/ 484246 w 1545465"/>
                <a:gd name="connsiteY103" fmla="*/ 1133340 h 1133340"/>
                <a:gd name="connsiteX104" fmla="*/ 461064 w 1545465"/>
                <a:gd name="connsiteY104" fmla="*/ 1130765 h 1133340"/>
                <a:gd name="connsiteX105" fmla="*/ 406972 w 1545465"/>
                <a:gd name="connsiteY105" fmla="*/ 1125613 h 1133340"/>
                <a:gd name="connsiteX106" fmla="*/ 345154 w 1545465"/>
                <a:gd name="connsiteY106" fmla="*/ 1105007 h 1133340"/>
                <a:gd name="connsiteX107" fmla="*/ 303941 w 1545465"/>
                <a:gd name="connsiteY107" fmla="*/ 1086976 h 1133340"/>
                <a:gd name="connsiteX108" fmla="*/ 267881 w 1545465"/>
                <a:gd name="connsiteY108" fmla="*/ 1050916 h 1133340"/>
                <a:gd name="connsiteX109" fmla="*/ 242123 w 1545465"/>
                <a:gd name="connsiteY109" fmla="*/ 1014855 h 1133340"/>
                <a:gd name="connsiteX110" fmla="*/ 180304 w 1545465"/>
                <a:gd name="connsiteY110" fmla="*/ 994249 h 1133340"/>
                <a:gd name="connsiteX111" fmla="*/ 128789 w 1545465"/>
                <a:gd name="connsiteY111" fmla="*/ 996824 h 1133340"/>
                <a:gd name="connsiteX112" fmla="*/ 92728 w 1545465"/>
                <a:gd name="connsiteY112" fmla="*/ 999400 h 1133340"/>
                <a:gd name="connsiteX113" fmla="*/ 48940 w 1545465"/>
                <a:gd name="connsiteY113" fmla="*/ 978794 h 1133340"/>
                <a:gd name="connsiteX114" fmla="*/ 15455 w 1545465"/>
                <a:gd name="connsiteY114" fmla="*/ 963339 h 1133340"/>
                <a:gd name="connsiteX115" fmla="*/ 0 w 1545465"/>
                <a:gd name="connsiteY115" fmla="*/ 929854 h 1133340"/>
                <a:gd name="connsiteX116" fmla="*/ 12879 w 1545465"/>
                <a:gd name="connsiteY116" fmla="*/ 883490 h 1133340"/>
                <a:gd name="connsiteX117" fmla="*/ 41212 w 1545465"/>
                <a:gd name="connsiteY117" fmla="*/ 847429 h 1133340"/>
                <a:gd name="connsiteX118" fmla="*/ 59243 w 1545465"/>
                <a:gd name="connsiteY118" fmla="*/ 824247 h 1133340"/>
                <a:gd name="connsiteX119" fmla="*/ 128789 w 1545465"/>
                <a:gd name="connsiteY119" fmla="*/ 813944 h 1133340"/>
                <a:gd name="connsiteX120" fmla="*/ 149395 w 1545465"/>
                <a:gd name="connsiteY120" fmla="*/ 821672 h 1133340"/>
                <a:gd name="connsiteX121" fmla="*/ 167425 w 1545465"/>
                <a:gd name="connsiteY121" fmla="*/ 831975 h 1133340"/>
                <a:gd name="connsiteX122" fmla="*/ 226668 w 1545465"/>
                <a:gd name="connsiteY122" fmla="*/ 852581 h 1133340"/>
                <a:gd name="connsiteX123" fmla="*/ 275608 w 1545465"/>
                <a:gd name="connsiteY123" fmla="*/ 865460 h 1133340"/>
                <a:gd name="connsiteX124" fmla="*/ 324548 w 1545465"/>
                <a:gd name="connsiteY124" fmla="*/ 868036 h 1133340"/>
                <a:gd name="connsiteX125" fmla="*/ 368336 w 1545465"/>
                <a:gd name="connsiteY125" fmla="*/ 860308 h 1133340"/>
                <a:gd name="connsiteX126" fmla="*/ 412124 w 1545465"/>
                <a:gd name="connsiteY126" fmla="*/ 860308 h 1133340"/>
                <a:gd name="connsiteX127" fmla="*/ 432730 w 1545465"/>
                <a:gd name="connsiteY127" fmla="*/ 852581 h 1133340"/>
                <a:gd name="connsiteX128" fmla="*/ 476518 w 1545465"/>
                <a:gd name="connsiteY128" fmla="*/ 821672 h 1133340"/>
                <a:gd name="connsiteX129" fmla="*/ 510003 w 1545465"/>
                <a:gd name="connsiteY129" fmla="*/ 801065 h 1133340"/>
                <a:gd name="connsiteX130" fmla="*/ 533185 w 1545465"/>
                <a:gd name="connsiteY130" fmla="*/ 770156 h 1133340"/>
                <a:gd name="connsiteX131" fmla="*/ 556367 w 1545465"/>
                <a:gd name="connsiteY131" fmla="*/ 757277 h 1133340"/>
                <a:gd name="connsiteX132" fmla="*/ 582125 w 1545465"/>
                <a:gd name="connsiteY132" fmla="*/ 736671 h 1133340"/>
                <a:gd name="connsiteX133" fmla="*/ 597580 w 1545465"/>
                <a:gd name="connsiteY133" fmla="*/ 672277 h 1133340"/>
                <a:gd name="connsiteX0" fmla="*/ 597580 w 1545465"/>
                <a:gd name="connsiteY0" fmla="*/ 672277 h 1133340"/>
                <a:gd name="connsiteX1" fmla="*/ 613034 w 1545465"/>
                <a:gd name="connsiteY1" fmla="*/ 618185 h 1133340"/>
                <a:gd name="connsiteX2" fmla="*/ 625913 w 1545465"/>
                <a:gd name="connsiteY2" fmla="*/ 571822 h 1133340"/>
                <a:gd name="connsiteX3" fmla="*/ 656822 w 1545465"/>
                <a:gd name="connsiteY3" fmla="*/ 522882 h 1133340"/>
                <a:gd name="connsiteX4" fmla="*/ 685156 w 1545465"/>
                <a:gd name="connsiteY4" fmla="*/ 491973 h 1133340"/>
                <a:gd name="connsiteX5" fmla="*/ 721217 w 1545465"/>
                <a:gd name="connsiteY5" fmla="*/ 479094 h 1133340"/>
                <a:gd name="connsiteX6" fmla="*/ 762429 w 1545465"/>
                <a:gd name="connsiteY6" fmla="*/ 458487 h 1133340"/>
                <a:gd name="connsiteX7" fmla="*/ 788187 w 1545465"/>
                <a:gd name="connsiteY7" fmla="*/ 437881 h 1133340"/>
                <a:gd name="connsiteX8" fmla="*/ 801066 w 1545465"/>
                <a:gd name="connsiteY8" fmla="*/ 399245 h 1133340"/>
                <a:gd name="connsiteX9" fmla="*/ 808793 w 1545465"/>
                <a:gd name="connsiteY9" fmla="*/ 358032 h 1133340"/>
                <a:gd name="connsiteX10" fmla="*/ 753761 w 1545465"/>
                <a:gd name="connsiteY10" fmla="*/ 325556 h 1133340"/>
                <a:gd name="connsiteX11" fmla="*/ 703500 w 1545465"/>
                <a:gd name="connsiteY11" fmla="*/ 267880 h 1133340"/>
                <a:gd name="connsiteX12" fmla="*/ 692883 w 1545465"/>
                <a:gd name="connsiteY12" fmla="*/ 242122 h 1133340"/>
                <a:gd name="connsiteX13" fmla="*/ 672277 w 1545465"/>
                <a:gd name="connsiteY13" fmla="*/ 198334 h 1133340"/>
                <a:gd name="connsiteX14" fmla="*/ 661974 w 1545465"/>
                <a:gd name="connsiteY14" fmla="*/ 159698 h 1133340"/>
                <a:gd name="connsiteX15" fmla="*/ 661974 w 1545465"/>
                <a:gd name="connsiteY15" fmla="*/ 115909 h 1133340"/>
                <a:gd name="connsiteX16" fmla="*/ 667126 w 1545465"/>
                <a:gd name="connsiteY16" fmla="*/ 82424 h 1133340"/>
                <a:gd name="connsiteX17" fmla="*/ 690308 w 1545465"/>
                <a:gd name="connsiteY17" fmla="*/ 36060 h 1133340"/>
                <a:gd name="connsiteX18" fmla="*/ 741823 w 1545465"/>
                <a:gd name="connsiteY18" fmla="*/ 10303 h 1133340"/>
                <a:gd name="connsiteX19" fmla="*/ 783035 w 1545465"/>
                <a:gd name="connsiteY19" fmla="*/ 0 h 1133340"/>
                <a:gd name="connsiteX20" fmla="*/ 826824 w 1545465"/>
                <a:gd name="connsiteY20" fmla="*/ 0 h 1133340"/>
                <a:gd name="connsiteX21" fmla="*/ 865460 w 1545465"/>
                <a:gd name="connsiteY21" fmla="*/ 5151 h 1133340"/>
                <a:gd name="connsiteX22" fmla="*/ 896370 w 1545465"/>
                <a:gd name="connsiteY22" fmla="*/ 33485 h 1133340"/>
                <a:gd name="connsiteX23" fmla="*/ 916976 w 1545465"/>
                <a:gd name="connsiteY23" fmla="*/ 87576 h 1133340"/>
                <a:gd name="connsiteX24" fmla="*/ 929855 w 1545465"/>
                <a:gd name="connsiteY24" fmla="*/ 128788 h 1133340"/>
                <a:gd name="connsiteX25" fmla="*/ 940158 w 1545465"/>
                <a:gd name="connsiteY25" fmla="*/ 167425 h 1133340"/>
                <a:gd name="connsiteX26" fmla="*/ 947885 w 1545465"/>
                <a:gd name="connsiteY26" fmla="*/ 195758 h 1133340"/>
                <a:gd name="connsiteX27" fmla="*/ 953037 w 1545465"/>
                <a:gd name="connsiteY27" fmla="*/ 231819 h 1133340"/>
                <a:gd name="connsiteX28" fmla="*/ 942733 w 1545465"/>
                <a:gd name="connsiteY28" fmla="*/ 262729 h 1133340"/>
                <a:gd name="connsiteX29" fmla="*/ 937582 w 1545465"/>
                <a:gd name="connsiteY29" fmla="*/ 296214 h 1133340"/>
                <a:gd name="connsiteX30" fmla="*/ 981370 w 1545465"/>
                <a:gd name="connsiteY30" fmla="*/ 303941 h 1133340"/>
                <a:gd name="connsiteX31" fmla="*/ 1027734 w 1545465"/>
                <a:gd name="connsiteY31" fmla="*/ 316820 h 1133340"/>
                <a:gd name="connsiteX32" fmla="*/ 1063795 w 1545465"/>
                <a:gd name="connsiteY32" fmla="*/ 309093 h 1133340"/>
                <a:gd name="connsiteX33" fmla="*/ 1105007 w 1545465"/>
                <a:gd name="connsiteY33" fmla="*/ 303941 h 1133340"/>
                <a:gd name="connsiteX34" fmla="*/ 1125613 w 1545465"/>
                <a:gd name="connsiteY34" fmla="*/ 296214 h 1133340"/>
                <a:gd name="connsiteX35" fmla="*/ 1117886 w 1545465"/>
                <a:gd name="connsiteY35" fmla="*/ 270456 h 1133340"/>
                <a:gd name="connsiteX36" fmla="*/ 1086977 w 1545465"/>
                <a:gd name="connsiteY36" fmla="*/ 255001 h 1133340"/>
                <a:gd name="connsiteX37" fmla="*/ 1061219 w 1545465"/>
                <a:gd name="connsiteY37" fmla="*/ 260153 h 1133340"/>
                <a:gd name="connsiteX38" fmla="*/ 1014855 w 1545465"/>
                <a:gd name="connsiteY38" fmla="*/ 265304 h 1133340"/>
                <a:gd name="connsiteX39" fmla="*/ 983946 w 1545465"/>
                <a:gd name="connsiteY39" fmla="*/ 257577 h 1133340"/>
                <a:gd name="connsiteX40" fmla="*/ 978794 w 1545465"/>
                <a:gd name="connsiteY40" fmla="*/ 229244 h 1133340"/>
                <a:gd name="connsiteX41" fmla="*/ 994249 w 1545465"/>
                <a:gd name="connsiteY41" fmla="*/ 195758 h 1133340"/>
                <a:gd name="connsiteX42" fmla="*/ 1017431 w 1545465"/>
                <a:gd name="connsiteY42" fmla="*/ 167425 h 1133340"/>
                <a:gd name="connsiteX43" fmla="*/ 1061219 w 1545465"/>
                <a:gd name="connsiteY43" fmla="*/ 154546 h 1133340"/>
                <a:gd name="connsiteX44" fmla="*/ 1110159 w 1545465"/>
                <a:gd name="connsiteY44" fmla="*/ 154546 h 1133340"/>
                <a:gd name="connsiteX45" fmla="*/ 1120462 w 1545465"/>
                <a:gd name="connsiteY45" fmla="*/ 154546 h 1133340"/>
                <a:gd name="connsiteX46" fmla="*/ 1156523 w 1545465"/>
                <a:gd name="connsiteY46" fmla="*/ 162273 h 1133340"/>
                <a:gd name="connsiteX47" fmla="*/ 1184856 w 1545465"/>
                <a:gd name="connsiteY47" fmla="*/ 175152 h 1133340"/>
                <a:gd name="connsiteX48" fmla="*/ 1249251 w 1545465"/>
                <a:gd name="connsiteY48" fmla="*/ 203486 h 1133340"/>
                <a:gd name="connsiteX49" fmla="*/ 1267281 w 1545465"/>
                <a:gd name="connsiteY49" fmla="*/ 211213 h 1133340"/>
                <a:gd name="connsiteX50" fmla="*/ 1313645 w 1545465"/>
                <a:gd name="connsiteY50" fmla="*/ 242122 h 1133340"/>
                <a:gd name="connsiteX51" fmla="*/ 1318797 w 1545465"/>
                <a:gd name="connsiteY51" fmla="*/ 275607 h 1133340"/>
                <a:gd name="connsiteX52" fmla="*/ 1323948 w 1545465"/>
                <a:gd name="connsiteY52" fmla="*/ 311668 h 1133340"/>
                <a:gd name="connsiteX53" fmla="*/ 1329100 w 1545465"/>
                <a:gd name="connsiteY53" fmla="*/ 332274 h 1133340"/>
                <a:gd name="connsiteX54" fmla="*/ 1341979 w 1545465"/>
                <a:gd name="connsiteY54" fmla="*/ 347729 h 1133340"/>
                <a:gd name="connsiteX55" fmla="*/ 1388342 w 1545465"/>
                <a:gd name="connsiteY55" fmla="*/ 347729 h 1133340"/>
                <a:gd name="connsiteX56" fmla="*/ 1414100 w 1545465"/>
                <a:gd name="connsiteY56" fmla="*/ 329699 h 1133340"/>
                <a:gd name="connsiteX57" fmla="*/ 1457888 w 1545465"/>
                <a:gd name="connsiteY57" fmla="*/ 321971 h 1133340"/>
                <a:gd name="connsiteX58" fmla="*/ 1486222 w 1545465"/>
                <a:gd name="connsiteY58" fmla="*/ 311668 h 1133340"/>
                <a:gd name="connsiteX59" fmla="*/ 1532586 w 1545465"/>
                <a:gd name="connsiteY59" fmla="*/ 311668 h 1133340"/>
                <a:gd name="connsiteX60" fmla="*/ 1545465 w 1545465"/>
                <a:gd name="connsiteY60" fmla="*/ 368335 h 1133340"/>
                <a:gd name="connsiteX61" fmla="*/ 1545465 w 1545465"/>
                <a:gd name="connsiteY61" fmla="*/ 391517 h 1133340"/>
                <a:gd name="connsiteX62" fmla="*/ 1540313 w 1545465"/>
                <a:gd name="connsiteY62" fmla="*/ 425002 h 1133340"/>
                <a:gd name="connsiteX63" fmla="*/ 1535162 w 1545465"/>
                <a:gd name="connsiteY63" fmla="*/ 479094 h 1133340"/>
                <a:gd name="connsiteX64" fmla="*/ 1530010 w 1545465"/>
                <a:gd name="connsiteY64" fmla="*/ 502276 h 1133340"/>
                <a:gd name="connsiteX65" fmla="*/ 1517131 w 1545465"/>
                <a:gd name="connsiteY65" fmla="*/ 525458 h 1133340"/>
                <a:gd name="connsiteX66" fmla="*/ 1501677 w 1545465"/>
                <a:gd name="connsiteY66" fmla="*/ 543488 h 1133340"/>
                <a:gd name="connsiteX67" fmla="*/ 1478495 w 1545465"/>
                <a:gd name="connsiteY67" fmla="*/ 548640 h 1133340"/>
                <a:gd name="connsiteX68" fmla="*/ 1414100 w 1545465"/>
                <a:gd name="connsiteY68" fmla="*/ 558943 h 1133340"/>
                <a:gd name="connsiteX69" fmla="*/ 1349706 w 1545465"/>
                <a:gd name="connsiteY69" fmla="*/ 556367 h 1133340"/>
                <a:gd name="connsiteX70" fmla="*/ 1285311 w 1545465"/>
                <a:gd name="connsiteY70" fmla="*/ 546064 h 1133340"/>
                <a:gd name="connsiteX71" fmla="*/ 1254402 w 1545465"/>
                <a:gd name="connsiteY71" fmla="*/ 538336 h 1133340"/>
                <a:gd name="connsiteX72" fmla="*/ 1171977 w 1545465"/>
                <a:gd name="connsiteY72" fmla="*/ 497124 h 1133340"/>
                <a:gd name="connsiteX73" fmla="*/ 1135917 w 1545465"/>
                <a:gd name="connsiteY73" fmla="*/ 504851 h 1133340"/>
                <a:gd name="connsiteX74" fmla="*/ 1088612 w 1545465"/>
                <a:gd name="connsiteY74" fmla="*/ 531079 h 1133340"/>
                <a:gd name="connsiteX75" fmla="*/ 1053178 w 1545465"/>
                <a:gd name="connsiteY75" fmla="*/ 561048 h 1133340"/>
                <a:gd name="connsiteX76" fmla="*/ 1001664 w 1545465"/>
                <a:gd name="connsiteY76" fmla="*/ 581499 h 1133340"/>
                <a:gd name="connsiteX77" fmla="*/ 963340 w 1545465"/>
                <a:gd name="connsiteY77" fmla="*/ 574397 h 1133340"/>
                <a:gd name="connsiteX78" fmla="*/ 922127 w 1545465"/>
                <a:gd name="connsiteY78" fmla="*/ 574397 h 1133340"/>
                <a:gd name="connsiteX79" fmla="*/ 898945 w 1545465"/>
                <a:gd name="connsiteY79" fmla="*/ 587276 h 1133340"/>
                <a:gd name="connsiteX80" fmla="*/ 898945 w 1545465"/>
                <a:gd name="connsiteY80" fmla="*/ 618185 h 1133340"/>
                <a:gd name="connsiteX81" fmla="*/ 909248 w 1545465"/>
                <a:gd name="connsiteY81" fmla="*/ 654246 h 1133340"/>
                <a:gd name="connsiteX82" fmla="*/ 898161 w 1545465"/>
                <a:gd name="connsiteY82" fmla="*/ 710757 h 1133340"/>
                <a:gd name="connsiteX83" fmla="*/ 857733 w 1545465"/>
                <a:gd name="connsiteY83" fmla="*/ 759853 h 1133340"/>
                <a:gd name="connsiteX84" fmla="*/ 808793 w 1545465"/>
                <a:gd name="connsiteY84" fmla="*/ 808793 h 1133340"/>
                <a:gd name="connsiteX85" fmla="*/ 803642 w 1545465"/>
                <a:gd name="connsiteY85" fmla="*/ 837126 h 1133340"/>
                <a:gd name="connsiteX86" fmla="*/ 829399 w 1545465"/>
                <a:gd name="connsiteY86" fmla="*/ 880914 h 1133340"/>
                <a:gd name="connsiteX87" fmla="*/ 847430 w 1545465"/>
                <a:gd name="connsiteY87" fmla="*/ 914400 h 1133340"/>
                <a:gd name="connsiteX88" fmla="*/ 857733 w 1545465"/>
                <a:gd name="connsiteY88" fmla="*/ 935006 h 1133340"/>
                <a:gd name="connsiteX89" fmla="*/ 865460 w 1545465"/>
                <a:gd name="connsiteY89" fmla="*/ 955612 h 1133340"/>
                <a:gd name="connsiteX90" fmla="*/ 873188 w 1545465"/>
                <a:gd name="connsiteY90" fmla="*/ 996824 h 1133340"/>
                <a:gd name="connsiteX91" fmla="*/ 857733 w 1545465"/>
                <a:gd name="connsiteY91" fmla="*/ 1048340 h 1133340"/>
                <a:gd name="connsiteX92" fmla="*/ 842278 w 1545465"/>
                <a:gd name="connsiteY92" fmla="*/ 1071522 h 1133340"/>
                <a:gd name="connsiteX93" fmla="*/ 816521 w 1545465"/>
                <a:gd name="connsiteY93" fmla="*/ 1074098 h 1133340"/>
                <a:gd name="connsiteX94" fmla="*/ 788187 w 1545465"/>
                <a:gd name="connsiteY94" fmla="*/ 1074098 h 1133340"/>
                <a:gd name="connsiteX95" fmla="*/ 765005 w 1545465"/>
                <a:gd name="connsiteY95" fmla="*/ 1068946 h 1133340"/>
                <a:gd name="connsiteX96" fmla="*/ 752126 w 1545465"/>
                <a:gd name="connsiteY96" fmla="*/ 1063794 h 1133340"/>
                <a:gd name="connsiteX97" fmla="*/ 728944 w 1545465"/>
                <a:gd name="connsiteY97" fmla="*/ 1061219 h 1133340"/>
                <a:gd name="connsiteX98" fmla="*/ 680004 w 1545465"/>
                <a:gd name="connsiteY98" fmla="*/ 1053491 h 1133340"/>
                <a:gd name="connsiteX99" fmla="*/ 638792 w 1545465"/>
                <a:gd name="connsiteY99" fmla="*/ 1050916 h 1133340"/>
                <a:gd name="connsiteX100" fmla="*/ 605307 w 1545465"/>
                <a:gd name="connsiteY100" fmla="*/ 1063794 h 1133340"/>
                <a:gd name="connsiteX101" fmla="*/ 582125 w 1545465"/>
                <a:gd name="connsiteY101" fmla="*/ 1112734 h 1133340"/>
                <a:gd name="connsiteX102" fmla="*/ 551216 w 1545465"/>
                <a:gd name="connsiteY102" fmla="*/ 1133340 h 1133340"/>
                <a:gd name="connsiteX103" fmla="*/ 484246 w 1545465"/>
                <a:gd name="connsiteY103" fmla="*/ 1133340 h 1133340"/>
                <a:gd name="connsiteX104" fmla="*/ 461064 w 1545465"/>
                <a:gd name="connsiteY104" fmla="*/ 1130765 h 1133340"/>
                <a:gd name="connsiteX105" fmla="*/ 406972 w 1545465"/>
                <a:gd name="connsiteY105" fmla="*/ 1125613 h 1133340"/>
                <a:gd name="connsiteX106" fmla="*/ 345154 w 1545465"/>
                <a:gd name="connsiteY106" fmla="*/ 1105007 h 1133340"/>
                <a:gd name="connsiteX107" fmla="*/ 303941 w 1545465"/>
                <a:gd name="connsiteY107" fmla="*/ 1086976 h 1133340"/>
                <a:gd name="connsiteX108" fmla="*/ 267881 w 1545465"/>
                <a:gd name="connsiteY108" fmla="*/ 1050916 h 1133340"/>
                <a:gd name="connsiteX109" fmla="*/ 242123 w 1545465"/>
                <a:gd name="connsiteY109" fmla="*/ 1014855 h 1133340"/>
                <a:gd name="connsiteX110" fmla="*/ 180304 w 1545465"/>
                <a:gd name="connsiteY110" fmla="*/ 994249 h 1133340"/>
                <a:gd name="connsiteX111" fmla="*/ 128789 w 1545465"/>
                <a:gd name="connsiteY111" fmla="*/ 996824 h 1133340"/>
                <a:gd name="connsiteX112" fmla="*/ 92728 w 1545465"/>
                <a:gd name="connsiteY112" fmla="*/ 999400 h 1133340"/>
                <a:gd name="connsiteX113" fmla="*/ 48940 w 1545465"/>
                <a:gd name="connsiteY113" fmla="*/ 978794 h 1133340"/>
                <a:gd name="connsiteX114" fmla="*/ 15455 w 1545465"/>
                <a:gd name="connsiteY114" fmla="*/ 963339 h 1133340"/>
                <a:gd name="connsiteX115" fmla="*/ 0 w 1545465"/>
                <a:gd name="connsiteY115" fmla="*/ 929854 h 1133340"/>
                <a:gd name="connsiteX116" fmla="*/ 12879 w 1545465"/>
                <a:gd name="connsiteY116" fmla="*/ 883490 h 1133340"/>
                <a:gd name="connsiteX117" fmla="*/ 41212 w 1545465"/>
                <a:gd name="connsiteY117" fmla="*/ 847429 h 1133340"/>
                <a:gd name="connsiteX118" fmla="*/ 61662 w 1545465"/>
                <a:gd name="connsiteY118" fmla="*/ 833923 h 1133340"/>
                <a:gd name="connsiteX119" fmla="*/ 128789 w 1545465"/>
                <a:gd name="connsiteY119" fmla="*/ 813944 h 1133340"/>
                <a:gd name="connsiteX120" fmla="*/ 149395 w 1545465"/>
                <a:gd name="connsiteY120" fmla="*/ 821672 h 1133340"/>
                <a:gd name="connsiteX121" fmla="*/ 167425 w 1545465"/>
                <a:gd name="connsiteY121" fmla="*/ 831975 h 1133340"/>
                <a:gd name="connsiteX122" fmla="*/ 226668 w 1545465"/>
                <a:gd name="connsiteY122" fmla="*/ 852581 h 1133340"/>
                <a:gd name="connsiteX123" fmla="*/ 275608 w 1545465"/>
                <a:gd name="connsiteY123" fmla="*/ 865460 h 1133340"/>
                <a:gd name="connsiteX124" fmla="*/ 324548 w 1545465"/>
                <a:gd name="connsiteY124" fmla="*/ 868036 h 1133340"/>
                <a:gd name="connsiteX125" fmla="*/ 368336 w 1545465"/>
                <a:gd name="connsiteY125" fmla="*/ 860308 h 1133340"/>
                <a:gd name="connsiteX126" fmla="*/ 412124 w 1545465"/>
                <a:gd name="connsiteY126" fmla="*/ 860308 h 1133340"/>
                <a:gd name="connsiteX127" fmla="*/ 432730 w 1545465"/>
                <a:gd name="connsiteY127" fmla="*/ 852581 h 1133340"/>
                <a:gd name="connsiteX128" fmla="*/ 476518 w 1545465"/>
                <a:gd name="connsiteY128" fmla="*/ 821672 h 1133340"/>
                <a:gd name="connsiteX129" fmla="*/ 510003 w 1545465"/>
                <a:gd name="connsiteY129" fmla="*/ 801065 h 1133340"/>
                <a:gd name="connsiteX130" fmla="*/ 533185 w 1545465"/>
                <a:gd name="connsiteY130" fmla="*/ 770156 h 1133340"/>
                <a:gd name="connsiteX131" fmla="*/ 556367 w 1545465"/>
                <a:gd name="connsiteY131" fmla="*/ 757277 h 1133340"/>
                <a:gd name="connsiteX132" fmla="*/ 582125 w 1545465"/>
                <a:gd name="connsiteY132" fmla="*/ 736671 h 1133340"/>
                <a:gd name="connsiteX133" fmla="*/ 597580 w 1545465"/>
                <a:gd name="connsiteY133" fmla="*/ 672277 h 1133340"/>
                <a:gd name="connsiteX0" fmla="*/ 597580 w 1545465"/>
                <a:gd name="connsiteY0" fmla="*/ 672277 h 1133340"/>
                <a:gd name="connsiteX1" fmla="*/ 613034 w 1545465"/>
                <a:gd name="connsiteY1" fmla="*/ 618185 h 1133340"/>
                <a:gd name="connsiteX2" fmla="*/ 625913 w 1545465"/>
                <a:gd name="connsiteY2" fmla="*/ 571822 h 1133340"/>
                <a:gd name="connsiteX3" fmla="*/ 656822 w 1545465"/>
                <a:gd name="connsiteY3" fmla="*/ 522882 h 1133340"/>
                <a:gd name="connsiteX4" fmla="*/ 685156 w 1545465"/>
                <a:gd name="connsiteY4" fmla="*/ 491973 h 1133340"/>
                <a:gd name="connsiteX5" fmla="*/ 721217 w 1545465"/>
                <a:gd name="connsiteY5" fmla="*/ 479094 h 1133340"/>
                <a:gd name="connsiteX6" fmla="*/ 762429 w 1545465"/>
                <a:gd name="connsiteY6" fmla="*/ 458487 h 1133340"/>
                <a:gd name="connsiteX7" fmla="*/ 788187 w 1545465"/>
                <a:gd name="connsiteY7" fmla="*/ 437881 h 1133340"/>
                <a:gd name="connsiteX8" fmla="*/ 801066 w 1545465"/>
                <a:gd name="connsiteY8" fmla="*/ 399245 h 1133340"/>
                <a:gd name="connsiteX9" fmla="*/ 808793 w 1545465"/>
                <a:gd name="connsiteY9" fmla="*/ 358032 h 1133340"/>
                <a:gd name="connsiteX10" fmla="*/ 753761 w 1545465"/>
                <a:gd name="connsiteY10" fmla="*/ 325556 h 1133340"/>
                <a:gd name="connsiteX11" fmla="*/ 703500 w 1545465"/>
                <a:gd name="connsiteY11" fmla="*/ 267880 h 1133340"/>
                <a:gd name="connsiteX12" fmla="*/ 692883 w 1545465"/>
                <a:gd name="connsiteY12" fmla="*/ 242122 h 1133340"/>
                <a:gd name="connsiteX13" fmla="*/ 672277 w 1545465"/>
                <a:gd name="connsiteY13" fmla="*/ 198334 h 1133340"/>
                <a:gd name="connsiteX14" fmla="*/ 661974 w 1545465"/>
                <a:gd name="connsiteY14" fmla="*/ 159698 h 1133340"/>
                <a:gd name="connsiteX15" fmla="*/ 661974 w 1545465"/>
                <a:gd name="connsiteY15" fmla="*/ 115909 h 1133340"/>
                <a:gd name="connsiteX16" fmla="*/ 667126 w 1545465"/>
                <a:gd name="connsiteY16" fmla="*/ 82424 h 1133340"/>
                <a:gd name="connsiteX17" fmla="*/ 690308 w 1545465"/>
                <a:gd name="connsiteY17" fmla="*/ 36060 h 1133340"/>
                <a:gd name="connsiteX18" fmla="*/ 741823 w 1545465"/>
                <a:gd name="connsiteY18" fmla="*/ 10303 h 1133340"/>
                <a:gd name="connsiteX19" fmla="*/ 783035 w 1545465"/>
                <a:gd name="connsiteY19" fmla="*/ 0 h 1133340"/>
                <a:gd name="connsiteX20" fmla="*/ 826824 w 1545465"/>
                <a:gd name="connsiteY20" fmla="*/ 0 h 1133340"/>
                <a:gd name="connsiteX21" fmla="*/ 865460 w 1545465"/>
                <a:gd name="connsiteY21" fmla="*/ 5151 h 1133340"/>
                <a:gd name="connsiteX22" fmla="*/ 896370 w 1545465"/>
                <a:gd name="connsiteY22" fmla="*/ 33485 h 1133340"/>
                <a:gd name="connsiteX23" fmla="*/ 916976 w 1545465"/>
                <a:gd name="connsiteY23" fmla="*/ 87576 h 1133340"/>
                <a:gd name="connsiteX24" fmla="*/ 929855 w 1545465"/>
                <a:gd name="connsiteY24" fmla="*/ 128788 h 1133340"/>
                <a:gd name="connsiteX25" fmla="*/ 940158 w 1545465"/>
                <a:gd name="connsiteY25" fmla="*/ 167425 h 1133340"/>
                <a:gd name="connsiteX26" fmla="*/ 947885 w 1545465"/>
                <a:gd name="connsiteY26" fmla="*/ 195758 h 1133340"/>
                <a:gd name="connsiteX27" fmla="*/ 953037 w 1545465"/>
                <a:gd name="connsiteY27" fmla="*/ 231819 h 1133340"/>
                <a:gd name="connsiteX28" fmla="*/ 942733 w 1545465"/>
                <a:gd name="connsiteY28" fmla="*/ 262729 h 1133340"/>
                <a:gd name="connsiteX29" fmla="*/ 937582 w 1545465"/>
                <a:gd name="connsiteY29" fmla="*/ 296214 h 1133340"/>
                <a:gd name="connsiteX30" fmla="*/ 981370 w 1545465"/>
                <a:gd name="connsiteY30" fmla="*/ 303941 h 1133340"/>
                <a:gd name="connsiteX31" fmla="*/ 1027734 w 1545465"/>
                <a:gd name="connsiteY31" fmla="*/ 316820 h 1133340"/>
                <a:gd name="connsiteX32" fmla="*/ 1063795 w 1545465"/>
                <a:gd name="connsiteY32" fmla="*/ 309093 h 1133340"/>
                <a:gd name="connsiteX33" fmla="*/ 1105007 w 1545465"/>
                <a:gd name="connsiteY33" fmla="*/ 303941 h 1133340"/>
                <a:gd name="connsiteX34" fmla="*/ 1125613 w 1545465"/>
                <a:gd name="connsiteY34" fmla="*/ 296214 h 1133340"/>
                <a:gd name="connsiteX35" fmla="*/ 1117886 w 1545465"/>
                <a:gd name="connsiteY35" fmla="*/ 270456 h 1133340"/>
                <a:gd name="connsiteX36" fmla="*/ 1086977 w 1545465"/>
                <a:gd name="connsiteY36" fmla="*/ 255001 h 1133340"/>
                <a:gd name="connsiteX37" fmla="*/ 1061219 w 1545465"/>
                <a:gd name="connsiteY37" fmla="*/ 260153 h 1133340"/>
                <a:gd name="connsiteX38" fmla="*/ 1014855 w 1545465"/>
                <a:gd name="connsiteY38" fmla="*/ 265304 h 1133340"/>
                <a:gd name="connsiteX39" fmla="*/ 983946 w 1545465"/>
                <a:gd name="connsiteY39" fmla="*/ 257577 h 1133340"/>
                <a:gd name="connsiteX40" fmla="*/ 978794 w 1545465"/>
                <a:gd name="connsiteY40" fmla="*/ 229244 h 1133340"/>
                <a:gd name="connsiteX41" fmla="*/ 994249 w 1545465"/>
                <a:gd name="connsiteY41" fmla="*/ 195758 h 1133340"/>
                <a:gd name="connsiteX42" fmla="*/ 1017431 w 1545465"/>
                <a:gd name="connsiteY42" fmla="*/ 167425 h 1133340"/>
                <a:gd name="connsiteX43" fmla="*/ 1061219 w 1545465"/>
                <a:gd name="connsiteY43" fmla="*/ 154546 h 1133340"/>
                <a:gd name="connsiteX44" fmla="*/ 1110159 w 1545465"/>
                <a:gd name="connsiteY44" fmla="*/ 154546 h 1133340"/>
                <a:gd name="connsiteX45" fmla="*/ 1120462 w 1545465"/>
                <a:gd name="connsiteY45" fmla="*/ 154546 h 1133340"/>
                <a:gd name="connsiteX46" fmla="*/ 1156523 w 1545465"/>
                <a:gd name="connsiteY46" fmla="*/ 162273 h 1133340"/>
                <a:gd name="connsiteX47" fmla="*/ 1184856 w 1545465"/>
                <a:gd name="connsiteY47" fmla="*/ 175152 h 1133340"/>
                <a:gd name="connsiteX48" fmla="*/ 1249251 w 1545465"/>
                <a:gd name="connsiteY48" fmla="*/ 203486 h 1133340"/>
                <a:gd name="connsiteX49" fmla="*/ 1267281 w 1545465"/>
                <a:gd name="connsiteY49" fmla="*/ 211213 h 1133340"/>
                <a:gd name="connsiteX50" fmla="*/ 1313645 w 1545465"/>
                <a:gd name="connsiteY50" fmla="*/ 242122 h 1133340"/>
                <a:gd name="connsiteX51" fmla="*/ 1318797 w 1545465"/>
                <a:gd name="connsiteY51" fmla="*/ 275607 h 1133340"/>
                <a:gd name="connsiteX52" fmla="*/ 1323948 w 1545465"/>
                <a:gd name="connsiteY52" fmla="*/ 311668 h 1133340"/>
                <a:gd name="connsiteX53" fmla="*/ 1329100 w 1545465"/>
                <a:gd name="connsiteY53" fmla="*/ 332274 h 1133340"/>
                <a:gd name="connsiteX54" fmla="*/ 1341979 w 1545465"/>
                <a:gd name="connsiteY54" fmla="*/ 347729 h 1133340"/>
                <a:gd name="connsiteX55" fmla="*/ 1388342 w 1545465"/>
                <a:gd name="connsiteY55" fmla="*/ 347729 h 1133340"/>
                <a:gd name="connsiteX56" fmla="*/ 1414100 w 1545465"/>
                <a:gd name="connsiteY56" fmla="*/ 329699 h 1133340"/>
                <a:gd name="connsiteX57" fmla="*/ 1457888 w 1545465"/>
                <a:gd name="connsiteY57" fmla="*/ 321971 h 1133340"/>
                <a:gd name="connsiteX58" fmla="*/ 1486222 w 1545465"/>
                <a:gd name="connsiteY58" fmla="*/ 311668 h 1133340"/>
                <a:gd name="connsiteX59" fmla="*/ 1532586 w 1545465"/>
                <a:gd name="connsiteY59" fmla="*/ 311668 h 1133340"/>
                <a:gd name="connsiteX60" fmla="*/ 1545465 w 1545465"/>
                <a:gd name="connsiteY60" fmla="*/ 368335 h 1133340"/>
                <a:gd name="connsiteX61" fmla="*/ 1545465 w 1545465"/>
                <a:gd name="connsiteY61" fmla="*/ 391517 h 1133340"/>
                <a:gd name="connsiteX62" fmla="*/ 1540313 w 1545465"/>
                <a:gd name="connsiteY62" fmla="*/ 425002 h 1133340"/>
                <a:gd name="connsiteX63" fmla="*/ 1535162 w 1545465"/>
                <a:gd name="connsiteY63" fmla="*/ 479094 h 1133340"/>
                <a:gd name="connsiteX64" fmla="*/ 1530010 w 1545465"/>
                <a:gd name="connsiteY64" fmla="*/ 502276 h 1133340"/>
                <a:gd name="connsiteX65" fmla="*/ 1517131 w 1545465"/>
                <a:gd name="connsiteY65" fmla="*/ 525458 h 1133340"/>
                <a:gd name="connsiteX66" fmla="*/ 1501677 w 1545465"/>
                <a:gd name="connsiteY66" fmla="*/ 543488 h 1133340"/>
                <a:gd name="connsiteX67" fmla="*/ 1478495 w 1545465"/>
                <a:gd name="connsiteY67" fmla="*/ 548640 h 1133340"/>
                <a:gd name="connsiteX68" fmla="*/ 1414100 w 1545465"/>
                <a:gd name="connsiteY68" fmla="*/ 558943 h 1133340"/>
                <a:gd name="connsiteX69" fmla="*/ 1349706 w 1545465"/>
                <a:gd name="connsiteY69" fmla="*/ 556367 h 1133340"/>
                <a:gd name="connsiteX70" fmla="*/ 1285311 w 1545465"/>
                <a:gd name="connsiteY70" fmla="*/ 546064 h 1133340"/>
                <a:gd name="connsiteX71" fmla="*/ 1254402 w 1545465"/>
                <a:gd name="connsiteY71" fmla="*/ 538336 h 1133340"/>
                <a:gd name="connsiteX72" fmla="*/ 1171977 w 1545465"/>
                <a:gd name="connsiteY72" fmla="*/ 497124 h 1133340"/>
                <a:gd name="connsiteX73" fmla="*/ 1135917 w 1545465"/>
                <a:gd name="connsiteY73" fmla="*/ 504851 h 1133340"/>
                <a:gd name="connsiteX74" fmla="*/ 1088612 w 1545465"/>
                <a:gd name="connsiteY74" fmla="*/ 531079 h 1133340"/>
                <a:gd name="connsiteX75" fmla="*/ 1053178 w 1545465"/>
                <a:gd name="connsiteY75" fmla="*/ 561048 h 1133340"/>
                <a:gd name="connsiteX76" fmla="*/ 1001664 w 1545465"/>
                <a:gd name="connsiteY76" fmla="*/ 581499 h 1133340"/>
                <a:gd name="connsiteX77" fmla="*/ 963340 w 1545465"/>
                <a:gd name="connsiteY77" fmla="*/ 574397 h 1133340"/>
                <a:gd name="connsiteX78" fmla="*/ 922127 w 1545465"/>
                <a:gd name="connsiteY78" fmla="*/ 574397 h 1133340"/>
                <a:gd name="connsiteX79" fmla="*/ 898945 w 1545465"/>
                <a:gd name="connsiteY79" fmla="*/ 587276 h 1133340"/>
                <a:gd name="connsiteX80" fmla="*/ 898945 w 1545465"/>
                <a:gd name="connsiteY80" fmla="*/ 618185 h 1133340"/>
                <a:gd name="connsiteX81" fmla="*/ 909248 w 1545465"/>
                <a:gd name="connsiteY81" fmla="*/ 654246 h 1133340"/>
                <a:gd name="connsiteX82" fmla="*/ 898161 w 1545465"/>
                <a:gd name="connsiteY82" fmla="*/ 710757 h 1133340"/>
                <a:gd name="connsiteX83" fmla="*/ 857733 w 1545465"/>
                <a:gd name="connsiteY83" fmla="*/ 759853 h 1133340"/>
                <a:gd name="connsiteX84" fmla="*/ 808793 w 1545465"/>
                <a:gd name="connsiteY84" fmla="*/ 808793 h 1133340"/>
                <a:gd name="connsiteX85" fmla="*/ 803642 w 1545465"/>
                <a:gd name="connsiteY85" fmla="*/ 837126 h 1133340"/>
                <a:gd name="connsiteX86" fmla="*/ 829399 w 1545465"/>
                <a:gd name="connsiteY86" fmla="*/ 880914 h 1133340"/>
                <a:gd name="connsiteX87" fmla="*/ 847430 w 1545465"/>
                <a:gd name="connsiteY87" fmla="*/ 914400 h 1133340"/>
                <a:gd name="connsiteX88" fmla="*/ 857733 w 1545465"/>
                <a:gd name="connsiteY88" fmla="*/ 935006 h 1133340"/>
                <a:gd name="connsiteX89" fmla="*/ 865460 w 1545465"/>
                <a:gd name="connsiteY89" fmla="*/ 955612 h 1133340"/>
                <a:gd name="connsiteX90" fmla="*/ 873188 w 1545465"/>
                <a:gd name="connsiteY90" fmla="*/ 996824 h 1133340"/>
                <a:gd name="connsiteX91" fmla="*/ 857733 w 1545465"/>
                <a:gd name="connsiteY91" fmla="*/ 1048340 h 1133340"/>
                <a:gd name="connsiteX92" fmla="*/ 842278 w 1545465"/>
                <a:gd name="connsiteY92" fmla="*/ 1071522 h 1133340"/>
                <a:gd name="connsiteX93" fmla="*/ 816521 w 1545465"/>
                <a:gd name="connsiteY93" fmla="*/ 1074098 h 1133340"/>
                <a:gd name="connsiteX94" fmla="*/ 788187 w 1545465"/>
                <a:gd name="connsiteY94" fmla="*/ 1074098 h 1133340"/>
                <a:gd name="connsiteX95" fmla="*/ 765005 w 1545465"/>
                <a:gd name="connsiteY95" fmla="*/ 1068946 h 1133340"/>
                <a:gd name="connsiteX96" fmla="*/ 752126 w 1545465"/>
                <a:gd name="connsiteY96" fmla="*/ 1063794 h 1133340"/>
                <a:gd name="connsiteX97" fmla="*/ 728944 w 1545465"/>
                <a:gd name="connsiteY97" fmla="*/ 1061219 h 1133340"/>
                <a:gd name="connsiteX98" fmla="*/ 680004 w 1545465"/>
                <a:gd name="connsiteY98" fmla="*/ 1053491 h 1133340"/>
                <a:gd name="connsiteX99" fmla="*/ 638792 w 1545465"/>
                <a:gd name="connsiteY99" fmla="*/ 1050916 h 1133340"/>
                <a:gd name="connsiteX100" fmla="*/ 605307 w 1545465"/>
                <a:gd name="connsiteY100" fmla="*/ 1063794 h 1133340"/>
                <a:gd name="connsiteX101" fmla="*/ 582125 w 1545465"/>
                <a:gd name="connsiteY101" fmla="*/ 1112734 h 1133340"/>
                <a:gd name="connsiteX102" fmla="*/ 551216 w 1545465"/>
                <a:gd name="connsiteY102" fmla="*/ 1133340 h 1133340"/>
                <a:gd name="connsiteX103" fmla="*/ 484246 w 1545465"/>
                <a:gd name="connsiteY103" fmla="*/ 1133340 h 1133340"/>
                <a:gd name="connsiteX104" fmla="*/ 461064 w 1545465"/>
                <a:gd name="connsiteY104" fmla="*/ 1130765 h 1133340"/>
                <a:gd name="connsiteX105" fmla="*/ 406972 w 1545465"/>
                <a:gd name="connsiteY105" fmla="*/ 1125613 h 1133340"/>
                <a:gd name="connsiteX106" fmla="*/ 345154 w 1545465"/>
                <a:gd name="connsiteY106" fmla="*/ 1105007 h 1133340"/>
                <a:gd name="connsiteX107" fmla="*/ 303941 w 1545465"/>
                <a:gd name="connsiteY107" fmla="*/ 1086976 h 1133340"/>
                <a:gd name="connsiteX108" fmla="*/ 267881 w 1545465"/>
                <a:gd name="connsiteY108" fmla="*/ 1050916 h 1133340"/>
                <a:gd name="connsiteX109" fmla="*/ 242123 w 1545465"/>
                <a:gd name="connsiteY109" fmla="*/ 1014855 h 1133340"/>
                <a:gd name="connsiteX110" fmla="*/ 180304 w 1545465"/>
                <a:gd name="connsiteY110" fmla="*/ 994249 h 1133340"/>
                <a:gd name="connsiteX111" fmla="*/ 128789 w 1545465"/>
                <a:gd name="connsiteY111" fmla="*/ 996824 h 1133340"/>
                <a:gd name="connsiteX112" fmla="*/ 92728 w 1545465"/>
                <a:gd name="connsiteY112" fmla="*/ 999400 h 1133340"/>
                <a:gd name="connsiteX113" fmla="*/ 48940 w 1545465"/>
                <a:gd name="connsiteY113" fmla="*/ 978794 h 1133340"/>
                <a:gd name="connsiteX114" fmla="*/ 15455 w 1545465"/>
                <a:gd name="connsiteY114" fmla="*/ 963339 h 1133340"/>
                <a:gd name="connsiteX115" fmla="*/ 0 w 1545465"/>
                <a:gd name="connsiteY115" fmla="*/ 929854 h 1133340"/>
                <a:gd name="connsiteX116" fmla="*/ 12879 w 1545465"/>
                <a:gd name="connsiteY116" fmla="*/ 883490 h 1133340"/>
                <a:gd name="connsiteX117" fmla="*/ 41212 w 1545465"/>
                <a:gd name="connsiteY117" fmla="*/ 847429 h 1133340"/>
                <a:gd name="connsiteX118" fmla="*/ 61662 w 1545465"/>
                <a:gd name="connsiteY118" fmla="*/ 833923 h 1133340"/>
                <a:gd name="connsiteX119" fmla="*/ 116694 w 1545465"/>
                <a:gd name="connsiteY119" fmla="*/ 821201 h 1133340"/>
                <a:gd name="connsiteX120" fmla="*/ 149395 w 1545465"/>
                <a:gd name="connsiteY120" fmla="*/ 821672 h 1133340"/>
                <a:gd name="connsiteX121" fmla="*/ 167425 w 1545465"/>
                <a:gd name="connsiteY121" fmla="*/ 831975 h 1133340"/>
                <a:gd name="connsiteX122" fmla="*/ 226668 w 1545465"/>
                <a:gd name="connsiteY122" fmla="*/ 852581 h 1133340"/>
                <a:gd name="connsiteX123" fmla="*/ 275608 w 1545465"/>
                <a:gd name="connsiteY123" fmla="*/ 865460 h 1133340"/>
                <a:gd name="connsiteX124" fmla="*/ 324548 w 1545465"/>
                <a:gd name="connsiteY124" fmla="*/ 868036 h 1133340"/>
                <a:gd name="connsiteX125" fmla="*/ 368336 w 1545465"/>
                <a:gd name="connsiteY125" fmla="*/ 860308 h 1133340"/>
                <a:gd name="connsiteX126" fmla="*/ 412124 w 1545465"/>
                <a:gd name="connsiteY126" fmla="*/ 860308 h 1133340"/>
                <a:gd name="connsiteX127" fmla="*/ 432730 w 1545465"/>
                <a:gd name="connsiteY127" fmla="*/ 852581 h 1133340"/>
                <a:gd name="connsiteX128" fmla="*/ 476518 w 1545465"/>
                <a:gd name="connsiteY128" fmla="*/ 821672 h 1133340"/>
                <a:gd name="connsiteX129" fmla="*/ 510003 w 1545465"/>
                <a:gd name="connsiteY129" fmla="*/ 801065 h 1133340"/>
                <a:gd name="connsiteX130" fmla="*/ 533185 w 1545465"/>
                <a:gd name="connsiteY130" fmla="*/ 770156 h 1133340"/>
                <a:gd name="connsiteX131" fmla="*/ 556367 w 1545465"/>
                <a:gd name="connsiteY131" fmla="*/ 757277 h 1133340"/>
                <a:gd name="connsiteX132" fmla="*/ 582125 w 1545465"/>
                <a:gd name="connsiteY132" fmla="*/ 736671 h 1133340"/>
                <a:gd name="connsiteX133" fmla="*/ 597580 w 1545465"/>
                <a:gd name="connsiteY133" fmla="*/ 672277 h 1133340"/>
                <a:gd name="connsiteX0" fmla="*/ 597580 w 1545465"/>
                <a:gd name="connsiteY0" fmla="*/ 672277 h 1133340"/>
                <a:gd name="connsiteX1" fmla="*/ 613034 w 1545465"/>
                <a:gd name="connsiteY1" fmla="*/ 618185 h 1133340"/>
                <a:gd name="connsiteX2" fmla="*/ 625913 w 1545465"/>
                <a:gd name="connsiteY2" fmla="*/ 571822 h 1133340"/>
                <a:gd name="connsiteX3" fmla="*/ 656822 w 1545465"/>
                <a:gd name="connsiteY3" fmla="*/ 522882 h 1133340"/>
                <a:gd name="connsiteX4" fmla="*/ 685156 w 1545465"/>
                <a:gd name="connsiteY4" fmla="*/ 491973 h 1133340"/>
                <a:gd name="connsiteX5" fmla="*/ 721217 w 1545465"/>
                <a:gd name="connsiteY5" fmla="*/ 479094 h 1133340"/>
                <a:gd name="connsiteX6" fmla="*/ 762429 w 1545465"/>
                <a:gd name="connsiteY6" fmla="*/ 458487 h 1133340"/>
                <a:gd name="connsiteX7" fmla="*/ 788187 w 1545465"/>
                <a:gd name="connsiteY7" fmla="*/ 437881 h 1133340"/>
                <a:gd name="connsiteX8" fmla="*/ 801066 w 1545465"/>
                <a:gd name="connsiteY8" fmla="*/ 399245 h 1133340"/>
                <a:gd name="connsiteX9" fmla="*/ 808793 w 1545465"/>
                <a:gd name="connsiteY9" fmla="*/ 358032 h 1133340"/>
                <a:gd name="connsiteX10" fmla="*/ 753761 w 1545465"/>
                <a:gd name="connsiteY10" fmla="*/ 325556 h 1133340"/>
                <a:gd name="connsiteX11" fmla="*/ 703500 w 1545465"/>
                <a:gd name="connsiteY11" fmla="*/ 267880 h 1133340"/>
                <a:gd name="connsiteX12" fmla="*/ 692883 w 1545465"/>
                <a:gd name="connsiteY12" fmla="*/ 242122 h 1133340"/>
                <a:gd name="connsiteX13" fmla="*/ 672277 w 1545465"/>
                <a:gd name="connsiteY13" fmla="*/ 198334 h 1133340"/>
                <a:gd name="connsiteX14" fmla="*/ 661974 w 1545465"/>
                <a:gd name="connsiteY14" fmla="*/ 159698 h 1133340"/>
                <a:gd name="connsiteX15" fmla="*/ 661974 w 1545465"/>
                <a:gd name="connsiteY15" fmla="*/ 115909 h 1133340"/>
                <a:gd name="connsiteX16" fmla="*/ 667126 w 1545465"/>
                <a:gd name="connsiteY16" fmla="*/ 82424 h 1133340"/>
                <a:gd name="connsiteX17" fmla="*/ 690308 w 1545465"/>
                <a:gd name="connsiteY17" fmla="*/ 36060 h 1133340"/>
                <a:gd name="connsiteX18" fmla="*/ 741823 w 1545465"/>
                <a:gd name="connsiteY18" fmla="*/ 10303 h 1133340"/>
                <a:gd name="connsiteX19" fmla="*/ 783035 w 1545465"/>
                <a:gd name="connsiteY19" fmla="*/ 0 h 1133340"/>
                <a:gd name="connsiteX20" fmla="*/ 826824 w 1545465"/>
                <a:gd name="connsiteY20" fmla="*/ 0 h 1133340"/>
                <a:gd name="connsiteX21" fmla="*/ 865460 w 1545465"/>
                <a:gd name="connsiteY21" fmla="*/ 5151 h 1133340"/>
                <a:gd name="connsiteX22" fmla="*/ 896370 w 1545465"/>
                <a:gd name="connsiteY22" fmla="*/ 33485 h 1133340"/>
                <a:gd name="connsiteX23" fmla="*/ 916976 w 1545465"/>
                <a:gd name="connsiteY23" fmla="*/ 87576 h 1133340"/>
                <a:gd name="connsiteX24" fmla="*/ 929855 w 1545465"/>
                <a:gd name="connsiteY24" fmla="*/ 128788 h 1133340"/>
                <a:gd name="connsiteX25" fmla="*/ 940158 w 1545465"/>
                <a:gd name="connsiteY25" fmla="*/ 167425 h 1133340"/>
                <a:gd name="connsiteX26" fmla="*/ 947885 w 1545465"/>
                <a:gd name="connsiteY26" fmla="*/ 195758 h 1133340"/>
                <a:gd name="connsiteX27" fmla="*/ 953037 w 1545465"/>
                <a:gd name="connsiteY27" fmla="*/ 231819 h 1133340"/>
                <a:gd name="connsiteX28" fmla="*/ 942733 w 1545465"/>
                <a:gd name="connsiteY28" fmla="*/ 262729 h 1133340"/>
                <a:gd name="connsiteX29" fmla="*/ 937582 w 1545465"/>
                <a:gd name="connsiteY29" fmla="*/ 296214 h 1133340"/>
                <a:gd name="connsiteX30" fmla="*/ 981370 w 1545465"/>
                <a:gd name="connsiteY30" fmla="*/ 303941 h 1133340"/>
                <a:gd name="connsiteX31" fmla="*/ 1027734 w 1545465"/>
                <a:gd name="connsiteY31" fmla="*/ 316820 h 1133340"/>
                <a:gd name="connsiteX32" fmla="*/ 1063795 w 1545465"/>
                <a:gd name="connsiteY32" fmla="*/ 309093 h 1133340"/>
                <a:gd name="connsiteX33" fmla="*/ 1105007 w 1545465"/>
                <a:gd name="connsiteY33" fmla="*/ 303941 h 1133340"/>
                <a:gd name="connsiteX34" fmla="*/ 1125613 w 1545465"/>
                <a:gd name="connsiteY34" fmla="*/ 296214 h 1133340"/>
                <a:gd name="connsiteX35" fmla="*/ 1117886 w 1545465"/>
                <a:gd name="connsiteY35" fmla="*/ 270456 h 1133340"/>
                <a:gd name="connsiteX36" fmla="*/ 1086977 w 1545465"/>
                <a:gd name="connsiteY36" fmla="*/ 255001 h 1133340"/>
                <a:gd name="connsiteX37" fmla="*/ 1061219 w 1545465"/>
                <a:gd name="connsiteY37" fmla="*/ 260153 h 1133340"/>
                <a:gd name="connsiteX38" fmla="*/ 1014855 w 1545465"/>
                <a:gd name="connsiteY38" fmla="*/ 265304 h 1133340"/>
                <a:gd name="connsiteX39" fmla="*/ 983946 w 1545465"/>
                <a:gd name="connsiteY39" fmla="*/ 257577 h 1133340"/>
                <a:gd name="connsiteX40" fmla="*/ 978794 w 1545465"/>
                <a:gd name="connsiteY40" fmla="*/ 229244 h 1133340"/>
                <a:gd name="connsiteX41" fmla="*/ 994249 w 1545465"/>
                <a:gd name="connsiteY41" fmla="*/ 195758 h 1133340"/>
                <a:gd name="connsiteX42" fmla="*/ 1017431 w 1545465"/>
                <a:gd name="connsiteY42" fmla="*/ 167425 h 1133340"/>
                <a:gd name="connsiteX43" fmla="*/ 1061219 w 1545465"/>
                <a:gd name="connsiteY43" fmla="*/ 154546 h 1133340"/>
                <a:gd name="connsiteX44" fmla="*/ 1110159 w 1545465"/>
                <a:gd name="connsiteY44" fmla="*/ 154546 h 1133340"/>
                <a:gd name="connsiteX45" fmla="*/ 1120462 w 1545465"/>
                <a:gd name="connsiteY45" fmla="*/ 154546 h 1133340"/>
                <a:gd name="connsiteX46" fmla="*/ 1156523 w 1545465"/>
                <a:gd name="connsiteY46" fmla="*/ 162273 h 1133340"/>
                <a:gd name="connsiteX47" fmla="*/ 1184856 w 1545465"/>
                <a:gd name="connsiteY47" fmla="*/ 175152 h 1133340"/>
                <a:gd name="connsiteX48" fmla="*/ 1249251 w 1545465"/>
                <a:gd name="connsiteY48" fmla="*/ 203486 h 1133340"/>
                <a:gd name="connsiteX49" fmla="*/ 1267281 w 1545465"/>
                <a:gd name="connsiteY49" fmla="*/ 211213 h 1133340"/>
                <a:gd name="connsiteX50" fmla="*/ 1313645 w 1545465"/>
                <a:gd name="connsiteY50" fmla="*/ 242122 h 1133340"/>
                <a:gd name="connsiteX51" fmla="*/ 1318797 w 1545465"/>
                <a:gd name="connsiteY51" fmla="*/ 275607 h 1133340"/>
                <a:gd name="connsiteX52" fmla="*/ 1323948 w 1545465"/>
                <a:gd name="connsiteY52" fmla="*/ 311668 h 1133340"/>
                <a:gd name="connsiteX53" fmla="*/ 1329100 w 1545465"/>
                <a:gd name="connsiteY53" fmla="*/ 332274 h 1133340"/>
                <a:gd name="connsiteX54" fmla="*/ 1341979 w 1545465"/>
                <a:gd name="connsiteY54" fmla="*/ 347729 h 1133340"/>
                <a:gd name="connsiteX55" fmla="*/ 1388342 w 1545465"/>
                <a:gd name="connsiteY55" fmla="*/ 347729 h 1133340"/>
                <a:gd name="connsiteX56" fmla="*/ 1414100 w 1545465"/>
                <a:gd name="connsiteY56" fmla="*/ 329699 h 1133340"/>
                <a:gd name="connsiteX57" fmla="*/ 1457888 w 1545465"/>
                <a:gd name="connsiteY57" fmla="*/ 321971 h 1133340"/>
                <a:gd name="connsiteX58" fmla="*/ 1486222 w 1545465"/>
                <a:gd name="connsiteY58" fmla="*/ 311668 h 1133340"/>
                <a:gd name="connsiteX59" fmla="*/ 1532586 w 1545465"/>
                <a:gd name="connsiteY59" fmla="*/ 311668 h 1133340"/>
                <a:gd name="connsiteX60" fmla="*/ 1545465 w 1545465"/>
                <a:gd name="connsiteY60" fmla="*/ 368335 h 1133340"/>
                <a:gd name="connsiteX61" fmla="*/ 1545465 w 1545465"/>
                <a:gd name="connsiteY61" fmla="*/ 391517 h 1133340"/>
                <a:gd name="connsiteX62" fmla="*/ 1540313 w 1545465"/>
                <a:gd name="connsiteY62" fmla="*/ 425002 h 1133340"/>
                <a:gd name="connsiteX63" fmla="*/ 1535162 w 1545465"/>
                <a:gd name="connsiteY63" fmla="*/ 479094 h 1133340"/>
                <a:gd name="connsiteX64" fmla="*/ 1530010 w 1545465"/>
                <a:gd name="connsiteY64" fmla="*/ 502276 h 1133340"/>
                <a:gd name="connsiteX65" fmla="*/ 1517131 w 1545465"/>
                <a:gd name="connsiteY65" fmla="*/ 525458 h 1133340"/>
                <a:gd name="connsiteX66" fmla="*/ 1501677 w 1545465"/>
                <a:gd name="connsiteY66" fmla="*/ 543488 h 1133340"/>
                <a:gd name="connsiteX67" fmla="*/ 1478495 w 1545465"/>
                <a:gd name="connsiteY67" fmla="*/ 548640 h 1133340"/>
                <a:gd name="connsiteX68" fmla="*/ 1414100 w 1545465"/>
                <a:gd name="connsiteY68" fmla="*/ 558943 h 1133340"/>
                <a:gd name="connsiteX69" fmla="*/ 1349706 w 1545465"/>
                <a:gd name="connsiteY69" fmla="*/ 556367 h 1133340"/>
                <a:gd name="connsiteX70" fmla="*/ 1285311 w 1545465"/>
                <a:gd name="connsiteY70" fmla="*/ 546064 h 1133340"/>
                <a:gd name="connsiteX71" fmla="*/ 1254402 w 1545465"/>
                <a:gd name="connsiteY71" fmla="*/ 538336 h 1133340"/>
                <a:gd name="connsiteX72" fmla="*/ 1171977 w 1545465"/>
                <a:gd name="connsiteY72" fmla="*/ 497124 h 1133340"/>
                <a:gd name="connsiteX73" fmla="*/ 1135917 w 1545465"/>
                <a:gd name="connsiteY73" fmla="*/ 504851 h 1133340"/>
                <a:gd name="connsiteX74" fmla="*/ 1088612 w 1545465"/>
                <a:gd name="connsiteY74" fmla="*/ 531079 h 1133340"/>
                <a:gd name="connsiteX75" fmla="*/ 1053178 w 1545465"/>
                <a:gd name="connsiteY75" fmla="*/ 561048 h 1133340"/>
                <a:gd name="connsiteX76" fmla="*/ 1001664 w 1545465"/>
                <a:gd name="connsiteY76" fmla="*/ 581499 h 1133340"/>
                <a:gd name="connsiteX77" fmla="*/ 963340 w 1545465"/>
                <a:gd name="connsiteY77" fmla="*/ 574397 h 1133340"/>
                <a:gd name="connsiteX78" fmla="*/ 922127 w 1545465"/>
                <a:gd name="connsiteY78" fmla="*/ 574397 h 1133340"/>
                <a:gd name="connsiteX79" fmla="*/ 898945 w 1545465"/>
                <a:gd name="connsiteY79" fmla="*/ 587276 h 1133340"/>
                <a:gd name="connsiteX80" fmla="*/ 898945 w 1545465"/>
                <a:gd name="connsiteY80" fmla="*/ 618185 h 1133340"/>
                <a:gd name="connsiteX81" fmla="*/ 909248 w 1545465"/>
                <a:gd name="connsiteY81" fmla="*/ 654246 h 1133340"/>
                <a:gd name="connsiteX82" fmla="*/ 898161 w 1545465"/>
                <a:gd name="connsiteY82" fmla="*/ 710757 h 1133340"/>
                <a:gd name="connsiteX83" fmla="*/ 857733 w 1545465"/>
                <a:gd name="connsiteY83" fmla="*/ 759853 h 1133340"/>
                <a:gd name="connsiteX84" fmla="*/ 808793 w 1545465"/>
                <a:gd name="connsiteY84" fmla="*/ 808793 h 1133340"/>
                <a:gd name="connsiteX85" fmla="*/ 803642 w 1545465"/>
                <a:gd name="connsiteY85" fmla="*/ 837126 h 1133340"/>
                <a:gd name="connsiteX86" fmla="*/ 829399 w 1545465"/>
                <a:gd name="connsiteY86" fmla="*/ 880914 h 1133340"/>
                <a:gd name="connsiteX87" fmla="*/ 847430 w 1545465"/>
                <a:gd name="connsiteY87" fmla="*/ 914400 h 1133340"/>
                <a:gd name="connsiteX88" fmla="*/ 857733 w 1545465"/>
                <a:gd name="connsiteY88" fmla="*/ 935006 h 1133340"/>
                <a:gd name="connsiteX89" fmla="*/ 865460 w 1545465"/>
                <a:gd name="connsiteY89" fmla="*/ 955612 h 1133340"/>
                <a:gd name="connsiteX90" fmla="*/ 873188 w 1545465"/>
                <a:gd name="connsiteY90" fmla="*/ 996824 h 1133340"/>
                <a:gd name="connsiteX91" fmla="*/ 857733 w 1545465"/>
                <a:gd name="connsiteY91" fmla="*/ 1048340 h 1133340"/>
                <a:gd name="connsiteX92" fmla="*/ 842278 w 1545465"/>
                <a:gd name="connsiteY92" fmla="*/ 1071522 h 1133340"/>
                <a:gd name="connsiteX93" fmla="*/ 816521 w 1545465"/>
                <a:gd name="connsiteY93" fmla="*/ 1074098 h 1133340"/>
                <a:gd name="connsiteX94" fmla="*/ 788187 w 1545465"/>
                <a:gd name="connsiteY94" fmla="*/ 1074098 h 1133340"/>
                <a:gd name="connsiteX95" fmla="*/ 765005 w 1545465"/>
                <a:gd name="connsiteY95" fmla="*/ 1068946 h 1133340"/>
                <a:gd name="connsiteX96" fmla="*/ 752126 w 1545465"/>
                <a:gd name="connsiteY96" fmla="*/ 1063794 h 1133340"/>
                <a:gd name="connsiteX97" fmla="*/ 728944 w 1545465"/>
                <a:gd name="connsiteY97" fmla="*/ 1061219 h 1133340"/>
                <a:gd name="connsiteX98" fmla="*/ 680004 w 1545465"/>
                <a:gd name="connsiteY98" fmla="*/ 1053491 h 1133340"/>
                <a:gd name="connsiteX99" fmla="*/ 638792 w 1545465"/>
                <a:gd name="connsiteY99" fmla="*/ 1050916 h 1133340"/>
                <a:gd name="connsiteX100" fmla="*/ 605307 w 1545465"/>
                <a:gd name="connsiteY100" fmla="*/ 1063794 h 1133340"/>
                <a:gd name="connsiteX101" fmla="*/ 582125 w 1545465"/>
                <a:gd name="connsiteY101" fmla="*/ 1112734 h 1133340"/>
                <a:gd name="connsiteX102" fmla="*/ 551216 w 1545465"/>
                <a:gd name="connsiteY102" fmla="*/ 1133340 h 1133340"/>
                <a:gd name="connsiteX103" fmla="*/ 484246 w 1545465"/>
                <a:gd name="connsiteY103" fmla="*/ 1133340 h 1133340"/>
                <a:gd name="connsiteX104" fmla="*/ 461064 w 1545465"/>
                <a:gd name="connsiteY104" fmla="*/ 1130765 h 1133340"/>
                <a:gd name="connsiteX105" fmla="*/ 406972 w 1545465"/>
                <a:gd name="connsiteY105" fmla="*/ 1125613 h 1133340"/>
                <a:gd name="connsiteX106" fmla="*/ 345154 w 1545465"/>
                <a:gd name="connsiteY106" fmla="*/ 1105007 h 1133340"/>
                <a:gd name="connsiteX107" fmla="*/ 303941 w 1545465"/>
                <a:gd name="connsiteY107" fmla="*/ 1086976 h 1133340"/>
                <a:gd name="connsiteX108" fmla="*/ 267881 w 1545465"/>
                <a:gd name="connsiteY108" fmla="*/ 1050916 h 1133340"/>
                <a:gd name="connsiteX109" fmla="*/ 242123 w 1545465"/>
                <a:gd name="connsiteY109" fmla="*/ 1014855 h 1133340"/>
                <a:gd name="connsiteX110" fmla="*/ 180304 w 1545465"/>
                <a:gd name="connsiteY110" fmla="*/ 994249 h 1133340"/>
                <a:gd name="connsiteX111" fmla="*/ 128789 w 1545465"/>
                <a:gd name="connsiteY111" fmla="*/ 996824 h 1133340"/>
                <a:gd name="connsiteX112" fmla="*/ 92728 w 1545465"/>
                <a:gd name="connsiteY112" fmla="*/ 999400 h 1133340"/>
                <a:gd name="connsiteX113" fmla="*/ 44102 w 1545465"/>
                <a:gd name="connsiteY113" fmla="*/ 986052 h 1133340"/>
                <a:gd name="connsiteX114" fmla="*/ 15455 w 1545465"/>
                <a:gd name="connsiteY114" fmla="*/ 963339 h 1133340"/>
                <a:gd name="connsiteX115" fmla="*/ 0 w 1545465"/>
                <a:gd name="connsiteY115" fmla="*/ 929854 h 1133340"/>
                <a:gd name="connsiteX116" fmla="*/ 12879 w 1545465"/>
                <a:gd name="connsiteY116" fmla="*/ 883490 h 1133340"/>
                <a:gd name="connsiteX117" fmla="*/ 41212 w 1545465"/>
                <a:gd name="connsiteY117" fmla="*/ 847429 h 1133340"/>
                <a:gd name="connsiteX118" fmla="*/ 61662 w 1545465"/>
                <a:gd name="connsiteY118" fmla="*/ 833923 h 1133340"/>
                <a:gd name="connsiteX119" fmla="*/ 116694 w 1545465"/>
                <a:gd name="connsiteY119" fmla="*/ 821201 h 1133340"/>
                <a:gd name="connsiteX120" fmla="*/ 149395 w 1545465"/>
                <a:gd name="connsiteY120" fmla="*/ 821672 h 1133340"/>
                <a:gd name="connsiteX121" fmla="*/ 167425 w 1545465"/>
                <a:gd name="connsiteY121" fmla="*/ 831975 h 1133340"/>
                <a:gd name="connsiteX122" fmla="*/ 226668 w 1545465"/>
                <a:gd name="connsiteY122" fmla="*/ 852581 h 1133340"/>
                <a:gd name="connsiteX123" fmla="*/ 275608 w 1545465"/>
                <a:gd name="connsiteY123" fmla="*/ 865460 h 1133340"/>
                <a:gd name="connsiteX124" fmla="*/ 324548 w 1545465"/>
                <a:gd name="connsiteY124" fmla="*/ 868036 h 1133340"/>
                <a:gd name="connsiteX125" fmla="*/ 368336 w 1545465"/>
                <a:gd name="connsiteY125" fmla="*/ 860308 h 1133340"/>
                <a:gd name="connsiteX126" fmla="*/ 412124 w 1545465"/>
                <a:gd name="connsiteY126" fmla="*/ 860308 h 1133340"/>
                <a:gd name="connsiteX127" fmla="*/ 432730 w 1545465"/>
                <a:gd name="connsiteY127" fmla="*/ 852581 h 1133340"/>
                <a:gd name="connsiteX128" fmla="*/ 476518 w 1545465"/>
                <a:gd name="connsiteY128" fmla="*/ 821672 h 1133340"/>
                <a:gd name="connsiteX129" fmla="*/ 510003 w 1545465"/>
                <a:gd name="connsiteY129" fmla="*/ 801065 h 1133340"/>
                <a:gd name="connsiteX130" fmla="*/ 533185 w 1545465"/>
                <a:gd name="connsiteY130" fmla="*/ 770156 h 1133340"/>
                <a:gd name="connsiteX131" fmla="*/ 556367 w 1545465"/>
                <a:gd name="connsiteY131" fmla="*/ 757277 h 1133340"/>
                <a:gd name="connsiteX132" fmla="*/ 582125 w 1545465"/>
                <a:gd name="connsiteY132" fmla="*/ 736671 h 1133340"/>
                <a:gd name="connsiteX133" fmla="*/ 597580 w 1545465"/>
                <a:gd name="connsiteY133" fmla="*/ 672277 h 1133340"/>
                <a:gd name="connsiteX0" fmla="*/ 597580 w 1545465"/>
                <a:gd name="connsiteY0" fmla="*/ 672277 h 1133340"/>
                <a:gd name="connsiteX1" fmla="*/ 613034 w 1545465"/>
                <a:gd name="connsiteY1" fmla="*/ 618185 h 1133340"/>
                <a:gd name="connsiteX2" fmla="*/ 625913 w 1545465"/>
                <a:gd name="connsiteY2" fmla="*/ 571822 h 1133340"/>
                <a:gd name="connsiteX3" fmla="*/ 656822 w 1545465"/>
                <a:gd name="connsiteY3" fmla="*/ 522882 h 1133340"/>
                <a:gd name="connsiteX4" fmla="*/ 685156 w 1545465"/>
                <a:gd name="connsiteY4" fmla="*/ 491973 h 1133340"/>
                <a:gd name="connsiteX5" fmla="*/ 721217 w 1545465"/>
                <a:gd name="connsiteY5" fmla="*/ 479094 h 1133340"/>
                <a:gd name="connsiteX6" fmla="*/ 762429 w 1545465"/>
                <a:gd name="connsiteY6" fmla="*/ 458487 h 1133340"/>
                <a:gd name="connsiteX7" fmla="*/ 788187 w 1545465"/>
                <a:gd name="connsiteY7" fmla="*/ 437881 h 1133340"/>
                <a:gd name="connsiteX8" fmla="*/ 801066 w 1545465"/>
                <a:gd name="connsiteY8" fmla="*/ 399245 h 1133340"/>
                <a:gd name="connsiteX9" fmla="*/ 808793 w 1545465"/>
                <a:gd name="connsiteY9" fmla="*/ 358032 h 1133340"/>
                <a:gd name="connsiteX10" fmla="*/ 753761 w 1545465"/>
                <a:gd name="connsiteY10" fmla="*/ 325556 h 1133340"/>
                <a:gd name="connsiteX11" fmla="*/ 703500 w 1545465"/>
                <a:gd name="connsiteY11" fmla="*/ 267880 h 1133340"/>
                <a:gd name="connsiteX12" fmla="*/ 692883 w 1545465"/>
                <a:gd name="connsiteY12" fmla="*/ 242122 h 1133340"/>
                <a:gd name="connsiteX13" fmla="*/ 672277 w 1545465"/>
                <a:gd name="connsiteY13" fmla="*/ 198334 h 1133340"/>
                <a:gd name="connsiteX14" fmla="*/ 661974 w 1545465"/>
                <a:gd name="connsiteY14" fmla="*/ 159698 h 1133340"/>
                <a:gd name="connsiteX15" fmla="*/ 661974 w 1545465"/>
                <a:gd name="connsiteY15" fmla="*/ 115909 h 1133340"/>
                <a:gd name="connsiteX16" fmla="*/ 667126 w 1545465"/>
                <a:gd name="connsiteY16" fmla="*/ 82424 h 1133340"/>
                <a:gd name="connsiteX17" fmla="*/ 690308 w 1545465"/>
                <a:gd name="connsiteY17" fmla="*/ 36060 h 1133340"/>
                <a:gd name="connsiteX18" fmla="*/ 741823 w 1545465"/>
                <a:gd name="connsiteY18" fmla="*/ 10303 h 1133340"/>
                <a:gd name="connsiteX19" fmla="*/ 783035 w 1545465"/>
                <a:gd name="connsiteY19" fmla="*/ 0 h 1133340"/>
                <a:gd name="connsiteX20" fmla="*/ 826824 w 1545465"/>
                <a:gd name="connsiteY20" fmla="*/ 0 h 1133340"/>
                <a:gd name="connsiteX21" fmla="*/ 865460 w 1545465"/>
                <a:gd name="connsiteY21" fmla="*/ 5151 h 1133340"/>
                <a:gd name="connsiteX22" fmla="*/ 896370 w 1545465"/>
                <a:gd name="connsiteY22" fmla="*/ 33485 h 1133340"/>
                <a:gd name="connsiteX23" fmla="*/ 916976 w 1545465"/>
                <a:gd name="connsiteY23" fmla="*/ 87576 h 1133340"/>
                <a:gd name="connsiteX24" fmla="*/ 929855 w 1545465"/>
                <a:gd name="connsiteY24" fmla="*/ 128788 h 1133340"/>
                <a:gd name="connsiteX25" fmla="*/ 940158 w 1545465"/>
                <a:gd name="connsiteY25" fmla="*/ 167425 h 1133340"/>
                <a:gd name="connsiteX26" fmla="*/ 947885 w 1545465"/>
                <a:gd name="connsiteY26" fmla="*/ 195758 h 1133340"/>
                <a:gd name="connsiteX27" fmla="*/ 953037 w 1545465"/>
                <a:gd name="connsiteY27" fmla="*/ 231819 h 1133340"/>
                <a:gd name="connsiteX28" fmla="*/ 942733 w 1545465"/>
                <a:gd name="connsiteY28" fmla="*/ 262729 h 1133340"/>
                <a:gd name="connsiteX29" fmla="*/ 937582 w 1545465"/>
                <a:gd name="connsiteY29" fmla="*/ 296214 h 1133340"/>
                <a:gd name="connsiteX30" fmla="*/ 981370 w 1545465"/>
                <a:gd name="connsiteY30" fmla="*/ 303941 h 1133340"/>
                <a:gd name="connsiteX31" fmla="*/ 1027734 w 1545465"/>
                <a:gd name="connsiteY31" fmla="*/ 316820 h 1133340"/>
                <a:gd name="connsiteX32" fmla="*/ 1063795 w 1545465"/>
                <a:gd name="connsiteY32" fmla="*/ 309093 h 1133340"/>
                <a:gd name="connsiteX33" fmla="*/ 1105007 w 1545465"/>
                <a:gd name="connsiteY33" fmla="*/ 303941 h 1133340"/>
                <a:gd name="connsiteX34" fmla="*/ 1125613 w 1545465"/>
                <a:gd name="connsiteY34" fmla="*/ 296214 h 1133340"/>
                <a:gd name="connsiteX35" fmla="*/ 1117886 w 1545465"/>
                <a:gd name="connsiteY35" fmla="*/ 270456 h 1133340"/>
                <a:gd name="connsiteX36" fmla="*/ 1086977 w 1545465"/>
                <a:gd name="connsiteY36" fmla="*/ 255001 h 1133340"/>
                <a:gd name="connsiteX37" fmla="*/ 1061219 w 1545465"/>
                <a:gd name="connsiteY37" fmla="*/ 260153 h 1133340"/>
                <a:gd name="connsiteX38" fmla="*/ 1014855 w 1545465"/>
                <a:gd name="connsiteY38" fmla="*/ 265304 h 1133340"/>
                <a:gd name="connsiteX39" fmla="*/ 983946 w 1545465"/>
                <a:gd name="connsiteY39" fmla="*/ 257577 h 1133340"/>
                <a:gd name="connsiteX40" fmla="*/ 978794 w 1545465"/>
                <a:gd name="connsiteY40" fmla="*/ 229244 h 1133340"/>
                <a:gd name="connsiteX41" fmla="*/ 994249 w 1545465"/>
                <a:gd name="connsiteY41" fmla="*/ 195758 h 1133340"/>
                <a:gd name="connsiteX42" fmla="*/ 1017431 w 1545465"/>
                <a:gd name="connsiteY42" fmla="*/ 167425 h 1133340"/>
                <a:gd name="connsiteX43" fmla="*/ 1061219 w 1545465"/>
                <a:gd name="connsiteY43" fmla="*/ 154546 h 1133340"/>
                <a:gd name="connsiteX44" fmla="*/ 1110159 w 1545465"/>
                <a:gd name="connsiteY44" fmla="*/ 154546 h 1133340"/>
                <a:gd name="connsiteX45" fmla="*/ 1120462 w 1545465"/>
                <a:gd name="connsiteY45" fmla="*/ 154546 h 1133340"/>
                <a:gd name="connsiteX46" fmla="*/ 1156523 w 1545465"/>
                <a:gd name="connsiteY46" fmla="*/ 162273 h 1133340"/>
                <a:gd name="connsiteX47" fmla="*/ 1184856 w 1545465"/>
                <a:gd name="connsiteY47" fmla="*/ 175152 h 1133340"/>
                <a:gd name="connsiteX48" fmla="*/ 1249251 w 1545465"/>
                <a:gd name="connsiteY48" fmla="*/ 203486 h 1133340"/>
                <a:gd name="connsiteX49" fmla="*/ 1267281 w 1545465"/>
                <a:gd name="connsiteY49" fmla="*/ 211213 h 1133340"/>
                <a:gd name="connsiteX50" fmla="*/ 1313645 w 1545465"/>
                <a:gd name="connsiteY50" fmla="*/ 242122 h 1133340"/>
                <a:gd name="connsiteX51" fmla="*/ 1318797 w 1545465"/>
                <a:gd name="connsiteY51" fmla="*/ 275607 h 1133340"/>
                <a:gd name="connsiteX52" fmla="*/ 1323948 w 1545465"/>
                <a:gd name="connsiteY52" fmla="*/ 311668 h 1133340"/>
                <a:gd name="connsiteX53" fmla="*/ 1329100 w 1545465"/>
                <a:gd name="connsiteY53" fmla="*/ 332274 h 1133340"/>
                <a:gd name="connsiteX54" fmla="*/ 1341979 w 1545465"/>
                <a:gd name="connsiteY54" fmla="*/ 347729 h 1133340"/>
                <a:gd name="connsiteX55" fmla="*/ 1388342 w 1545465"/>
                <a:gd name="connsiteY55" fmla="*/ 347729 h 1133340"/>
                <a:gd name="connsiteX56" fmla="*/ 1414100 w 1545465"/>
                <a:gd name="connsiteY56" fmla="*/ 329699 h 1133340"/>
                <a:gd name="connsiteX57" fmla="*/ 1457888 w 1545465"/>
                <a:gd name="connsiteY57" fmla="*/ 321971 h 1133340"/>
                <a:gd name="connsiteX58" fmla="*/ 1486222 w 1545465"/>
                <a:gd name="connsiteY58" fmla="*/ 311668 h 1133340"/>
                <a:gd name="connsiteX59" fmla="*/ 1532586 w 1545465"/>
                <a:gd name="connsiteY59" fmla="*/ 311668 h 1133340"/>
                <a:gd name="connsiteX60" fmla="*/ 1545465 w 1545465"/>
                <a:gd name="connsiteY60" fmla="*/ 368335 h 1133340"/>
                <a:gd name="connsiteX61" fmla="*/ 1545465 w 1545465"/>
                <a:gd name="connsiteY61" fmla="*/ 391517 h 1133340"/>
                <a:gd name="connsiteX62" fmla="*/ 1540313 w 1545465"/>
                <a:gd name="connsiteY62" fmla="*/ 425002 h 1133340"/>
                <a:gd name="connsiteX63" fmla="*/ 1535162 w 1545465"/>
                <a:gd name="connsiteY63" fmla="*/ 479094 h 1133340"/>
                <a:gd name="connsiteX64" fmla="*/ 1530010 w 1545465"/>
                <a:gd name="connsiteY64" fmla="*/ 502276 h 1133340"/>
                <a:gd name="connsiteX65" fmla="*/ 1517131 w 1545465"/>
                <a:gd name="connsiteY65" fmla="*/ 525458 h 1133340"/>
                <a:gd name="connsiteX66" fmla="*/ 1501677 w 1545465"/>
                <a:gd name="connsiteY66" fmla="*/ 543488 h 1133340"/>
                <a:gd name="connsiteX67" fmla="*/ 1478495 w 1545465"/>
                <a:gd name="connsiteY67" fmla="*/ 548640 h 1133340"/>
                <a:gd name="connsiteX68" fmla="*/ 1414100 w 1545465"/>
                <a:gd name="connsiteY68" fmla="*/ 558943 h 1133340"/>
                <a:gd name="connsiteX69" fmla="*/ 1349706 w 1545465"/>
                <a:gd name="connsiteY69" fmla="*/ 556367 h 1133340"/>
                <a:gd name="connsiteX70" fmla="*/ 1285311 w 1545465"/>
                <a:gd name="connsiteY70" fmla="*/ 546064 h 1133340"/>
                <a:gd name="connsiteX71" fmla="*/ 1254402 w 1545465"/>
                <a:gd name="connsiteY71" fmla="*/ 538336 h 1133340"/>
                <a:gd name="connsiteX72" fmla="*/ 1171977 w 1545465"/>
                <a:gd name="connsiteY72" fmla="*/ 497124 h 1133340"/>
                <a:gd name="connsiteX73" fmla="*/ 1135917 w 1545465"/>
                <a:gd name="connsiteY73" fmla="*/ 504851 h 1133340"/>
                <a:gd name="connsiteX74" fmla="*/ 1088612 w 1545465"/>
                <a:gd name="connsiteY74" fmla="*/ 531079 h 1133340"/>
                <a:gd name="connsiteX75" fmla="*/ 1053178 w 1545465"/>
                <a:gd name="connsiteY75" fmla="*/ 561048 h 1133340"/>
                <a:gd name="connsiteX76" fmla="*/ 1001664 w 1545465"/>
                <a:gd name="connsiteY76" fmla="*/ 581499 h 1133340"/>
                <a:gd name="connsiteX77" fmla="*/ 963340 w 1545465"/>
                <a:gd name="connsiteY77" fmla="*/ 574397 h 1133340"/>
                <a:gd name="connsiteX78" fmla="*/ 922127 w 1545465"/>
                <a:gd name="connsiteY78" fmla="*/ 574397 h 1133340"/>
                <a:gd name="connsiteX79" fmla="*/ 898945 w 1545465"/>
                <a:gd name="connsiteY79" fmla="*/ 587276 h 1133340"/>
                <a:gd name="connsiteX80" fmla="*/ 898945 w 1545465"/>
                <a:gd name="connsiteY80" fmla="*/ 618185 h 1133340"/>
                <a:gd name="connsiteX81" fmla="*/ 909248 w 1545465"/>
                <a:gd name="connsiteY81" fmla="*/ 654246 h 1133340"/>
                <a:gd name="connsiteX82" fmla="*/ 898161 w 1545465"/>
                <a:gd name="connsiteY82" fmla="*/ 710757 h 1133340"/>
                <a:gd name="connsiteX83" fmla="*/ 857733 w 1545465"/>
                <a:gd name="connsiteY83" fmla="*/ 759853 h 1133340"/>
                <a:gd name="connsiteX84" fmla="*/ 808793 w 1545465"/>
                <a:gd name="connsiteY84" fmla="*/ 808793 h 1133340"/>
                <a:gd name="connsiteX85" fmla="*/ 803642 w 1545465"/>
                <a:gd name="connsiteY85" fmla="*/ 837126 h 1133340"/>
                <a:gd name="connsiteX86" fmla="*/ 829399 w 1545465"/>
                <a:gd name="connsiteY86" fmla="*/ 880914 h 1133340"/>
                <a:gd name="connsiteX87" fmla="*/ 847430 w 1545465"/>
                <a:gd name="connsiteY87" fmla="*/ 914400 h 1133340"/>
                <a:gd name="connsiteX88" fmla="*/ 857733 w 1545465"/>
                <a:gd name="connsiteY88" fmla="*/ 935006 h 1133340"/>
                <a:gd name="connsiteX89" fmla="*/ 865460 w 1545465"/>
                <a:gd name="connsiteY89" fmla="*/ 955612 h 1133340"/>
                <a:gd name="connsiteX90" fmla="*/ 873188 w 1545465"/>
                <a:gd name="connsiteY90" fmla="*/ 996824 h 1133340"/>
                <a:gd name="connsiteX91" fmla="*/ 857733 w 1545465"/>
                <a:gd name="connsiteY91" fmla="*/ 1048340 h 1133340"/>
                <a:gd name="connsiteX92" fmla="*/ 842278 w 1545465"/>
                <a:gd name="connsiteY92" fmla="*/ 1071522 h 1133340"/>
                <a:gd name="connsiteX93" fmla="*/ 816521 w 1545465"/>
                <a:gd name="connsiteY93" fmla="*/ 1074098 h 1133340"/>
                <a:gd name="connsiteX94" fmla="*/ 788187 w 1545465"/>
                <a:gd name="connsiteY94" fmla="*/ 1074098 h 1133340"/>
                <a:gd name="connsiteX95" fmla="*/ 765005 w 1545465"/>
                <a:gd name="connsiteY95" fmla="*/ 1068946 h 1133340"/>
                <a:gd name="connsiteX96" fmla="*/ 752126 w 1545465"/>
                <a:gd name="connsiteY96" fmla="*/ 1063794 h 1133340"/>
                <a:gd name="connsiteX97" fmla="*/ 728944 w 1545465"/>
                <a:gd name="connsiteY97" fmla="*/ 1061219 h 1133340"/>
                <a:gd name="connsiteX98" fmla="*/ 680004 w 1545465"/>
                <a:gd name="connsiteY98" fmla="*/ 1053491 h 1133340"/>
                <a:gd name="connsiteX99" fmla="*/ 638792 w 1545465"/>
                <a:gd name="connsiteY99" fmla="*/ 1050916 h 1133340"/>
                <a:gd name="connsiteX100" fmla="*/ 605307 w 1545465"/>
                <a:gd name="connsiteY100" fmla="*/ 1063794 h 1133340"/>
                <a:gd name="connsiteX101" fmla="*/ 582125 w 1545465"/>
                <a:gd name="connsiteY101" fmla="*/ 1112734 h 1133340"/>
                <a:gd name="connsiteX102" fmla="*/ 551216 w 1545465"/>
                <a:gd name="connsiteY102" fmla="*/ 1133340 h 1133340"/>
                <a:gd name="connsiteX103" fmla="*/ 484246 w 1545465"/>
                <a:gd name="connsiteY103" fmla="*/ 1133340 h 1133340"/>
                <a:gd name="connsiteX104" fmla="*/ 461064 w 1545465"/>
                <a:gd name="connsiteY104" fmla="*/ 1130765 h 1133340"/>
                <a:gd name="connsiteX105" fmla="*/ 406972 w 1545465"/>
                <a:gd name="connsiteY105" fmla="*/ 1125613 h 1133340"/>
                <a:gd name="connsiteX106" fmla="*/ 345154 w 1545465"/>
                <a:gd name="connsiteY106" fmla="*/ 1105007 h 1133340"/>
                <a:gd name="connsiteX107" fmla="*/ 303941 w 1545465"/>
                <a:gd name="connsiteY107" fmla="*/ 1086976 h 1133340"/>
                <a:gd name="connsiteX108" fmla="*/ 267881 w 1545465"/>
                <a:gd name="connsiteY108" fmla="*/ 1050916 h 1133340"/>
                <a:gd name="connsiteX109" fmla="*/ 242123 w 1545465"/>
                <a:gd name="connsiteY109" fmla="*/ 1014855 h 1133340"/>
                <a:gd name="connsiteX110" fmla="*/ 180304 w 1545465"/>
                <a:gd name="connsiteY110" fmla="*/ 994249 h 1133340"/>
                <a:gd name="connsiteX111" fmla="*/ 128789 w 1545465"/>
                <a:gd name="connsiteY111" fmla="*/ 996824 h 1133340"/>
                <a:gd name="connsiteX112" fmla="*/ 85470 w 1545465"/>
                <a:gd name="connsiteY112" fmla="*/ 1006657 h 1133340"/>
                <a:gd name="connsiteX113" fmla="*/ 44102 w 1545465"/>
                <a:gd name="connsiteY113" fmla="*/ 986052 h 1133340"/>
                <a:gd name="connsiteX114" fmla="*/ 15455 w 1545465"/>
                <a:gd name="connsiteY114" fmla="*/ 963339 h 1133340"/>
                <a:gd name="connsiteX115" fmla="*/ 0 w 1545465"/>
                <a:gd name="connsiteY115" fmla="*/ 929854 h 1133340"/>
                <a:gd name="connsiteX116" fmla="*/ 12879 w 1545465"/>
                <a:gd name="connsiteY116" fmla="*/ 883490 h 1133340"/>
                <a:gd name="connsiteX117" fmla="*/ 41212 w 1545465"/>
                <a:gd name="connsiteY117" fmla="*/ 847429 h 1133340"/>
                <a:gd name="connsiteX118" fmla="*/ 61662 w 1545465"/>
                <a:gd name="connsiteY118" fmla="*/ 833923 h 1133340"/>
                <a:gd name="connsiteX119" fmla="*/ 116694 w 1545465"/>
                <a:gd name="connsiteY119" fmla="*/ 821201 h 1133340"/>
                <a:gd name="connsiteX120" fmla="*/ 149395 w 1545465"/>
                <a:gd name="connsiteY120" fmla="*/ 821672 h 1133340"/>
                <a:gd name="connsiteX121" fmla="*/ 167425 w 1545465"/>
                <a:gd name="connsiteY121" fmla="*/ 831975 h 1133340"/>
                <a:gd name="connsiteX122" fmla="*/ 226668 w 1545465"/>
                <a:gd name="connsiteY122" fmla="*/ 852581 h 1133340"/>
                <a:gd name="connsiteX123" fmla="*/ 275608 w 1545465"/>
                <a:gd name="connsiteY123" fmla="*/ 865460 h 1133340"/>
                <a:gd name="connsiteX124" fmla="*/ 324548 w 1545465"/>
                <a:gd name="connsiteY124" fmla="*/ 868036 h 1133340"/>
                <a:gd name="connsiteX125" fmla="*/ 368336 w 1545465"/>
                <a:gd name="connsiteY125" fmla="*/ 860308 h 1133340"/>
                <a:gd name="connsiteX126" fmla="*/ 412124 w 1545465"/>
                <a:gd name="connsiteY126" fmla="*/ 860308 h 1133340"/>
                <a:gd name="connsiteX127" fmla="*/ 432730 w 1545465"/>
                <a:gd name="connsiteY127" fmla="*/ 852581 h 1133340"/>
                <a:gd name="connsiteX128" fmla="*/ 476518 w 1545465"/>
                <a:gd name="connsiteY128" fmla="*/ 821672 h 1133340"/>
                <a:gd name="connsiteX129" fmla="*/ 510003 w 1545465"/>
                <a:gd name="connsiteY129" fmla="*/ 801065 h 1133340"/>
                <a:gd name="connsiteX130" fmla="*/ 533185 w 1545465"/>
                <a:gd name="connsiteY130" fmla="*/ 770156 h 1133340"/>
                <a:gd name="connsiteX131" fmla="*/ 556367 w 1545465"/>
                <a:gd name="connsiteY131" fmla="*/ 757277 h 1133340"/>
                <a:gd name="connsiteX132" fmla="*/ 582125 w 1545465"/>
                <a:gd name="connsiteY132" fmla="*/ 736671 h 1133340"/>
                <a:gd name="connsiteX133" fmla="*/ 597580 w 1545465"/>
                <a:gd name="connsiteY133" fmla="*/ 672277 h 113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45465" h="1133340">
                  <a:moveTo>
                    <a:pt x="597580" y="672277"/>
                  </a:moveTo>
                  <a:lnTo>
                    <a:pt x="613034" y="618185"/>
                  </a:lnTo>
                  <a:lnTo>
                    <a:pt x="625913" y="571822"/>
                  </a:lnTo>
                  <a:lnTo>
                    <a:pt x="656822" y="522882"/>
                  </a:lnTo>
                  <a:lnTo>
                    <a:pt x="685156" y="491973"/>
                  </a:lnTo>
                  <a:lnTo>
                    <a:pt x="721217" y="479094"/>
                  </a:lnTo>
                  <a:lnTo>
                    <a:pt x="762429" y="458487"/>
                  </a:lnTo>
                  <a:lnTo>
                    <a:pt x="788187" y="437881"/>
                  </a:lnTo>
                  <a:lnTo>
                    <a:pt x="801066" y="399245"/>
                  </a:lnTo>
                  <a:lnTo>
                    <a:pt x="808793" y="358032"/>
                  </a:lnTo>
                  <a:cubicBezTo>
                    <a:pt x="784805" y="343175"/>
                    <a:pt x="792263" y="357346"/>
                    <a:pt x="753761" y="325556"/>
                  </a:cubicBezTo>
                  <a:lnTo>
                    <a:pt x="703500" y="267880"/>
                  </a:lnTo>
                  <a:lnTo>
                    <a:pt x="692883" y="242122"/>
                  </a:lnTo>
                  <a:lnTo>
                    <a:pt x="672277" y="198334"/>
                  </a:lnTo>
                  <a:lnTo>
                    <a:pt x="661974" y="159698"/>
                  </a:lnTo>
                  <a:lnTo>
                    <a:pt x="661974" y="115909"/>
                  </a:lnTo>
                  <a:lnTo>
                    <a:pt x="667126" y="82424"/>
                  </a:lnTo>
                  <a:lnTo>
                    <a:pt x="690308" y="36060"/>
                  </a:lnTo>
                  <a:lnTo>
                    <a:pt x="741823" y="10303"/>
                  </a:lnTo>
                  <a:lnTo>
                    <a:pt x="783035" y="0"/>
                  </a:lnTo>
                  <a:lnTo>
                    <a:pt x="826824" y="0"/>
                  </a:lnTo>
                  <a:lnTo>
                    <a:pt x="865460" y="5151"/>
                  </a:lnTo>
                  <a:lnTo>
                    <a:pt x="896370" y="33485"/>
                  </a:lnTo>
                  <a:lnTo>
                    <a:pt x="916976" y="87576"/>
                  </a:lnTo>
                  <a:lnTo>
                    <a:pt x="929855" y="128788"/>
                  </a:lnTo>
                  <a:lnTo>
                    <a:pt x="940158" y="167425"/>
                  </a:lnTo>
                  <a:lnTo>
                    <a:pt x="947885" y="195758"/>
                  </a:lnTo>
                  <a:lnTo>
                    <a:pt x="953037" y="231819"/>
                  </a:lnTo>
                  <a:lnTo>
                    <a:pt x="942733" y="262729"/>
                  </a:lnTo>
                  <a:lnTo>
                    <a:pt x="937582" y="296214"/>
                  </a:lnTo>
                  <a:lnTo>
                    <a:pt x="981370" y="303941"/>
                  </a:lnTo>
                  <a:lnTo>
                    <a:pt x="1027734" y="316820"/>
                  </a:lnTo>
                  <a:lnTo>
                    <a:pt x="1063795" y="309093"/>
                  </a:lnTo>
                  <a:lnTo>
                    <a:pt x="1105007" y="303941"/>
                  </a:lnTo>
                  <a:lnTo>
                    <a:pt x="1125613" y="296214"/>
                  </a:lnTo>
                  <a:lnTo>
                    <a:pt x="1117886" y="270456"/>
                  </a:lnTo>
                  <a:lnTo>
                    <a:pt x="1086977" y="255001"/>
                  </a:lnTo>
                  <a:lnTo>
                    <a:pt x="1061219" y="260153"/>
                  </a:lnTo>
                  <a:lnTo>
                    <a:pt x="1014855" y="265304"/>
                  </a:lnTo>
                  <a:lnTo>
                    <a:pt x="983946" y="257577"/>
                  </a:lnTo>
                  <a:lnTo>
                    <a:pt x="978794" y="229244"/>
                  </a:lnTo>
                  <a:lnTo>
                    <a:pt x="994249" y="195758"/>
                  </a:lnTo>
                  <a:lnTo>
                    <a:pt x="1017431" y="167425"/>
                  </a:lnTo>
                  <a:lnTo>
                    <a:pt x="1061219" y="154546"/>
                  </a:lnTo>
                  <a:lnTo>
                    <a:pt x="1110159" y="154546"/>
                  </a:lnTo>
                  <a:lnTo>
                    <a:pt x="1120462" y="154546"/>
                  </a:lnTo>
                  <a:lnTo>
                    <a:pt x="1156523" y="162273"/>
                  </a:lnTo>
                  <a:lnTo>
                    <a:pt x="1184856" y="175152"/>
                  </a:lnTo>
                  <a:lnTo>
                    <a:pt x="1249251" y="203486"/>
                  </a:lnTo>
                  <a:lnTo>
                    <a:pt x="1267281" y="211213"/>
                  </a:lnTo>
                  <a:lnTo>
                    <a:pt x="1313645" y="242122"/>
                  </a:lnTo>
                  <a:lnTo>
                    <a:pt x="1318797" y="275607"/>
                  </a:lnTo>
                  <a:lnTo>
                    <a:pt x="1323948" y="311668"/>
                  </a:lnTo>
                  <a:lnTo>
                    <a:pt x="1329100" y="332274"/>
                  </a:lnTo>
                  <a:lnTo>
                    <a:pt x="1341979" y="347729"/>
                  </a:lnTo>
                  <a:lnTo>
                    <a:pt x="1388342" y="347729"/>
                  </a:lnTo>
                  <a:lnTo>
                    <a:pt x="1414100" y="329699"/>
                  </a:lnTo>
                  <a:lnTo>
                    <a:pt x="1457888" y="321971"/>
                  </a:lnTo>
                  <a:lnTo>
                    <a:pt x="1486222" y="311668"/>
                  </a:lnTo>
                  <a:lnTo>
                    <a:pt x="1532586" y="311668"/>
                  </a:lnTo>
                  <a:lnTo>
                    <a:pt x="1545465" y="368335"/>
                  </a:lnTo>
                  <a:lnTo>
                    <a:pt x="1545465" y="391517"/>
                  </a:lnTo>
                  <a:lnTo>
                    <a:pt x="1540313" y="425002"/>
                  </a:lnTo>
                  <a:lnTo>
                    <a:pt x="1535162" y="479094"/>
                  </a:lnTo>
                  <a:lnTo>
                    <a:pt x="1530010" y="502276"/>
                  </a:lnTo>
                  <a:lnTo>
                    <a:pt x="1517131" y="525458"/>
                  </a:lnTo>
                  <a:lnTo>
                    <a:pt x="1501677" y="543488"/>
                  </a:lnTo>
                  <a:lnTo>
                    <a:pt x="1478495" y="548640"/>
                  </a:lnTo>
                  <a:lnTo>
                    <a:pt x="1414100" y="558943"/>
                  </a:lnTo>
                  <a:lnTo>
                    <a:pt x="1349706" y="556367"/>
                  </a:lnTo>
                  <a:lnTo>
                    <a:pt x="1285311" y="546064"/>
                  </a:lnTo>
                  <a:lnTo>
                    <a:pt x="1254402" y="538336"/>
                  </a:lnTo>
                  <a:lnTo>
                    <a:pt x="1171977" y="497124"/>
                  </a:lnTo>
                  <a:lnTo>
                    <a:pt x="1135917" y="504851"/>
                  </a:lnTo>
                  <a:lnTo>
                    <a:pt x="1088612" y="531079"/>
                  </a:lnTo>
                  <a:lnTo>
                    <a:pt x="1053178" y="561048"/>
                  </a:lnTo>
                  <a:lnTo>
                    <a:pt x="1001664" y="581499"/>
                  </a:lnTo>
                  <a:lnTo>
                    <a:pt x="963340" y="574397"/>
                  </a:lnTo>
                  <a:lnTo>
                    <a:pt x="922127" y="574397"/>
                  </a:lnTo>
                  <a:lnTo>
                    <a:pt x="898945" y="587276"/>
                  </a:lnTo>
                  <a:lnTo>
                    <a:pt x="898945" y="618185"/>
                  </a:lnTo>
                  <a:lnTo>
                    <a:pt x="909248" y="654246"/>
                  </a:lnTo>
                  <a:lnTo>
                    <a:pt x="898161" y="710757"/>
                  </a:lnTo>
                  <a:lnTo>
                    <a:pt x="857733" y="759853"/>
                  </a:lnTo>
                  <a:lnTo>
                    <a:pt x="808793" y="808793"/>
                  </a:lnTo>
                  <a:lnTo>
                    <a:pt x="803642" y="837126"/>
                  </a:lnTo>
                  <a:lnTo>
                    <a:pt x="829399" y="880914"/>
                  </a:lnTo>
                  <a:lnTo>
                    <a:pt x="847430" y="914400"/>
                  </a:lnTo>
                  <a:lnTo>
                    <a:pt x="857733" y="935006"/>
                  </a:lnTo>
                  <a:lnTo>
                    <a:pt x="865460" y="955612"/>
                  </a:lnTo>
                  <a:lnTo>
                    <a:pt x="873188" y="996824"/>
                  </a:lnTo>
                  <a:lnTo>
                    <a:pt x="857733" y="1048340"/>
                  </a:lnTo>
                  <a:lnTo>
                    <a:pt x="842278" y="1071522"/>
                  </a:lnTo>
                  <a:lnTo>
                    <a:pt x="816521" y="1074098"/>
                  </a:lnTo>
                  <a:lnTo>
                    <a:pt x="788187" y="1074098"/>
                  </a:lnTo>
                  <a:cubicBezTo>
                    <a:pt x="780460" y="1072381"/>
                    <a:pt x="772616" y="1071121"/>
                    <a:pt x="765005" y="1068946"/>
                  </a:cubicBezTo>
                  <a:cubicBezTo>
                    <a:pt x="760559" y="1067676"/>
                    <a:pt x="752126" y="1063794"/>
                    <a:pt x="752126" y="1063794"/>
                  </a:cubicBezTo>
                  <a:lnTo>
                    <a:pt x="728944" y="1061219"/>
                  </a:lnTo>
                  <a:lnTo>
                    <a:pt x="680004" y="1053491"/>
                  </a:lnTo>
                  <a:lnTo>
                    <a:pt x="638792" y="1050916"/>
                  </a:lnTo>
                  <a:lnTo>
                    <a:pt x="605307" y="1063794"/>
                  </a:lnTo>
                  <a:lnTo>
                    <a:pt x="582125" y="1112734"/>
                  </a:lnTo>
                  <a:lnTo>
                    <a:pt x="551216" y="1133340"/>
                  </a:lnTo>
                  <a:lnTo>
                    <a:pt x="484246" y="1133340"/>
                  </a:lnTo>
                  <a:lnTo>
                    <a:pt x="461064" y="1130765"/>
                  </a:lnTo>
                  <a:lnTo>
                    <a:pt x="406972" y="1125613"/>
                  </a:lnTo>
                  <a:lnTo>
                    <a:pt x="345154" y="1105007"/>
                  </a:lnTo>
                  <a:lnTo>
                    <a:pt x="303941" y="1086976"/>
                  </a:lnTo>
                  <a:lnTo>
                    <a:pt x="267881" y="1050916"/>
                  </a:lnTo>
                  <a:lnTo>
                    <a:pt x="242123" y="1014855"/>
                  </a:lnTo>
                  <a:lnTo>
                    <a:pt x="180304" y="994249"/>
                  </a:lnTo>
                  <a:lnTo>
                    <a:pt x="128789" y="996824"/>
                  </a:lnTo>
                  <a:lnTo>
                    <a:pt x="85470" y="1006657"/>
                  </a:lnTo>
                  <a:cubicBezTo>
                    <a:pt x="71681" y="999789"/>
                    <a:pt x="55771" y="993272"/>
                    <a:pt x="44102" y="986052"/>
                  </a:cubicBezTo>
                  <a:cubicBezTo>
                    <a:pt x="32433" y="978832"/>
                    <a:pt x="25004" y="970910"/>
                    <a:pt x="15455" y="963339"/>
                  </a:cubicBezTo>
                  <a:lnTo>
                    <a:pt x="0" y="929854"/>
                  </a:lnTo>
                  <a:lnTo>
                    <a:pt x="12879" y="883490"/>
                  </a:lnTo>
                  <a:cubicBezTo>
                    <a:pt x="22323" y="871470"/>
                    <a:pt x="33082" y="855690"/>
                    <a:pt x="41212" y="847429"/>
                  </a:cubicBezTo>
                  <a:cubicBezTo>
                    <a:pt x="49342" y="839168"/>
                    <a:pt x="54845" y="838425"/>
                    <a:pt x="61662" y="833923"/>
                  </a:cubicBezTo>
                  <a:lnTo>
                    <a:pt x="116694" y="821201"/>
                  </a:lnTo>
                  <a:cubicBezTo>
                    <a:pt x="127594" y="821358"/>
                    <a:pt x="140940" y="819876"/>
                    <a:pt x="149395" y="821672"/>
                  </a:cubicBezTo>
                  <a:cubicBezTo>
                    <a:pt x="157850" y="823468"/>
                    <a:pt x="161415" y="828541"/>
                    <a:pt x="167425" y="831975"/>
                  </a:cubicBezTo>
                  <a:lnTo>
                    <a:pt x="226668" y="852581"/>
                  </a:lnTo>
                  <a:lnTo>
                    <a:pt x="275608" y="865460"/>
                  </a:lnTo>
                  <a:lnTo>
                    <a:pt x="324548" y="868036"/>
                  </a:lnTo>
                  <a:lnTo>
                    <a:pt x="368336" y="860308"/>
                  </a:lnTo>
                  <a:lnTo>
                    <a:pt x="412124" y="860308"/>
                  </a:lnTo>
                  <a:lnTo>
                    <a:pt x="432730" y="852581"/>
                  </a:lnTo>
                  <a:lnTo>
                    <a:pt x="476518" y="821672"/>
                  </a:lnTo>
                  <a:lnTo>
                    <a:pt x="510003" y="801065"/>
                  </a:lnTo>
                  <a:lnTo>
                    <a:pt x="533185" y="770156"/>
                  </a:lnTo>
                  <a:lnTo>
                    <a:pt x="556367" y="757277"/>
                  </a:lnTo>
                  <a:lnTo>
                    <a:pt x="582125" y="736671"/>
                  </a:lnTo>
                  <a:lnTo>
                    <a:pt x="597580" y="672277"/>
                  </a:lnTo>
                  <a:close/>
                </a:path>
              </a:pathLst>
            </a:cu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Forma libre 20">
              <a:extLst>
                <a:ext uri="{FF2B5EF4-FFF2-40B4-BE49-F238E27FC236}">
                  <a16:creationId xmlns="" xmlns:a16="http://schemas.microsoft.com/office/drawing/2014/main" id="{D7CB384A-951F-419E-89AF-1FBA7EFF3FD0}"/>
                </a:ext>
              </a:extLst>
            </p:cNvPr>
            <p:cNvSpPr/>
            <p:nvPr/>
          </p:nvSpPr>
          <p:spPr>
            <a:xfrm>
              <a:off x="3105749" y="2880827"/>
              <a:ext cx="141198" cy="208638"/>
            </a:xfrm>
            <a:custGeom>
              <a:avLst/>
              <a:gdLst>
                <a:gd name="connsiteX0" fmla="*/ 5152 w 133941"/>
                <a:gd name="connsiteY0" fmla="*/ 64395 h 208638"/>
                <a:gd name="connsiteX1" fmla="*/ 20607 w 133941"/>
                <a:gd name="connsiteY1" fmla="*/ 33485 h 208638"/>
                <a:gd name="connsiteX2" fmla="*/ 41213 w 133941"/>
                <a:gd name="connsiteY2" fmla="*/ 10303 h 208638"/>
                <a:gd name="connsiteX3" fmla="*/ 64395 w 133941"/>
                <a:gd name="connsiteY3" fmla="*/ 2576 h 208638"/>
                <a:gd name="connsiteX4" fmla="*/ 95304 w 133941"/>
                <a:gd name="connsiteY4" fmla="*/ 0 h 208638"/>
                <a:gd name="connsiteX5" fmla="*/ 113334 w 133941"/>
                <a:gd name="connsiteY5" fmla="*/ 30909 h 208638"/>
                <a:gd name="connsiteX6" fmla="*/ 128789 w 133941"/>
                <a:gd name="connsiteY6" fmla="*/ 54091 h 208638"/>
                <a:gd name="connsiteX7" fmla="*/ 131365 w 133941"/>
                <a:gd name="connsiteY7" fmla="*/ 59243 h 208638"/>
                <a:gd name="connsiteX8" fmla="*/ 133941 w 133941"/>
                <a:gd name="connsiteY8" fmla="*/ 105607 h 208638"/>
                <a:gd name="connsiteX9" fmla="*/ 133941 w 133941"/>
                <a:gd name="connsiteY9" fmla="*/ 133940 h 208638"/>
                <a:gd name="connsiteX10" fmla="*/ 121062 w 133941"/>
                <a:gd name="connsiteY10" fmla="*/ 175153 h 208638"/>
                <a:gd name="connsiteX11" fmla="*/ 110759 w 133941"/>
                <a:gd name="connsiteY11" fmla="*/ 208638 h 208638"/>
                <a:gd name="connsiteX12" fmla="*/ 72122 w 133941"/>
                <a:gd name="connsiteY12" fmla="*/ 208638 h 208638"/>
                <a:gd name="connsiteX13" fmla="*/ 46364 w 133941"/>
                <a:gd name="connsiteY13" fmla="*/ 195759 h 208638"/>
                <a:gd name="connsiteX14" fmla="*/ 23182 w 133941"/>
                <a:gd name="connsiteY14" fmla="*/ 180304 h 208638"/>
                <a:gd name="connsiteX15" fmla="*/ 7728 w 133941"/>
                <a:gd name="connsiteY15" fmla="*/ 159698 h 208638"/>
                <a:gd name="connsiteX16" fmla="*/ 0 w 133941"/>
                <a:gd name="connsiteY16" fmla="*/ 139092 h 208638"/>
                <a:gd name="connsiteX17" fmla="*/ 5152 w 133941"/>
                <a:gd name="connsiteY17" fmla="*/ 64395 h 208638"/>
                <a:gd name="connsiteX0" fmla="*/ 12409 w 141198"/>
                <a:gd name="connsiteY0" fmla="*/ 64395 h 208638"/>
                <a:gd name="connsiteX1" fmla="*/ 27864 w 141198"/>
                <a:gd name="connsiteY1" fmla="*/ 33485 h 208638"/>
                <a:gd name="connsiteX2" fmla="*/ 48470 w 141198"/>
                <a:gd name="connsiteY2" fmla="*/ 10303 h 208638"/>
                <a:gd name="connsiteX3" fmla="*/ 71652 w 141198"/>
                <a:gd name="connsiteY3" fmla="*/ 2576 h 208638"/>
                <a:gd name="connsiteX4" fmla="*/ 102561 w 141198"/>
                <a:gd name="connsiteY4" fmla="*/ 0 h 208638"/>
                <a:gd name="connsiteX5" fmla="*/ 120591 w 141198"/>
                <a:gd name="connsiteY5" fmla="*/ 30909 h 208638"/>
                <a:gd name="connsiteX6" fmla="*/ 136046 w 141198"/>
                <a:gd name="connsiteY6" fmla="*/ 54091 h 208638"/>
                <a:gd name="connsiteX7" fmla="*/ 138622 w 141198"/>
                <a:gd name="connsiteY7" fmla="*/ 59243 h 208638"/>
                <a:gd name="connsiteX8" fmla="*/ 141198 w 141198"/>
                <a:gd name="connsiteY8" fmla="*/ 105607 h 208638"/>
                <a:gd name="connsiteX9" fmla="*/ 141198 w 141198"/>
                <a:gd name="connsiteY9" fmla="*/ 133940 h 208638"/>
                <a:gd name="connsiteX10" fmla="*/ 128319 w 141198"/>
                <a:gd name="connsiteY10" fmla="*/ 175153 h 208638"/>
                <a:gd name="connsiteX11" fmla="*/ 118016 w 141198"/>
                <a:gd name="connsiteY11" fmla="*/ 208638 h 208638"/>
                <a:gd name="connsiteX12" fmla="*/ 79379 w 141198"/>
                <a:gd name="connsiteY12" fmla="*/ 208638 h 208638"/>
                <a:gd name="connsiteX13" fmla="*/ 53621 w 141198"/>
                <a:gd name="connsiteY13" fmla="*/ 195759 h 208638"/>
                <a:gd name="connsiteX14" fmla="*/ 30439 w 141198"/>
                <a:gd name="connsiteY14" fmla="*/ 180304 h 208638"/>
                <a:gd name="connsiteX15" fmla="*/ 14985 w 141198"/>
                <a:gd name="connsiteY15" fmla="*/ 159698 h 208638"/>
                <a:gd name="connsiteX16" fmla="*/ 0 w 141198"/>
                <a:gd name="connsiteY16" fmla="*/ 129415 h 208638"/>
                <a:gd name="connsiteX17" fmla="*/ 12409 w 141198"/>
                <a:gd name="connsiteY17" fmla="*/ 64395 h 208638"/>
                <a:gd name="connsiteX0" fmla="*/ 12409 w 141198"/>
                <a:gd name="connsiteY0" fmla="*/ 64395 h 208638"/>
                <a:gd name="connsiteX1" fmla="*/ 27864 w 141198"/>
                <a:gd name="connsiteY1" fmla="*/ 33485 h 208638"/>
                <a:gd name="connsiteX2" fmla="*/ 48470 w 141198"/>
                <a:gd name="connsiteY2" fmla="*/ 10303 h 208638"/>
                <a:gd name="connsiteX3" fmla="*/ 71652 w 141198"/>
                <a:gd name="connsiteY3" fmla="*/ 2576 h 208638"/>
                <a:gd name="connsiteX4" fmla="*/ 102561 w 141198"/>
                <a:gd name="connsiteY4" fmla="*/ 0 h 208638"/>
                <a:gd name="connsiteX5" fmla="*/ 120591 w 141198"/>
                <a:gd name="connsiteY5" fmla="*/ 30909 h 208638"/>
                <a:gd name="connsiteX6" fmla="*/ 136046 w 141198"/>
                <a:gd name="connsiteY6" fmla="*/ 54091 h 208638"/>
                <a:gd name="connsiteX7" fmla="*/ 138622 w 141198"/>
                <a:gd name="connsiteY7" fmla="*/ 59243 h 208638"/>
                <a:gd name="connsiteX8" fmla="*/ 141198 w 141198"/>
                <a:gd name="connsiteY8" fmla="*/ 105607 h 208638"/>
                <a:gd name="connsiteX9" fmla="*/ 141198 w 141198"/>
                <a:gd name="connsiteY9" fmla="*/ 133940 h 208638"/>
                <a:gd name="connsiteX10" fmla="*/ 133157 w 141198"/>
                <a:gd name="connsiteY10" fmla="*/ 177572 h 208638"/>
                <a:gd name="connsiteX11" fmla="*/ 118016 w 141198"/>
                <a:gd name="connsiteY11" fmla="*/ 208638 h 208638"/>
                <a:gd name="connsiteX12" fmla="*/ 79379 w 141198"/>
                <a:gd name="connsiteY12" fmla="*/ 208638 h 208638"/>
                <a:gd name="connsiteX13" fmla="*/ 53621 w 141198"/>
                <a:gd name="connsiteY13" fmla="*/ 195759 h 208638"/>
                <a:gd name="connsiteX14" fmla="*/ 30439 w 141198"/>
                <a:gd name="connsiteY14" fmla="*/ 180304 h 208638"/>
                <a:gd name="connsiteX15" fmla="*/ 14985 w 141198"/>
                <a:gd name="connsiteY15" fmla="*/ 159698 h 208638"/>
                <a:gd name="connsiteX16" fmla="*/ 0 w 141198"/>
                <a:gd name="connsiteY16" fmla="*/ 129415 h 208638"/>
                <a:gd name="connsiteX17" fmla="*/ 12409 w 141198"/>
                <a:gd name="connsiteY17" fmla="*/ 64395 h 208638"/>
                <a:gd name="connsiteX0" fmla="*/ 12409 w 141198"/>
                <a:gd name="connsiteY0" fmla="*/ 64395 h 208638"/>
                <a:gd name="connsiteX1" fmla="*/ 27864 w 141198"/>
                <a:gd name="connsiteY1" fmla="*/ 33485 h 208638"/>
                <a:gd name="connsiteX2" fmla="*/ 48470 w 141198"/>
                <a:gd name="connsiteY2" fmla="*/ 10303 h 208638"/>
                <a:gd name="connsiteX3" fmla="*/ 71652 w 141198"/>
                <a:gd name="connsiteY3" fmla="*/ 2576 h 208638"/>
                <a:gd name="connsiteX4" fmla="*/ 102561 w 141198"/>
                <a:gd name="connsiteY4" fmla="*/ 0 h 208638"/>
                <a:gd name="connsiteX5" fmla="*/ 120591 w 141198"/>
                <a:gd name="connsiteY5" fmla="*/ 30909 h 208638"/>
                <a:gd name="connsiteX6" fmla="*/ 136046 w 141198"/>
                <a:gd name="connsiteY6" fmla="*/ 54091 h 208638"/>
                <a:gd name="connsiteX7" fmla="*/ 138622 w 141198"/>
                <a:gd name="connsiteY7" fmla="*/ 59243 h 208638"/>
                <a:gd name="connsiteX8" fmla="*/ 141198 w 141198"/>
                <a:gd name="connsiteY8" fmla="*/ 105607 h 208638"/>
                <a:gd name="connsiteX9" fmla="*/ 141198 w 141198"/>
                <a:gd name="connsiteY9" fmla="*/ 133940 h 208638"/>
                <a:gd name="connsiteX10" fmla="*/ 135576 w 141198"/>
                <a:gd name="connsiteY10" fmla="*/ 177572 h 208638"/>
                <a:gd name="connsiteX11" fmla="*/ 118016 w 141198"/>
                <a:gd name="connsiteY11" fmla="*/ 208638 h 208638"/>
                <a:gd name="connsiteX12" fmla="*/ 79379 w 141198"/>
                <a:gd name="connsiteY12" fmla="*/ 208638 h 208638"/>
                <a:gd name="connsiteX13" fmla="*/ 53621 w 141198"/>
                <a:gd name="connsiteY13" fmla="*/ 195759 h 208638"/>
                <a:gd name="connsiteX14" fmla="*/ 30439 w 141198"/>
                <a:gd name="connsiteY14" fmla="*/ 180304 h 208638"/>
                <a:gd name="connsiteX15" fmla="*/ 14985 w 141198"/>
                <a:gd name="connsiteY15" fmla="*/ 159698 h 208638"/>
                <a:gd name="connsiteX16" fmla="*/ 0 w 141198"/>
                <a:gd name="connsiteY16" fmla="*/ 129415 h 208638"/>
                <a:gd name="connsiteX17" fmla="*/ 12409 w 141198"/>
                <a:gd name="connsiteY17" fmla="*/ 64395 h 20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198" h="208638">
                  <a:moveTo>
                    <a:pt x="12409" y="64395"/>
                  </a:moveTo>
                  <a:lnTo>
                    <a:pt x="27864" y="33485"/>
                  </a:lnTo>
                  <a:lnTo>
                    <a:pt x="48470" y="10303"/>
                  </a:lnTo>
                  <a:lnTo>
                    <a:pt x="71652" y="2576"/>
                  </a:lnTo>
                  <a:lnTo>
                    <a:pt x="102561" y="0"/>
                  </a:lnTo>
                  <a:lnTo>
                    <a:pt x="120591" y="30909"/>
                  </a:lnTo>
                  <a:cubicBezTo>
                    <a:pt x="134586" y="50502"/>
                    <a:pt x="130166" y="42334"/>
                    <a:pt x="136046" y="54091"/>
                  </a:cubicBezTo>
                  <a:lnTo>
                    <a:pt x="138622" y="59243"/>
                  </a:lnTo>
                  <a:lnTo>
                    <a:pt x="141198" y="105607"/>
                  </a:lnTo>
                  <a:lnTo>
                    <a:pt x="141198" y="133940"/>
                  </a:lnTo>
                  <a:lnTo>
                    <a:pt x="135576" y="177572"/>
                  </a:lnTo>
                  <a:lnTo>
                    <a:pt x="118016" y="208638"/>
                  </a:lnTo>
                  <a:lnTo>
                    <a:pt x="79379" y="208638"/>
                  </a:lnTo>
                  <a:lnTo>
                    <a:pt x="53621" y="195759"/>
                  </a:lnTo>
                  <a:lnTo>
                    <a:pt x="30439" y="180304"/>
                  </a:lnTo>
                  <a:lnTo>
                    <a:pt x="14985" y="159698"/>
                  </a:lnTo>
                  <a:lnTo>
                    <a:pt x="0" y="129415"/>
                  </a:lnTo>
                  <a:lnTo>
                    <a:pt x="12409" y="64395"/>
                  </a:lnTo>
                  <a:close/>
                </a:path>
              </a:pathLst>
            </a:cu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18" name="Imagen 27">
            <a:extLst>
              <a:ext uri="{FF2B5EF4-FFF2-40B4-BE49-F238E27FC236}">
                <a16:creationId xmlns="" xmlns:a16="http://schemas.microsoft.com/office/drawing/2014/main" id="{FC9E1D40-20B0-4D5E-988E-E5268A50752C}"/>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193479" y="2256503"/>
            <a:ext cx="3199432" cy="4368680"/>
          </a:xfrm>
          <a:prstGeom prst="rect">
            <a:avLst/>
          </a:prstGeom>
        </p:spPr>
      </p:pic>
      <p:sp>
        <p:nvSpPr>
          <p:cNvPr id="19" name="Rectángulo 28">
            <a:extLst>
              <a:ext uri="{FF2B5EF4-FFF2-40B4-BE49-F238E27FC236}">
                <a16:creationId xmlns="" xmlns:a16="http://schemas.microsoft.com/office/drawing/2014/main" id="{0BA5D3E1-AAC3-41D5-87CF-63F96DF3AEB1}"/>
              </a:ext>
            </a:extLst>
          </p:cNvPr>
          <p:cNvSpPr/>
          <p:nvPr/>
        </p:nvSpPr>
        <p:spPr>
          <a:xfrm>
            <a:off x="394373" y="5964555"/>
            <a:ext cx="4572000" cy="590931"/>
          </a:xfrm>
          <a:prstGeom prst="rect">
            <a:avLst/>
          </a:prstGeom>
        </p:spPr>
        <p:txBody>
          <a:bodyPr>
            <a:spAutoFit/>
          </a:bodyPr>
          <a:lstStyle/>
          <a:p>
            <a:pPr algn="ctr">
              <a:lnSpc>
                <a:spcPct val="90000"/>
              </a:lnSpc>
            </a:pPr>
            <a:r>
              <a:rPr lang="es-CO" b="1" dirty="0">
                <a:latin typeface="Calibri" panose="020F0502020204030204" pitchFamily="34" charset="0"/>
                <a:ea typeface="MS PGothic" panose="020B0600070205080204" pitchFamily="34" charset="-128"/>
              </a:rPr>
              <a:t>NÚCLEOS ACTIVOS DE DEFORESTACIÓN ÁREAS PROTEGIDAS Y FRANJA DE ESTABILIZACIÓN   </a:t>
            </a:r>
            <a:endParaRPr lang="es-CO" b="1" i="1" dirty="0">
              <a:latin typeface="Calibri" panose="020F0502020204030204" pitchFamily="34" charset="0"/>
              <a:ea typeface="MS PGothic" panose="020B0600070205080204" pitchFamily="34" charset="-128"/>
            </a:endParaRPr>
          </a:p>
        </p:txBody>
      </p:sp>
      <p:sp>
        <p:nvSpPr>
          <p:cNvPr id="20" name="Rectángulo 29">
            <a:extLst>
              <a:ext uri="{FF2B5EF4-FFF2-40B4-BE49-F238E27FC236}">
                <a16:creationId xmlns="" xmlns:a16="http://schemas.microsoft.com/office/drawing/2014/main" id="{AE0893CD-89AC-4AC8-B448-1ED46D38400A}"/>
              </a:ext>
            </a:extLst>
          </p:cNvPr>
          <p:cNvSpPr/>
          <p:nvPr/>
        </p:nvSpPr>
        <p:spPr>
          <a:xfrm>
            <a:off x="5722368" y="5941181"/>
            <a:ext cx="4572000" cy="341632"/>
          </a:xfrm>
          <a:prstGeom prst="rect">
            <a:avLst/>
          </a:prstGeom>
          <a:solidFill>
            <a:schemeClr val="bg1"/>
          </a:solidFill>
        </p:spPr>
        <p:txBody>
          <a:bodyPr>
            <a:spAutoFit/>
          </a:bodyPr>
          <a:lstStyle/>
          <a:p>
            <a:pPr algn="ctr">
              <a:lnSpc>
                <a:spcPct val="90000"/>
              </a:lnSpc>
            </a:pPr>
            <a:r>
              <a:rPr lang="es-CO" b="1" dirty="0">
                <a:latin typeface="Calibri" panose="020F0502020204030204" pitchFamily="34" charset="0"/>
                <a:ea typeface="MS PGothic" panose="020B0600070205080204" pitchFamily="34" charset="-128"/>
              </a:rPr>
              <a:t>MUNICIPIOS EN ZONAS PDET</a:t>
            </a:r>
            <a:endParaRPr lang="es-CO" b="1" i="1" dirty="0">
              <a:latin typeface="Calibri" panose="020F0502020204030204" pitchFamily="34" charset="0"/>
              <a:ea typeface="MS PGothic" panose="020B0600070205080204" pitchFamily="34" charset="-128"/>
            </a:endParaRPr>
          </a:p>
        </p:txBody>
      </p:sp>
      <p:sp>
        <p:nvSpPr>
          <p:cNvPr id="21" name="CuadroTexto 30">
            <a:extLst>
              <a:ext uri="{FF2B5EF4-FFF2-40B4-BE49-F238E27FC236}">
                <a16:creationId xmlns="" xmlns:a16="http://schemas.microsoft.com/office/drawing/2014/main" id="{218D43B7-F841-46AB-95C7-BBC22C07EEB0}"/>
              </a:ext>
            </a:extLst>
          </p:cNvPr>
          <p:cNvSpPr txBox="1"/>
          <p:nvPr/>
        </p:nvSpPr>
        <p:spPr>
          <a:xfrm>
            <a:off x="656524" y="6596390"/>
            <a:ext cx="4306402" cy="261610"/>
          </a:xfrm>
          <a:prstGeom prst="rect">
            <a:avLst/>
          </a:prstGeom>
          <a:solidFill>
            <a:schemeClr val="bg1"/>
          </a:solidFill>
        </p:spPr>
        <p:txBody>
          <a:bodyPr wrap="square" rtlCol="0">
            <a:spAutoFit/>
          </a:bodyPr>
          <a:lstStyle/>
          <a:p>
            <a:pPr algn="ctr"/>
            <a:r>
              <a:rPr lang="es-CO" sz="1100" dirty="0"/>
              <a:t>Fuente: MinAmbiente</a:t>
            </a:r>
          </a:p>
        </p:txBody>
      </p:sp>
      <p:sp>
        <p:nvSpPr>
          <p:cNvPr id="22" name="CuadroTexto 31">
            <a:extLst>
              <a:ext uri="{FF2B5EF4-FFF2-40B4-BE49-F238E27FC236}">
                <a16:creationId xmlns="" xmlns:a16="http://schemas.microsoft.com/office/drawing/2014/main" id="{AC1312F4-41C0-4DFE-9A9D-0692CAB315B9}"/>
              </a:ext>
            </a:extLst>
          </p:cNvPr>
          <p:cNvSpPr txBox="1"/>
          <p:nvPr/>
        </p:nvSpPr>
        <p:spPr>
          <a:xfrm>
            <a:off x="9754629" y="6029679"/>
            <a:ext cx="1828800" cy="261610"/>
          </a:xfrm>
          <a:prstGeom prst="rect">
            <a:avLst/>
          </a:prstGeom>
          <a:solidFill>
            <a:schemeClr val="bg1"/>
          </a:solidFill>
        </p:spPr>
        <p:txBody>
          <a:bodyPr wrap="square" rtlCol="0">
            <a:spAutoFit/>
          </a:bodyPr>
          <a:lstStyle/>
          <a:p>
            <a:pPr algn="ctr"/>
            <a:r>
              <a:rPr lang="es-CO" sz="1100" dirty="0"/>
              <a:t>Fuente: MinHacienda</a:t>
            </a:r>
          </a:p>
        </p:txBody>
      </p:sp>
      <p:sp>
        <p:nvSpPr>
          <p:cNvPr id="23" name="22 CuadroTexto"/>
          <p:cNvSpPr txBox="1"/>
          <p:nvPr/>
        </p:nvSpPr>
        <p:spPr>
          <a:xfrm>
            <a:off x="4911214" y="3613355"/>
            <a:ext cx="2521974" cy="1015663"/>
          </a:xfrm>
          <a:prstGeom prst="rect">
            <a:avLst/>
          </a:prstGeom>
          <a:noFill/>
        </p:spPr>
        <p:txBody>
          <a:bodyPr wrap="square" rtlCol="0">
            <a:spAutoFit/>
          </a:bodyPr>
          <a:lstStyle/>
          <a:p>
            <a:r>
              <a:rPr lang="es-CO" sz="2400" b="1" dirty="0" smtClean="0">
                <a:solidFill>
                  <a:srgbClr val="00B050"/>
                </a:solidFill>
              </a:rPr>
              <a:t>84%</a:t>
            </a:r>
            <a:r>
              <a:rPr lang="es-CO" dirty="0" smtClean="0"/>
              <a:t> de la deforestación en municipios PDET</a:t>
            </a:r>
            <a:endParaRPr lang="es-CO" dirty="0"/>
          </a:p>
        </p:txBody>
      </p:sp>
    </p:spTree>
    <p:extLst>
      <p:ext uri="{BB962C8B-B14F-4D97-AF65-F5344CB8AC3E}">
        <p14:creationId xmlns="" xmlns:p14="http://schemas.microsoft.com/office/powerpoint/2010/main" val="1528063403"/>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16605" y="197166"/>
            <a:ext cx="11613596" cy="559387"/>
          </a:xfrm>
        </p:spPr>
        <p:txBody>
          <a:bodyPr/>
          <a:lstStyle/>
          <a:p>
            <a:r>
              <a:rPr lang="es-CO" sz="2475" dirty="0" smtClean="0"/>
              <a:t>IMPUESTO AL CARBONO – CARBONO NEUTRALIDAD </a:t>
            </a:r>
            <a:endParaRPr lang="es-CO" sz="2475" dirty="0"/>
          </a:p>
        </p:txBody>
      </p:sp>
      <p:sp>
        <p:nvSpPr>
          <p:cNvPr id="12" name="Rectángulo 23"/>
          <p:cNvSpPr/>
          <p:nvPr/>
        </p:nvSpPr>
        <p:spPr>
          <a:xfrm>
            <a:off x="0" y="6273800"/>
            <a:ext cx="1562100" cy="58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upo 23"/>
          <p:cNvGrpSpPr/>
          <p:nvPr/>
        </p:nvGrpSpPr>
        <p:grpSpPr>
          <a:xfrm>
            <a:off x="2059911" y="935643"/>
            <a:ext cx="4120587" cy="1200329"/>
            <a:chOff x="2571097" y="83446"/>
            <a:chExt cx="4120587" cy="1519834"/>
          </a:xfrm>
        </p:grpSpPr>
        <p:sp>
          <p:nvSpPr>
            <p:cNvPr id="7" name="CuadroTexto 10"/>
            <p:cNvSpPr txBox="1"/>
            <p:nvPr/>
          </p:nvSpPr>
          <p:spPr>
            <a:xfrm>
              <a:off x="2571097" y="83446"/>
              <a:ext cx="4120587" cy="1519834"/>
            </a:xfrm>
            <a:prstGeom prst="rect">
              <a:avLst/>
            </a:prstGeom>
            <a:noFill/>
            <a:ln>
              <a:solidFill>
                <a:schemeClr val="tx2"/>
              </a:solidFill>
            </a:ln>
          </p:spPr>
          <p:txBody>
            <a:bodyPr wrap="square" rtlCol="0">
              <a:spAutoFit/>
            </a:bodyPr>
            <a:lstStyle/>
            <a:p>
              <a:pPr algn="ctr"/>
              <a:r>
                <a:rPr lang="es-CO" b="1" dirty="0"/>
                <a:t>Consumidor final</a:t>
              </a:r>
            </a:p>
            <a:p>
              <a:pPr algn="ctr"/>
              <a:endParaRPr lang="es-CO" b="1" dirty="0"/>
            </a:p>
            <a:p>
              <a:pPr algn="ctr"/>
              <a:endParaRPr lang="es-CO" dirty="0"/>
            </a:p>
            <a:p>
              <a:endParaRPr lang="es-CO" dirty="0"/>
            </a:p>
          </p:txBody>
        </p:sp>
        <p:grpSp>
          <p:nvGrpSpPr>
            <p:cNvPr id="8" name="Grupo 18"/>
            <p:cNvGrpSpPr/>
            <p:nvPr/>
          </p:nvGrpSpPr>
          <p:grpSpPr>
            <a:xfrm>
              <a:off x="3027859" y="512255"/>
              <a:ext cx="3490319" cy="956716"/>
              <a:chOff x="2726918" y="1339789"/>
              <a:chExt cx="3490319" cy="956716"/>
            </a:xfrm>
          </p:grpSpPr>
          <p:pic>
            <p:nvPicPr>
              <p:cNvPr id="9" name="Picture 4" descr="Resultado de imagen para avianca">
                <a:extLst>
                  <a:ext uri="{FF2B5EF4-FFF2-40B4-BE49-F238E27FC236}">
                    <a16:creationId xmlns:a16="http://schemas.microsoft.com/office/drawing/2014/main" xmlns="" id="{39F9A970-CE3D-4D25-95DA-FD4C4A1CF9DC}"/>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26918" y="1346273"/>
                <a:ext cx="1381820" cy="35665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Imagen 20">
                <a:extLst>
                  <a:ext uri="{FF2B5EF4-FFF2-40B4-BE49-F238E27FC236}">
                    <a16:creationId xmlns:a16="http://schemas.microsoft.com/office/drawing/2014/main" xmlns="" id="{D23501F9-F39F-4A1C-B4D3-EE7303C4ABC2}"/>
                  </a:ext>
                </a:extLst>
              </p:cNvPr>
              <p:cNvPicPr>
                <a:picLocks noChangeAspect="1"/>
              </p:cNvPicPr>
              <p:nvPr/>
            </p:nvPicPr>
            <p:blipFill>
              <a:blip r:embed="rId4" cstate="print"/>
              <a:stretch>
                <a:fillRect/>
              </a:stretch>
            </p:blipFill>
            <p:spPr>
              <a:xfrm>
                <a:off x="4108738" y="1346273"/>
                <a:ext cx="1045306" cy="564942"/>
              </a:xfrm>
              <a:prstGeom prst="rect">
                <a:avLst/>
              </a:prstGeom>
            </p:spPr>
          </p:pic>
          <p:pic>
            <p:nvPicPr>
              <p:cNvPr id="13" name="Picture 10" descr="Resultado de imagen para postobon">
                <a:extLst>
                  <a:ext uri="{FF2B5EF4-FFF2-40B4-BE49-F238E27FC236}">
                    <a16:creationId xmlns:a16="http://schemas.microsoft.com/office/drawing/2014/main" xmlns="" id="{782B90D6-A356-4DD6-914D-7EE9FFF41C96}"/>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145674" y="1339789"/>
                <a:ext cx="1071563" cy="422848"/>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2" descr="Resultado de imagen para nacional chocolates">
                <a:extLst>
                  <a:ext uri="{FF2B5EF4-FFF2-40B4-BE49-F238E27FC236}">
                    <a16:creationId xmlns:a16="http://schemas.microsoft.com/office/drawing/2014/main" xmlns="" id="{C756AEEB-B9E4-43CC-8DF1-52B5BCF9AA4F}"/>
                  </a:ext>
                </a:extLst>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t="26784" b="15433"/>
              <a:stretch/>
            </p:blipFill>
            <p:spPr bwMode="auto">
              <a:xfrm>
                <a:off x="3117436" y="1815307"/>
                <a:ext cx="2681199" cy="481198"/>
              </a:xfrm>
              <a:prstGeom prst="rect">
                <a:avLst/>
              </a:prstGeom>
              <a:noFill/>
              <a:extLst>
                <a:ext uri="{909E8E84-426E-40DD-AFC4-6F175D3DCCD1}">
                  <a14:hiddenFill xmlns="" xmlns:a14="http://schemas.microsoft.com/office/drawing/2010/main">
                    <a:solidFill>
                      <a:srgbClr val="FFFFFF"/>
                    </a:solidFill>
                  </a14:hiddenFill>
                </a:ext>
              </a:extLst>
            </p:spPr>
          </p:pic>
        </p:grpSp>
      </p:grpSp>
      <p:sp>
        <p:nvSpPr>
          <p:cNvPr id="15" name="CuadroTexto 25"/>
          <p:cNvSpPr txBox="1"/>
          <p:nvPr/>
        </p:nvSpPr>
        <p:spPr>
          <a:xfrm>
            <a:off x="1606799" y="2667132"/>
            <a:ext cx="2887163" cy="646331"/>
          </a:xfrm>
          <a:prstGeom prst="rect">
            <a:avLst/>
          </a:prstGeom>
          <a:noFill/>
          <a:ln>
            <a:solidFill>
              <a:schemeClr val="tx2"/>
            </a:solidFill>
          </a:ln>
        </p:spPr>
        <p:txBody>
          <a:bodyPr wrap="square" rtlCol="0">
            <a:spAutoFit/>
          </a:bodyPr>
          <a:lstStyle/>
          <a:p>
            <a:pPr algn="ctr"/>
            <a:r>
              <a:rPr lang="es-CO" dirty="0"/>
              <a:t>Pagan impuesto al carbono</a:t>
            </a:r>
          </a:p>
        </p:txBody>
      </p:sp>
      <p:sp>
        <p:nvSpPr>
          <p:cNvPr id="16" name="CuadroTexto 31"/>
          <p:cNvSpPr txBox="1"/>
          <p:nvPr/>
        </p:nvSpPr>
        <p:spPr>
          <a:xfrm>
            <a:off x="4630801" y="2510838"/>
            <a:ext cx="2887163" cy="646331"/>
          </a:xfrm>
          <a:prstGeom prst="rect">
            <a:avLst/>
          </a:prstGeom>
          <a:noFill/>
          <a:ln>
            <a:solidFill>
              <a:schemeClr val="tx2"/>
            </a:solidFill>
          </a:ln>
        </p:spPr>
        <p:txBody>
          <a:bodyPr wrap="square" rtlCol="0">
            <a:spAutoFit/>
          </a:bodyPr>
          <a:lstStyle/>
          <a:p>
            <a:pPr algn="ctr"/>
            <a:r>
              <a:rPr lang="es-CO" dirty="0" smtClean="0"/>
              <a:t>Solicitan no causación del impuesto de </a:t>
            </a:r>
            <a:r>
              <a:rPr lang="es-CO" dirty="0"/>
              <a:t>carbono</a:t>
            </a:r>
          </a:p>
        </p:txBody>
      </p:sp>
      <p:grpSp>
        <p:nvGrpSpPr>
          <p:cNvPr id="17" name="Grupo 42"/>
          <p:cNvGrpSpPr/>
          <p:nvPr/>
        </p:nvGrpSpPr>
        <p:grpSpPr>
          <a:xfrm>
            <a:off x="3410916" y="3508945"/>
            <a:ext cx="4120587" cy="923330"/>
            <a:chOff x="4079340" y="3109848"/>
            <a:chExt cx="4120587" cy="923330"/>
          </a:xfrm>
        </p:grpSpPr>
        <p:pic>
          <p:nvPicPr>
            <p:cNvPr id="18" name="Picture 16" descr="Resultado de imagen para terpel">
              <a:extLst>
                <a:ext uri="{FF2B5EF4-FFF2-40B4-BE49-F238E27FC236}">
                  <a16:creationId xmlns:a16="http://schemas.microsoft.com/office/drawing/2014/main" xmlns="" id="{BC6C4133-3917-4F02-AEA1-32B641BBAAF3}"/>
                </a:ext>
              </a:extLst>
            </p:cNvPr>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t="24928" b="28494"/>
            <a:stretch/>
          </p:blipFill>
          <p:spPr bwMode="auto">
            <a:xfrm>
              <a:off x="4166868" y="3374261"/>
              <a:ext cx="978051" cy="505589"/>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CuadroTexto 33"/>
            <p:cNvSpPr txBox="1"/>
            <p:nvPr/>
          </p:nvSpPr>
          <p:spPr>
            <a:xfrm>
              <a:off x="4079340" y="3109848"/>
              <a:ext cx="4120587" cy="923330"/>
            </a:xfrm>
            <a:prstGeom prst="rect">
              <a:avLst/>
            </a:prstGeom>
            <a:noFill/>
            <a:ln>
              <a:solidFill>
                <a:schemeClr val="tx2"/>
              </a:solidFill>
            </a:ln>
          </p:spPr>
          <p:txBody>
            <a:bodyPr wrap="square" rtlCol="0">
              <a:spAutoFit/>
            </a:bodyPr>
            <a:lstStyle/>
            <a:p>
              <a:pPr algn="ctr"/>
              <a:r>
                <a:rPr lang="es-CO" b="1" dirty="0"/>
                <a:t>Mayorista</a:t>
              </a:r>
            </a:p>
            <a:p>
              <a:pPr algn="ctr"/>
              <a:endParaRPr lang="es-CO" dirty="0"/>
            </a:p>
            <a:p>
              <a:endParaRPr lang="es-CO" dirty="0"/>
            </a:p>
          </p:txBody>
        </p:sp>
        <p:pic>
          <p:nvPicPr>
            <p:cNvPr id="20" name="Picture 2" descr="Resultado de imagen para exxon mobil"/>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l="8632" t="41398" r="7722" b="42197"/>
            <a:stretch/>
          </p:blipFill>
          <p:spPr bwMode="auto">
            <a:xfrm>
              <a:off x="5367121" y="3473728"/>
              <a:ext cx="1891742" cy="371019"/>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Imagen 40"/>
            <p:cNvPicPr>
              <a:picLocks noChangeAspect="1"/>
            </p:cNvPicPr>
            <p:nvPr/>
          </p:nvPicPr>
          <p:blipFill>
            <a:blip r:embed="rId9" cstate="print"/>
            <a:stretch>
              <a:fillRect/>
            </a:stretch>
          </p:blipFill>
          <p:spPr>
            <a:xfrm>
              <a:off x="7583253" y="3263176"/>
              <a:ext cx="616674" cy="616674"/>
            </a:xfrm>
            <a:prstGeom prst="rect">
              <a:avLst/>
            </a:prstGeom>
          </p:spPr>
        </p:pic>
      </p:grpSp>
      <p:grpSp>
        <p:nvGrpSpPr>
          <p:cNvPr id="22" name="Grupo 43"/>
          <p:cNvGrpSpPr/>
          <p:nvPr/>
        </p:nvGrpSpPr>
        <p:grpSpPr>
          <a:xfrm>
            <a:off x="4033769" y="4861210"/>
            <a:ext cx="2887163" cy="923330"/>
            <a:chOff x="1526379" y="4055299"/>
            <a:chExt cx="2887163" cy="923330"/>
          </a:xfrm>
        </p:grpSpPr>
        <p:sp>
          <p:nvSpPr>
            <p:cNvPr id="23" name="CuadroTexto 46"/>
            <p:cNvSpPr txBox="1"/>
            <p:nvPr/>
          </p:nvSpPr>
          <p:spPr>
            <a:xfrm>
              <a:off x="1526379" y="4055299"/>
              <a:ext cx="2887163" cy="923330"/>
            </a:xfrm>
            <a:prstGeom prst="rect">
              <a:avLst/>
            </a:prstGeom>
            <a:noFill/>
            <a:ln>
              <a:solidFill>
                <a:schemeClr val="tx2"/>
              </a:solidFill>
            </a:ln>
          </p:spPr>
          <p:txBody>
            <a:bodyPr wrap="square" rtlCol="0">
              <a:spAutoFit/>
            </a:bodyPr>
            <a:lstStyle/>
            <a:p>
              <a:pPr algn="ctr"/>
              <a:r>
                <a:rPr lang="es-CO" b="1" dirty="0"/>
                <a:t>Recaudador</a:t>
              </a:r>
            </a:p>
            <a:p>
              <a:pPr algn="ctr"/>
              <a:endParaRPr lang="es-CO" b="1" dirty="0"/>
            </a:p>
            <a:p>
              <a:pPr algn="ctr"/>
              <a:endParaRPr lang="es-CO" b="1" dirty="0"/>
            </a:p>
          </p:txBody>
        </p:sp>
        <p:pic>
          <p:nvPicPr>
            <p:cNvPr id="24" name="Picture 6" descr="Resultado de imagen para ecopetrol"/>
            <p:cNvPicPr>
              <a:picLocks noChangeAspect="1" noChangeArrowheads="1"/>
            </p:cNvPicPr>
            <p:nvPr/>
          </p:nvPicPr>
          <p:blipFill rotWithShape="1">
            <a:blip r:embed="rId10" cstate="print">
              <a:extLst>
                <a:ext uri="{28A0092B-C50C-407E-A947-70E740481C1C}">
                  <a14:useLocalDpi xmlns="" xmlns:a14="http://schemas.microsoft.com/office/drawing/2010/main" val="0"/>
                </a:ext>
              </a:extLst>
            </a:blip>
            <a:srcRect l="13930" t="27061" r="15893" b="28070"/>
            <a:stretch/>
          </p:blipFill>
          <p:spPr bwMode="auto">
            <a:xfrm>
              <a:off x="2276636" y="4461517"/>
              <a:ext cx="1386649" cy="480225"/>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25" name="Imagen 48"/>
          <p:cNvPicPr>
            <a:picLocks noChangeAspect="1"/>
          </p:cNvPicPr>
          <p:nvPr/>
        </p:nvPicPr>
        <p:blipFill>
          <a:blip r:embed="rId11" cstate="print"/>
          <a:stretch>
            <a:fillRect/>
          </a:stretch>
        </p:blipFill>
        <p:spPr>
          <a:xfrm>
            <a:off x="4386420" y="6003536"/>
            <a:ext cx="2194970" cy="843669"/>
          </a:xfrm>
          <a:prstGeom prst="rect">
            <a:avLst/>
          </a:prstGeom>
        </p:spPr>
      </p:pic>
      <p:cxnSp>
        <p:nvCxnSpPr>
          <p:cNvPr id="26" name="Conector recto de flecha 51"/>
          <p:cNvCxnSpPr>
            <a:stCxn id="7" idx="2"/>
            <a:endCxn id="15" idx="0"/>
          </p:cNvCxnSpPr>
          <p:nvPr/>
        </p:nvCxnSpPr>
        <p:spPr>
          <a:xfrm flipH="1">
            <a:off x="3050381" y="2135972"/>
            <a:ext cx="1069824" cy="5311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Conector recto de flecha 57"/>
          <p:cNvCxnSpPr>
            <a:stCxn id="7" idx="2"/>
            <a:endCxn id="16" idx="0"/>
          </p:cNvCxnSpPr>
          <p:nvPr/>
        </p:nvCxnSpPr>
        <p:spPr>
          <a:xfrm>
            <a:off x="4120204" y="2135971"/>
            <a:ext cx="1954178" cy="3748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Conector recto 60"/>
          <p:cNvCxnSpPr>
            <a:stCxn id="7" idx="3"/>
          </p:cNvCxnSpPr>
          <p:nvPr/>
        </p:nvCxnSpPr>
        <p:spPr>
          <a:xfrm flipV="1">
            <a:off x="6180498" y="1494537"/>
            <a:ext cx="3263197" cy="41271"/>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Conector recto de flecha 1023"/>
          <p:cNvCxnSpPr>
            <a:endCxn id="45" idx="0"/>
          </p:cNvCxnSpPr>
          <p:nvPr/>
        </p:nvCxnSpPr>
        <p:spPr>
          <a:xfrm>
            <a:off x="9443695" y="1494537"/>
            <a:ext cx="1" cy="2248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Conector recto 1027"/>
          <p:cNvCxnSpPr>
            <a:stCxn id="15" idx="2"/>
          </p:cNvCxnSpPr>
          <p:nvPr/>
        </p:nvCxnSpPr>
        <p:spPr>
          <a:xfrm flipH="1">
            <a:off x="3050380" y="3313463"/>
            <a:ext cx="1" cy="6571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Conector recto de flecha 1031"/>
          <p:cNvCxnSpPr>
            <a:endCxn id="19" idx="1"/>
          </p:cNvCxnSpPr>
          <p:nvPr/>
        </p:nvCxnSpPr>
        <p:spPr>
          <a:xfrm>
            <a:off x="3050381" y="3970610"/>
            <a:ext cx="36053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Conector recto de flecha 1037"/>
          <p:cNvCxnSpPr>
            <a:stCxn id="16" idx="2"/>
          </p:cNvCxnSpPr>
          <p:nvPr/>
        </p:nvCxnSpPr>
        <p:spPr>
          <a:xfrm>
            <a:off x="6074382" y="3157169"/>
            <a:ext cx="0" cy="3463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Conector recto de flecha 1042"/>
          <p:cNvCxnSpPr>
            <a:stCxn id="19" idx="2"/>
            <a:endCxn id="23" idx="0"/>
          </p:cNvCxnSpPr>
          <p:nvPr/>
        </p:nvCxnSpPr>
        <p:spPr>
          <a:xfrm>
            <a:off x="5471210" y="4432276"/>
            <a:ext cx="6141" cy="4289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Conector recto de flecha 1046"/>
          <p:cNvCxnSpPr>
            <a:stCxn id="23" idx="2"/>
            <a:endCxn id="25" idx="0"/>
          </p:cNvCxnSpPr>
          <p:nvPr/>
        </p:nvCxnSpPr>
        <p:spPr>
          <a:xfrm>
            <a:off x="5477351" y="5784541"/>
            <a:ext cx="6555" cy="2189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Conector recto de flecha 1054"/>
          <p:cNvCxnSpPr>
            <a:stCxn id="45" idx="1"/>
            <a:endCxn id="16" idx="3"/>
          </p:cNvCxnSpPr>
          <p:nvPr/>
        </p:nvCxnSpPr>
        <p:spPr>
          <a:xfrm flipH="1">
            <a:off x="7517964" y="2011739"/>
            <a:ext cx="983179" cy="8222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Conector recto de flecha 1057"/>
          <p:cNvCxnSpPr>
            <a:stCxn id="42" idx="1"/>
            <a:endCxn id="16" idx="3"/>
          </p:cNvCxnSpPr>
          <p:nvPr/>
        </p:nvCxnSpPr>
        <p:spPr>
          <a:xfrm flipH="1" flipV="1">
            <a:off x="7517964" y="2834003"/>
            <a:ext cx="971603" cy="8131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7" name="CuadroTexto 1058"/>
          <p:cNvSpPr txBox="1"/>
          <p:nvPr/>
        </p:nvSpPr>
        <p:spPr>
          <a:xfrm>
            <a:off x="6986524" y="1139310"/>
            <a:ext cx="2234907" cy="338554"/>
          </a:xfrm>
          <a:prstGeom prst="rect">
            <a:avLst/>
          </a:prstGeom>
          <a:noFill/>
        </p:spPr>
        <p:txBody>
          <a:bodyPr wrap="none" rtlCol="0">
            <a:spAutoFit/>
          </a:bodyPr>
          <a:lstStyle/>
          <a:p>
            <a:r>
              <a:rPr lang="es-CO" sz="1600" dirty="0"/>
              <a:t>Proyectos de dos tipos </a:t>
            </a:r>
          </a:p>
        </p:txBody>
      </p:sp>
      <p:sp>
        <p:nvSpPr>
          <p:cNvPr id="38" name="Rectángulo redondeado 1059"/>
          <p:cNvSpPr/>
          <p:nvPr/>
        </p:nvSpPr>
        <p:spPr>
          <a:xfrm>
            <a:off x="8653961" y="2623715"/>
            <a:ext cx="1556316" cy="50605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CO" dirty="0"/>
              <a:t>Certificación</a:t>
            </a:r>
          </a:p>
        </p:txBody>
      </p:sp>
      <p:cxnSp>
        <p:nvCxnSpPr>
          <p:cNvPr id="39" name="Conector recto de flecha 1064"/>
          <p:cNvCxnSpPr>
            <a:stCxn id="38" idx="0"/>
            <a:endCxn id="45" idx="2"/>
          </p:cNvCxnSpPr>
          <p:nvPr/>
        </p:nvCxnSpPr>
        <p:spPr>
          <a:xfrm flipV="1">
            <a:off x="9432119" y="2304126"/>
            <a:ext cx="11576" cy="3195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Conector recto de flecha 1067"/>
          <p:cNvCxnSpPr>
            <a:stCxn id="38" idx="2"/>
            <a:endCxn id="42" idx="0"/>
          </p:cNvCxnSpPr>
          <p:nvPr/>
        </p:nvCxnSpPr>
        <p:spPr>
          <a:xfrm>
            <a:off x="9432119" y="3129767"/>
            <a:ext cx="0" cy="2249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41" name="Grupo 1073"/>
          <p:cNvGrpSpPr/>
          <p:nvPr/>
        </p:nvGrpSpPr>
        <p:grpSpPr>
          <a:xfrm>
            <a:off x="8489567" y="3354740"/>
            <a:ext cx="1885105" cy="584775"/>
            <a:chOff x="6977142" y="2638965"/>
            <a:chExt cx="1885105" cy="584775"/>
          </a:xfrm>
        </p:grpSpPr>
        <p:sp>
          <p:nvSpPr>
            <p:cNvPr id="42" name="CuadroTexto 45"/>
            <p:cNvSpPr txBox="1"/>
            <p:nvPr/>
          </p:nvSpPr>
          <p:spPr>
            <a:xfrm>
              <a:off x="6977142" y="2638965"/>
              <a:ext cx="1885105" cy="584775"/>
            </a:xfrm>
            <a:prstGeom prst="rect">
              <a:avLst/>
            </a:prstGeom>
            <a:noFill/>
            <a:ln>
              <a:solidFill>
                <a:schemeClr val="tx2"/>
              </a:solidFill>
            </a:ln>
          </p:spPr>
          <p:txBody>
            <a:bodyPr wrap="square" rtlCol="0">
              <a:spAutoFit/>
            </a:bodyPr>
            <a:lstStyle/>
            <a:p>
              <a:r>
                <a:rPr lang="es-CO" sz="1600" dirty="0"/>
                <a:t>Remoción de emisiones</a:t>
              </a:r>
            </a:p>
          </p:txBody>
        </p:sp>
        <p:pic>
          <p:nvPicPr>
            <p:cNvPr id="43" name="Imagen 110"/>
            <p:cNvPicPr>
              <a:picLocks noChangeAspect="1"/>
            </p:cNvPicPr>
            <p:nvPr/>
          </p:nvPicPr>
          <p:blipFill>
            <a:blip r:embed="rId12" cstate="print"/>
            <a:stretch>
              <a:fillRect/>
            </a:stretch>
          </p:blipFill>
          <p:spPr>
            <a:xfrm>
              <a:off x="8330726" y="2804966"/>
              <a:ext cx="473330" cy="417940"/>
            </a:xfrm>
            <a:prstGeom prst="rect">
              <a:avLst/>
            </a:prstGeom>
          </p:spPr>
        </p:pic>
      </p:grpSp>
      <p:grpSp>
        <p:nvGrpSpPr>
          <p:cNvPr id="44" name="Grupo 1072"/>
          <p:cNvGrpSpPr/>
          <p:nvPr/>
        </p:nvGrpSpPr>
        <p:grpSpPr>
          <a:xfrm>
            <a:off x="8501143" y="1719352"/>
            <a:ext cx="1885105" cy="584775"/>
            <a:chOff x="6918951" y="908081"/>
            <a:chExt cx="1885105" cy="584775"/>
          </a:xfrm>
        </p:grpSpPr>
        <p:sp>
          <p:nvSpPr>
            <p:cNvPr id="45" name="CuadroTexto 44"/>
            <p:cNvSpPr txBox="1"/>
            <p:nvPr/>
          </p:nvSpPr>
          <p:spPr>
            <a:xfrm>
              <a:off x="6918951" y="908081"/>
              <a:ext cx="1885105" cy="584775"/>
            </a:xfrm>
            <a:prstGeom prst="rect">
              <a:avLst/>
            </a:prstGeom>
            <a:noFill/>
            <a:ln>
              <a:solidFill>
                <a:schemeClr val="tx2"/>
              </a:solidFill>
            </a:ln>
          </p:spPr>
          <p:txBody>
            <a:bodyPr wrap="square" rtlCol="0">
              <a:spAutoFit/>
            </a:bodyPr>
            <a:lstStyle/>
            <a:p>
              <a:r>
                <a:rPr lang="es-CO" sz="1600" dirty="0"/>
                <a:t>Reducción de emisiones</a:t>
              </a:r>
            </a:p>
          </p:txBody>
        </p:sp>
        <p:pic>
          <p:nvPicPr>
            <p:cNvPr id="46" name="Imagen 111">
              <a:extLst>
                <a:ext uri="{FF2B5EF4-FFF2-40B4-BE49-F238E27FC236}">
                  <a16:creationId xmlns:a16="http://schemas.microsoft.com/office/drawing/2014/main" xmlns="" id="{3DB7CF59-3392-41E3-9592-970FF9ABCC06}"/>
                </a:ext>
              </a:extLst>
            </p:cNvPr>
            <p:cNvPicPr>
              <a:picLocks noChangeAspect="1"/>
            </p:cNvPicPr>
            <p:nvPr/>
          </p:nvPicPr>
          <p:blipFill rotWithShape="1">
            <a:blip r:embed="rId13" cstate="print"/>
            <a:srcRect l="33687" t="7939" r="46363" b="70907"/>
            <a:stretch/>
          </p:blipFill>
          <p:spPr>
            <a:xfrm>
              <a:off x="8151522" y="1032852"/>
              <a:ext cx="652534" cy="437628"/>
            </a:xfrm>
            <a:prstGeom prst="rect">
              <a:avLst/>
            </a:prstGeom>
          </p:spPr>
        </p:pic>
      </p:grpSp>
      <p:grpSp>
        <p:nvGrpSpPr>
          <p:cNvPr id="47" name="Grupo 4">
            <a:extLst>
              <a:ext uri="{FF2B5EF4-FFF2-40B4-BE49-F238E27FC236}">
                <a16:creationId xmlns="" xmlns:a16="http://schemas.microsoft.com/office/drawing/2014/main" id="{5D4B4EB4-B7C9-40BE-AD88-883F87BE5A68}"/>
              </a:ext>
            </a:extLst>
          </p:cNvPr>
          <p:cNvGrpSpPr/>
          <p:nvPr/>
        </p:nvGrpSpPr>
        <p:grpSpPr>
          <a:xfrm>
            <a:off x="8766636" y="4242353"/>
            <a:ext cx="3147304" cy="2354660"/>
            <a:chOff x="5604405" y="3734794"/>
            <a:chExt cx="3147304" cy="2354660"/>
          </a:xfrm>
        </p:grpSpPr>
        <p:pic>
          <p:nvPicPr>
            <p:cNvPr id="48" name="Picture 16" descr="Resultado de imagen para anthrotect choco darien">
              <a:extLst>
                <a:ext uri="{FF2B5EF4-FFF2-40B4-BE49-F238E27FC236}">
                  <a16:creationId xmlns="" xmlns:a16="http://schemas.microsoft.com/office/drawing/2014/main" id="{E201709B-829B-4F10-B7C9-62B70A19B4C1}"/>
                </a:ext>
              </a:extLst>
            </p:cNvPr>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5604405" y="3734794"/>
              <a:ext cx="3147304" cy="2096892"/>
            </a:xfrm>
            <a:prstGeom prst="rect">
              <a:avLst/>
            </a:prstGeom>
            <a:noFill/>
            <a:extLst>
              <a:ext uri="{909E8E84-426E-40DD-AFC4-6F175D3DCCD1}">
                <a14:hiddenFill xmlns="" xmlns:a14="http://schemas.microsoft.com/office/drawing/2010/main">
                  <a:solidFill>
                    <a:srgbClr val="FFFFFF"/>
                  </a:solidFill>
                </a14:hiddenFill>
              </a:ext>
            </a:extLst>
          </p:spPr>
        </p:pic>
        <p:sp>
          <p:nvSpPr>
            <p:cNvPr id="49" name="Rectángulo 6">
              <a:extLst>
                <a:ext uri="{FF2B5EF4-FFF2-40B4-BE49-F238E27FC236}">
                  <a16:creationId xmlns="" xmlns:a16="http://schemas.microsoft.com/office/drawing/2014/main" id="{E1BA2CC8-355B-42F8-BAB6-D508EEB0532D}"/>
                </a:ext>
              </a:extLst>
            </p:cNvPr>
            <p:cNvSpPr/>
            <p:nvPr/>
          </p:nvSpPr>
          <p:spPr>
            <a:xfrm>
              <a:off x="5604405" y="5827844"/>
              <a:ext cx="2713308" cy="261610"/>
            </a:xfrm>
            <a:prstGeom prst="rect">
              <a:avLst/>
            </a:prstGeom>
          </p:spPr>
          <p:txBody>
            <a:bodyPr wrap="square">
              <a:spAutoFit/>
            </a:bodyPr>
            <a:lstStyle/>
            <a:p>
              <a:r>
                <a:rPr lang="es-CO" sz="1100" dirty="0">
                  <a:solidFill>
                    <a:srgbClr val="888888"/>
                  </a:solidFill>
                  <a:latin typeface="arial" panose="020B0604020202020204" pitchFamily="34" charset="0"/>
                </a:rPr>
                <a:t>Foto: </a:t>
              </a:r>
              <a:r>
                <a:rPr lang="es-CO" sz="1100" dirty="0" err="1">
                  <a:solidFill>
                    <a:srgbClr val="888888"/>
                  </a:solidFill>
                  <a:latin typeface="arial" panose="020B0604020202020204" pitchFamily="34" charset="0"/>
                </a:rPr>
                <a:t>Anthrotect</a:t>
              </a:r>
              <a:r>
                <a:rPr lang="es-CO" sz="1100" dirty="0">
                  <a:solidFill>
                    <a:srgbClr val="888888"/>
                  </a:solidFill>
                  <a:latin typeface="arial" panose="020B0604020202020204" pitchFamily="34" charset="0"/>
                </a:rPr>
                <a:t> </a:t>
              </a:r>
              <a:r>
                <a:rPr lang="es-CO" sz="1100" dirty="0" err="1">
                  <a:solidFill>
                    <a:srgbClr val="888888"/>
                  </a:solidFill>
                  <a:latin typeface="arial" panose="020B0604020202020204" pitchFamily="34" charset="0"/>
                </a:rPr>
                <a:t>Ltda</a:t>
              </a:r>
              <a:endParaRPr lang="en-US" sz="1100" dirty="0"/>
            </a:p>
          </p:txBody>
        </p:sp>
      </p:grpSp>
      <p:pic>
        <p:nvPicPr>
          <p:cNvPr id="53" name="Picture 4" descr="Resultado de imagen para vcs">
            <a:extLst>
              <a:ext uri="{FF2B5EF4-FFF2-40B4-BE49-F238E27FC236}">
                <a16:creationId xmlns="" xmlns:a16="http://schemas.microsoft.com/office/drawing/2014/main" id="{354DD85C-4497-443C-921A-14C438C55093}"/>
              </a:ext>
            </a:extLst>
          </p:cNvPr>
          <p:cNvPicPr>
            <a:picLocks noChangeAspect="1" noChangeArrowheads="1"/>
          </p:cNvPicPr>
          <p:nvPr/>
        </p:nvPicPr>
        <p:blipFill rotWithShape="1">
          <a:blip r:embed="rId15" cstate="print">
            <a:extLst>
              <a:ext uri="{28A0092B-C50C-407E-A947-70E740481C1C}">
                <a14:useLocalDpi xmlns="" xmlns:a14="http://schemas.microsoft.com/office/drawing/2010/main" val="0"/>
              </a:ext>
            </a:extLst>
          </a:blip>
          <a:srcRect t="16269" b="13324"/>
          <a:stretch/>
        </p:blipFill>
        <p:spPr bwMode="auto">
          <a:xfrm>
            <a:off x="10345029" y="2401523"/>
            <a:ext cx="1096153" cy="424625"/>
          </a:xfrm>
          <a:prstGeom prst="rect">
            <a:avLst/>
          </a:prstGeom>
          <a:noFill/>
          <a:extLst>
            <a:ext uri="{909E8E84-426E-40DD-AFC4-6F175D3DCCD1}">
              <a14:hiddenFill xmlns="" xmlns:a14="http://schemas.microsoft.com/office/drawing/2010/main">
                <a:solidFill>
                  <a:srgbClr val="FFFFFF"/>
                </a:solidFill>
              </a14:hiddenFill>
            </a:ext>
          </a:extLst>
        </p:spPr>
      </p:pic>
      <p:pic>
        <p:nvPicPr>
          <p:cNvPr id="54" name="Picture 14" descr="Resultado de imagen para gold standard carbon">
            <a:extLst>
              <a:ext uri="{FF2B5EF4-FFF2-40B4-BE49-F238E27FC236}">
                <a16:creationId xmlns="" xmlns:a16="http://schemas.microsoft.com/office/drawing/2014/main" id="{B90C48A1-4B40-48DF-9F45-85C03B218306}"/>
              </a:ext>
            </a:extLst>
          </p:cNvPr>
          <p:cNvPicPr>
            <a:picLocks noChangeAspect="1" noChangeArrowheads="1"/>
          </p:cNvPicPr>
          <p:nvPr/>
        </p:nvPicPr>
        <p:blipFill rotWithShape="1">
          <a:blip r:embed="rId16" cstate="print">
            <a:extLst>
              <a:ext uri="{28A0092B-C50C-407E-A947-70E740481C1C}">
                <a14:useLocalDpi xmlns="" xmlns:a14="http://schemas.microsoft.com/office/drawing/2010/main" val="0"/>
              </a:ext>
            </a:extLst>
          </a:blip>
          <a:srcRect t="28005" b="29635"/>
          <a:stretch/>
        </p:blipFill>
        <p:spPr bwMode="auto">
          <a:xfrm>
            <a:off x="10397611" y="2918242"/>
            <a:ext cx="1431505" cy="341490"/>
          </a:xfrm>
          <a:prstGeom prst="rect">
            <a:avLst/>
          </a:prstGeom>
          <a:noFill/>
          <a:extLst>
            <a:ext uri="{909E8E84-426E-40DD-AFC4-6F175D3DCCD1}">
              <a14:hiddenFill xmlns="" xmlns:a14="http://schemas.microsoft.com/office/drawing/2010/main">
                <a:solidFill>
                  <a:srgbClr val="FFFFFF"/>
                </a:solidFill>
              </a14:hiddenFill>
            </a:ext>
          </a:extLst>
        </p:spPr>
      </p:pic>
      <p:pic>
        <p:nvPicPr>
          <p:cNvPr id="55" name="Picture 26" descr="Resultado de imagen para icontec">
            <a:extLst>
              <a:ext uri="{FF2B5EF4-FFF2-40B4-BE49-F238E27FC236}">
                <a16:creationId xmlns="" xmlns:a16="http://schemas.microsoft.com/office/drawing/2014/main" id="{C7C178E6-5AC7-477C-845B-95B2B7248844}"/>
              </a:ext>
            </a:extLst>
          </p:cNvPr>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11404836" y="2294844"/>
            <a:ext cx="602033" cy="613059"/>
          </a:xfrm>
          <a:prstGeom prst="rect">
            <a:avLst/>
          </a:prstGeom>
          <a:noFill/>
          <a:extLst>
            <a:ext uri="{909E8E84-426E-40DD-AFC4-6F175D3DCCD1}">
              <a14:hiddenFill xmlns="" xmlns:a14="http://schemas.microsoft.com/office/drawing/2010/main">
                <a:solidFill>
                  <a:srgbClr val="FFFFFF"/>
                </a:solidFill>
              </a14:hiddenFill>
            </a:ext>
          </a:extLst>
        </p:spPr>
      </p:pic>
      <p:sp>
        <p:nvSpPr>
          <p:cNvPr id="56" name="55 Rectángulo"/>
          <p:cNvSpPr/>
          <p:nvPr/>
        </p:nvSpPr>
        <p:spPr>
          <a:xfrm>
            <a:off x="187304" y="5169022"/>
            <a:ext cx="3750515" cy="461665"/>
          </a:xfrm>
          <a:prstGeom prst="rect">
            <a:avLst/>
          </a:prstGeom>
        </p:spPr>
        <p:txBody>
          <a:bodyPr wrap="square">
            <a:spAutoFit/>
          </a:bodyPr>
          <a:lstStyle/>
          <a:p>
            <a:r>
              <a:rPr lang="es-CO" sz="2400" b="1" dirty="0" smtClean="0">
                <a:solidFill>
                  <a:srgbClr val="00B050"/>
                </a:solidFill>
              </a:rPr>
              <a:t>Decreto 926/2017 MADS</a:t>
            </a:r>
            <a:endParaRPr lang="es-CO" sz="2400" b="1" dirty="0">
              <a:solidFill>
                <a:srgbClr val="00B050"/>
              </a:solidFill>
            </a:endParaRPr>
          </a:p>
        </p:txBody>
      </p:sp>
    </p:spTree>
    <p:extLst>
      <p:ext uri="{BB962C8B-B14F-4D97-AF65-F5344CB8AC3E}">
        <p14:creationId xmlns="" xmlns:p14="http://schemas.microsoft.com/office/powerpoint/2010/main" val="1528063403"/>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91266"/>
            <a:ext cx="11613596" cy="559387"/>
          </a:xfrm>
        </p:spPr>
        <p:txBody>
          <a:bodyPr/>
          <a:lstStyle/>
          <a:p>
            <a:pPr lvl="0">
              <a:defRPr/>
            </a:pPr>
            <a:r>
              <a:rPr lang="es-CO" sz="2400" dirty="0" smtClean="0"/>
              <a:t>Próximos retos en financiamiento climático</a:t>
            </a:r>
            <a:endParaRPr lang="es-CO" sz="2400" dirty="0"/>
          </a:p>
        </p:txBody>
      </p:sp>
      <p:sp>
        <p:nvSpPr>
          <p:cNvPr id="12" name="Rectángulo 23"/>
          <p:cNvSpPr/>
          <p:nvPr/>
        </p:nvSpPr>
        <p:spPr>
          <a:xfrm>
            <a:off x="152400" y="6108700"/>
            <a:ext cx="1562100" cy="58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91866" y="188759"/>
            <a:ext cx="11613596" cy="559387"/>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CO" sz="2800" b="1" i="0" u="none" strike="noStrike" kern="1200" cap="none" spc="-150" normalizeH="0" baseline="0" noProof="0" dirty="0">
              <a:ln>
                <a:noFill/>
              </a:ln>
              <a:solidFill>
                <a:srgbClr val="A4091F"/>
              </a:solidFill>
              <a:effectLst/>
              <a:uLnTx/>
              <a:uFillTx/>
              <a:latin typeface="+mj-lt"/>
              <a:ea typeface="+mj-ea"/>
              <a:cs typeface="+mj-cs"/>
            </a:endParaRPr>
          </a:p>
        </p:txBody>
      </p:sp>
      <p:sp>
        <p:nvSpPr>
          <p:cNvPr id="7" name="Text Placeholder 2"/>
          <p:cNvSpPr txBox="1">
            <a:spLocks/>
          </p:cNvSpPr>
          <p:nvPr/>
        </p:nvSpPr>
        <p:spPr>
          <a:xfrm>
            <a:off x="291867" y="710484"/>
            <a:ext cx="8675152" cy="439890"/>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1600" b="1" i="0" u="none" strike="noStrike" kern="1200" cap="none" spc="0" normalizeH="0" baseline="0" noProof="0" dirty="0" smtClean="0">
                <a:ln>
                  <a:noFill/>
                </a:ln>
                <a:solidFill>
                  <a:schemeClr val="tx1"/>
                </a:solidFill>
                <a:effectLst/>
                <a:uLnTx/>
                <a:uFillTx/>
                <a:latin typeface="+mn-lt"/>
                <a:ea typeface="+mn-ea"/>
                <a:cs typeface="+mn-cs"/>
              </a:rPr>
              <a:t>Durante los últimos años el gobierno ha generado señales que contribuyen al cierre de la brecha de financiamiento climático</a:t>
            </a:r>
            <a:endParaRPr kumimoji="0" lang="es-CO" sz="1600" b="1" i="0" u="none" strike="noStrike" kern="1200" cap="none" spc="0" normalizeH="0" baseline="0" noProof="0" dirty="0">
              <a:ln>
                <a:noFill/>
              </a:ln>
              <a:solidFill>
                <a:schemeClr val="tx1"/>
              </a:solidFill>
              <a:effectLst/>
              <a:uLnTx/>
              <a:uFillTx/>
              <a:latin typeface="+mn-lt"/>
              <a:ea typeface="+mn-ea"/>
              <a:cs typeface="+mn-cs"/>
            </a:endParaRPr>
          </a:p>
        </p:txBody>
      </p:sp>
      <p:grpSp>
        <p:nvGrpSpPr>
          <p:cNvPr id="8" name="Group 4"/>
          <p:cNvGrpSpPr/>
          <p:nvPr/>
        </p:nvGrpSpPr>
        <p:grpSpPr>
          <a:xfrm>
            <a:off x="2729917" y="1095990"/>
            <a:ext cx="3634167" cy="2686051"/>
            <a:chOff x="857256" y="1676399"/>
            <a:chExt cx="4845556" cy="3581401"/>
          </a:xfrm>
        </p:grpSpPr>
        <p:sp>
          <p:nvSpPr>
            <p:cNvPr id="9" name="Redondear rectángulo de esquina del mismo lado 49">
              <a:extLst>
                <a:ext uri="{FF2B5EF4-FFF2-40B4-BE49-F238E27FC236}">
                  <a16:creationId xmlns="" xmlns:a16="http://schemas.microsoft.com/office/drawing/2014/main" id="{EEA54946-FB57-4238-9A35-90227ED3FBCA}"/>
                </a:ext>
              </a:extLst>
            </p:cNvPr>
            <p:cNvSpPr/>
            <p:nvPr/>
          </p:nvSpPr>
          <p:spPr>
            <a:xfrm>
              <a:off x="857256" y="1676399"/>
              <a:ext cx="4845555" cy="690563"/>
            </a:xfrm>
            <a:prstGeom prst="round2SameRect">
              <a:avLst/>
            </a:prstGeom>
            <a:gradFill flip="none" rotWithShape="1">
              <a:gsLst>
                <a:gs pos="0">
                  <a:srgbClr val="A4091F"/>
                </a:gs>
                <a:gs pos="100000">
                  <a:srgbClr val="80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r>
                <a:rPr lang="es-ES" sz="1350" b="1" dirty="0">
                  <a:solidFill>
                    <a:prstClr val="white"/>
                  </a:solidFill>
                  <a:latin typeface="Futura Std Book"/>
                </a:rPr>
                <a:t>SEÑAL DE POLÍTICA</a:t>
              </a:r>
            </a:p>
          </p:txBody>
        </p:sp>
        <p:sp>
          <p:nvSpPr>
            <p:cNvPr id="10" name="Redondear rectángulo de esquina del mismo lado 50">
              <a:extLst>
                <a:ext uri="{FF2B5EF4-FFF2-40B4-BE49-F238E27FC236}">
                  <a16:creationId xmlns="" xmlns:a16="http://schemas.microsoft.com/office/drawing/2014/main" id="{5AF41DBF-CD48-4F7B-8A89-67916E9F5C13}"/>
                </a:ext>
              </a:extLst>
            </p:cNvPr>
            <p:cNvSpPr/>
            <p:nvPr/>
          </p:nvSpPr>
          <p:spPr>
            <a:xfrm>
              <a:off x="857256" y="2357438"/>
              <a:ext cx="4845556" cy="2900362"/>
            </a:xfrm>
            <a:prstGeom prst="round2SameRect">
              <a:avLst>
                <a:gd name="adj1" fmla="val 0"/>
                <a:gd name="adj2" fmla="val 3250"/>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lIns="81000" tIns="162000" rIns="108000" anchor="t"/>
            <a:lstStyle/>
            <a:p>
              <a:pPr marL="783000" lvl="2" indent="-108000">
                <a:spcAft>
                  <a:spcPts val="1350"/>
                </a:spcAft>
                <a:buFont typeface="Arial" panose="020B0604020202020204" pitchFamily="34" charset="0"/>
                <a:buChar char="•"/>
                <a:defRPr/>
              </a:pPr>
              <a:r>
                <a:rPr lang="es-CO" sz="1350" dirty="0">
                  <a:solidFill>
                    <a:schemeClr val="bg1"/>
                  </a:solidFill>
                  <a:ea typeface="Calibri" charset="0"/>
                  <a:cs typeface="Futura Std Book"/>
                </a:rPr>
                <a:t>Definir metas cuantitativas de adaptación y estimar su costo</a:t>
              </a:r>
            </a:p>
            <a:p>
              <a:pPr marL="783000" lvl="2" indent="-108000">
                <a:spcAft>
                  <a:spcPts val="1350"/>
                </a:spcAft>
                <a:buFont typeface="Arial" panose="020B0604020202020204" pitchFamily="34" charset="0"/>
                <a:buChar char="•"/>
                <a:defRPr/>
              </a:pPr>
              <a:r>
                <a:rPr lang="es-CO" sz="1350" dirty="0">
                  <a:solidFill>
                    <a:schemeClr val="bg1"/>
                  </a:solidFill>
                  <a:ea typeface="Calibri" charset="0"/>
                  <a:cs typeface="Futura Std Book"/>
                </a:rPr>
                <a:t>Implementar los planes integrales de cambio climático</a:t>
              </a:r>
            </a:p>
            <a:p>
              <a:pPr marL="783000" lvl="2" indent="-108000">
                <a:spcAft>
                  <a:spcPts val="1350"/>
                </a:spcAft>
                <a:buFont typeface="Arial" panose="020B0604020202020204" pitchFamily="34" charset="0"/>
                <a:buChar char="•"/>
                <a:defRPr/>
              </a:pPr>
              <a:r>
                <a:rPr lang="es-CO" sz="1350" dirty="0">
                  <a:solidFill>
                    <a:schemeClr val="bg1"/>
                  </a:solidFill>
                  <a:ea typeface="Calibri" charset="0"/>
                  <a:cs typeface="Futura Std Book"/>
                </a:rPr>
                <a:t>Formular de estrategias regionales de financiamiento climático</a:t>
              </a:r>
            </a:p>
          </p:txBody>
        </p:sp>
        <p:pic>
          <p:nvPicPr>
            <p:cNvPr id="13" name="Picture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44016" y="2608498"/>
              <a:ext cx="807566" cy="807566"/>
            </a:xfrm>
            <a:prstGeom prst="rect">
              <a:avLst/>
            </a:prstGeom>
          </p:spPr>
        </p:pic>
      </p:grpSp>
      <p:grpSp>
        <p:nvGrpSpPr>
          <p:cNvPr id="14" name="Group 13"/>
          <p:cNvGrpSpPr/>
          <p:nvPr/>
        </p:nvGrpSpPr>
        <p:grpSpPr>
          <a:xfrm>
            <a:off x="6437210" y="1066493"/>
            <a:ext cx="3634167" cy="2686051"/>
            <a:chOff x="6098663" y="1714499"/>
            <a:chExt cx="4845556" cy="3581401"/>
          </a:xfrm>
        </p:grpSpPr>
        <p:sp>
          <p:nvSpPr>
            <p:cNvPr id="15" name="Redondear rectángulo de esquina del mismo lado 49">
              <a:extLst>
                <a:ext uri="{FF2B5EF4-FFF2-40B4-BE49-F238E27FC236}">
                  <a16:creationId xmlns="" xmlns:a16="http://schemas.microsoft.com/office/drawing/2014/main" id="{EEA54946-FB57-4238-9A35-90227ED3FBCA}"/>
                </a:ext>
              </a:extLst>
            </p:cNvPr>
            <p:cNvSpPr/>
            <p:nvPr/>
          </p:nvSpPr>
          <p:spPr>
            <a:xfrm>
              <a:off x="6098663" y="1714499"/>
              <a:ext cx="4845555" cy="690563"/>
            </a:xfrm>
            <a:prstGeom prst="round2SameRect">
              <a:avLst/>
            </a:prstGeom>
            <a:gradFill flip="none" rotWithShape="1">
              <a:gsLst>
                <a:gs pos="0">
                  <a:srgbClr val="A4091F"/>
                </a:gs>
                <a:gs pos="100000">
                  <a:srgbClr val="80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s-ES" sz="1350" b="1" dirty="0">
                  <a:solidFill>
                    <a:prstClr val="white"/>
                  </a:solidFill>
                </a:rPr>
                <a:t>SEÑAL DE PRECIO</a:t>
              </a:r>
            </a:p>
          </p:txBody>
        </p:sp>
        <p:sp>
          <p:nvSpPr>
            <p:cNvPr id="16" name="Redondear rectángulo de esquina del mismo lado 50">
              <a:extLst>
                <a:ext uri="{FF2B5EF4-FFF2-40B4-BE49-F238E27FC236}">
                  <a16:creationId xmlns="" xmlns:a16="http://schemas.microsoft.com/office/drawing/2014/main" id="{5AF41DBF-CD48-4F7B-8A89-67916E9F5C13}"/>
                </a:ext>
              </a:extLst>
            </p:cNvPr>
            <p:cNvSpPr/>
            <p:nvPr/>
          </p:nvSpPr>
          <p:spPr>
            <a:xfrm>
              <a:off x="6098663" y="2395538"/>
              <a:ext cx="4845556" cy="2900362"/>
            </a:xfrm>
            <a:prstGeom prst="round2SameRect">
              <a:avLst>
                <a:gd name="adj1" fmla="val 0"/>
                <a:gd name="adj2" fmla="val 3250"/>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lIns="81000" tIns="162000" rIns="108000" anchor="t"/>
            <a:lstStyle/>
            <a:p>
              <a:pPr marL="783000" lvl="2" indent="-108000">
                <a:spcAft>
                  <a:spcPts val="1350"/>
                </a:spcAft>
                <a:buFont typeface="Arial" panose="020B0604020202020204" pitchFamily="34" charset="0"/>
                <a:buChar char="•"/>
                <a:defRPr/>
              </a:pPr>
              <a:r>
                <a:rPr lang="es-CO" sz="1350" dirty="0">
                  <a:solidFill>
                    <a:schemeClr val="bg1"/>
                  </a:solidFill>
                  <a:ea typeface="Calibri" charset="0"/>
                  <a:cs typeface="Futura Std Book"/>
                </a:rPr>
                <a:t>Reglamentar la destinación del impuesto al carbono</a:t>
              </a:r>
            </a:p>
            <a:p>
              <a:pPr marL="783000" lvl="2" indent="-108000">
                <a:spcAft>
                  <a:spcPts val="1350"/>
                </a:spcAft>
                <a:buFont typeface="Arial" panose="020B0604020202020204" pitchFamily="34" charset="0"/>
                <a:buChar char="•"/>
                <a:defRPr/>
              </a:pPr>
              <a:r>
                <a:rPr lang="es-CO" sz="1350" dirty="0">
                  <a:solidFill>
                    <a:schemeClr val="bg1"/>
                  </a:solidFill>
                  <a:ea typeface="Calibri" charset="0"/>
                  <a:cs typeface="Futura Std Book"/>
                </a:rPr>
                <a:t>Dinamizar el mercado voluntario</a:t>
              </a:r>
            </a:p>
            <a:p>
              <a:pPr marL="783000" lvl="2" indent="-108000">
                <a:spcAft>
                  <a:spcPts val="1350"/>
                </a:spcAft>
                <a:buFont typeface="Arial" panose="020B0604020202020204" pitchFamily="34" charset="0"/>
                <a:buChar char="•"/>
                <a:defRPr/>
              </a:pPr>
              <a:r>
                <a:rPr lang="es-CO" sz="1350" dirty="0">
                  <a:solidFill>
                    <a:schemeClr val="bg1"/>
                  </a:solidFill>
                  <a:ea typeface="Calibri" charset="0"/>
                  <a:cs typeface="Futura Std Book"/>
                </a:rPr>
                <a:t>Implementar hoja de ruta para crear un sistema de comercio de emisiones</a:t>
              </a:r>
            </a:p>
          </p:txBody>
        </p:sp>
        <p:pic>
          <p:nvPicPr>
            <p:cNvPr id="17" name="Picture 1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289506" y="2681064"/>
              <a:ext cx="734151" cy="734151"/>
            </a:xfrm>
            <a:prstGeom prst="rect">
              <a:avLst/>
            </a:prstGeom>
          </p:spPr>
        </p:pic>
      </p:grpSp>
      <p:grpSp>
        <p:nvGrpSpPr>
          <p:cNvPr id="26" name="Group 8"/>
          <p:cNvGrpSpPr/>
          <p:nvPr/>
        </p:nvGrpSpPr>
        <p:grpSpPr>
          <a:xfrm>
            <a:off x="2715169" y="3837289"/>
            <a:ext cx="3634167" cy="2991215"/>
            <a:chOff x="1057281" y="1714499"/>
            <a:chExt cx="4845556" cy="3581401"/>
          </a:xfrm>
        </p:grpSpPr>
        <p:sp>
          <p:nvSpPr>
            <p:cNvPr id="27" name="Redondear rectángulo de esquina del mismo lado 49">
              <a:extLst>
                <a:ext uri="{FF2B5EF4-FFF2-40B4-BE49-F238E27FC236}">
                  <a16:creationId xmlns="" xmlns:a16="http://schemas.microsoft.com/office/drawing/2014/main" id="{EEA54946-FB57-4238-9A35-90227ED3FBCA}"/>
                </a:ext>
              </a:extLst>
            </p:cNvPr>
            <p:cNvSpPr/>
            <p:nvPr/>
          </p:nvSpPr>
          <p:spPr>
            <a:xfrm>
              <a:off x="1057281" y="1714499"/>
              <a:ext cx="4845555" cy="690563"/>
            </a:xfrm>
            <a:prstGeom prst="round2SameRect">
              <a:avLst/>
            </a:prstGeom>
            <a:gradFill flip="none" rotWithShape="1">
              <a:gsLst>
                <a:gs pos="0">
                  <a:srgbClr val="A4091F"/>
                </a:gs>
                <a:gs pos="100000">
                  <a:srgbClr val="80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s-ES" sz="1350" b="1" dirty="0">
                  <a:solidFill>
                    <a:prstClr val="white"/>
                  </a:solidFill>
                </a:rPr>
                <a:t>SEÑAL AL MERCADO FINANCIERO</a:t>
              </a:r>
            </a:p>
          </p:txBody>
        </p:sp>
        <p:sp>
          <p:nvSpPr>
            <p:cNvPr id="28" name="Redondear rectángulo de esquina del mismo lado 50">
              <a:extLst>
                <a:ext uri="{FF2B5EF4-FFF2-40B4-BE49-F238E27FC236}">
                  <a16:creationId xmlns="" xmlns:a16="http://schemas.microsoft.com/office/drawing/2014/main" id="{5AF41DBF-CD48-4F7B-8A89-67916E9F5C13}"/>
                </a:ext>
              </a:extLst>
            </p:cNvPr>
            <p:cNvSpPr/>
            <p:nvPr/>
          </p:nvSpPr>
          <p:spPr>
            <a:xfrm>
              <a:off x="1057281" y="2395538"/>
              <a:ext cx="4845556" cy="2900362"/>
            </a:xfrm>
            <a:prstGeom prst="round2SameRect">
              <a:avLst>
                <a:gd name="adj1" fmla="val 0"/>
                <a:gd name="adj2" fmla="val 3250"/>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lIns="81000" tIns="162000" rIns="108000" anchor="t"/>
            <a:lstStyle/>
            <a:p>
              <a:pPr marL="783000" lvl="2" indent="-108000">
                <a:spcAft>
                  <a:spcPts val="1350"/>
                </a:spcAft>
                <a:buFont typeface="Arial" panose="020B0604020202020204" pitchFamily="34" charset="0"/>
                <a:buChar char="•"/>
                <a:defRPr/>
              </a:pPr>
              <a:r>
                <a:rPr lang="es-CO" sz="1350" dirty="0">
                  <a:solidFill>
                    <a:schemeClr val="bg1"/>
                  </a:solidFill>
                  <a:ea typeface="Calibri" charset="0"/>
                  <a:cs typeface="Futura Std Book"/>
                </a:rPr>
                <a:t>Implementar hoja de ruta para el desarrollo del mercado de bonos verdes</a:t>
              </a:r>
            </a:p>
            <a:p>
              <a:pPr marL="783000" lvl="2" indent="-108000">
                <a:spcAft>
                  <a:spcPts val="1350"/>
                </a:spcAft>
                <a:buFont typeface="Arial" panose="020B0604020202020204" pitchFamily="34" charset="0"/>
                <a:buChar char="•"/>
                <a:defRPr/>
              </a:pPr>
              <a:r>
                <a:rPr lang="es-CO" sz="1350" dirty="0">
                  <a:solidFill>
                    <a:schemeClr val="bg1"/>
                  </a:solidFill>
                  <a:ea typeface="Calibri" charset="0"/>
                  <a:cs typeface="Futura Std Book"/>
                </a:rPr>
                <a:t>Implementar la iniciativa de Pilotos de Innovación Financiera</a:t>
              </a:r>
            </a:p>
            <a:p>
              <a:pPr marL="783000" lvl="2" indent="-108000">
                <a:spcAft>
                  <a:spcPts val="1350"/>
                </a:spcAft>
                <a:buFont typeface="Arial" panose="020B0604020202020204" pitchFamily="34" charset="0"/>
                <a:buChar char="•"/>
                <a:defRPr/>
              </a:pPr>
              <a:r>
                <a:rPr lang="es-CO" sz="1350" dirty="0">
                  <a:solidFill>
                    <a:schemeClr val="bg1"/>
                  </a:solidFill>
                  <a:ea typeface="Calibri" charset="0"/>
                  <a:cs typeface="Futura Std Book"/>
                </a:rPr>
                <a:t>Promover acuerdos de divulgación de riesgos financieros climáticos</a:t>
              </a:r>
            </a:p>
          </p:txBody>
        </p:sp>
        <p:pic>
          <p:nvPicPr>
            <p:cNvPr id="29" name="Picture 1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253565" y="2607649"/>
              <a:ext cx="807566" cy="807566"/>
            </a:xfrm>
            <a:prstGeom prst="rect">
              <a:avLst/>
            </a:prstGeom>
          </p:spPr>
        </p:pic>
      </p:grpSp>
      <p:grpSp>
        <p:nvGrpSpPr>
          <p:cNvPr id="30" name="Group 3"/>
          <p:cNvGrpSpPr/>
          <p:nvPr/>
        </p:nvGrpSpPr>
        <p:grpSpPr>
          <a:xfrm>
            <a:off x="6437211" y="3839197"/>
            <a:ext cx="3634167" cy="2991215"/>
            <a:chOff x="6098663" y="1714499"/>
            <a:chExt cx="4845556" cy="3581401"/>
          </a:xfrm>
        </p:grpSpPr>
        <p:sp>
          <p:nvSpPr>
            <p:cNvPr id="31" name="Redondear rectángulo de esquina del mismo lado 49">
              <a:extLst>
                <a:ext uri="{FF2B5EF4-FFF2-40B4-BE49-F238E27FC236}">
                  <a16:creationId xmlns="" xmlns:a16="http://schemas.microsoft.com/office/drawing/2014/main" id="{EEA54946-FB57-4238-9A35-90227ED3FBCA}"/>
                </a:ext>
              </a:extLst>
            </p:cNvPr>
            <p:cNvSpPr/>
            <p:nvPr/>
          </p:nvSpPr>
          <p:spPr>
            <a:xfrm>
              <a:off x="6098663" y="1714499"/>
              <a:ext cx="4845555" cy="690563"/>
            </a:xfrm>
            <a:prstGeom prst="round2SameRect">
              <a:avLst/>
            </a:prstGeom>
            <a:gradFill flip="none" rotWithShape="1">
              <a:gsLst>
                <a:gs pos="0">
                  <a:srgbClr val="A4091F"/>
                </a:gs>
                <a:gs pos="100000">
                  <a:srgbClr val="80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s-ES" sz="1350" b="1" dirty="0">
                  <a:solidFill>
                    <a:prstClr val="white"/>
                  </a:solidFill>
                </a:rPr>
                <a:t>SEÑAL A COOPERANTES INTERNACIONALES</a:t>
              </a:r>
            </a:p>
          </p:txBody>
        </p:sp>
        <p:sp>
          <p:nvSpPr>
            <p:cNvPr id="32" name="Redondear rectángulo de esquina del mismo lado 50">
              <a:extLst>
                <a:ext uri="{FF2B5EF4-FFF2-40B4-BE49-F238E27FC236}">
                  <a16:creationId xmlns="" xmlns:a16="http://schemas.microsoft.com/office/drawing/2014/main" id="{5AF41DBF-CD48-4F7B-8A89-67916E9F5C13}"/>
                </a:ext>
              </a:extLst>
            </p:cNvPr>
            <p:cNvSpPr/>
            <p:nvPr/>
          </p:nvSpPr>
          <p:spPr>
            <a:xfrm>
              <a:off x="6098663" y="2395538"/>
              <a:ext cx="4845556" cy="2900362"/>
            </a:xfrm>
            <a:prstGeom prst="round2SameRect">
              <a:avLst>
                <a:gd name="adj1" fmla="val 0"/>
                <a:gd name="adj2" fmla="val 3250"/>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lIns="81000" tIns="162000" rIns="108000" anchor="t"/>
            <a:lstStyle/>
            <a:p>
              <a:pPr marL="783000" lvl="2" indent="-108000">
                <a:spcAft>
                  <a:spcPts val="1350"/>
                </a:spcAft>
                <a:buFont typeface="Arial" panose="020B0604020202020204" pitchFamily="34" charset="0"/>
                <a:buChar char="•"/>
                <a:defRPr/>
              </a:pPr>
              <a:r>
                <a:rPr lang="es-CO" sz="1350" dirty="0">
                  <a:solidFill>
                    <a:schemeClr val="bg1"/>
                  </a:solidFill>
                  <a:ea typeface="Calibri" charset="0"/>
                  <a:cs typeface="Futura Std Book"/>
                </a:rPr>
                <a:t>Consolidar portafolio nacional de proyectos de cambio climático</a:t>
              </a:r>
            </a:p>
            <a:p>
              <a:pPr marL="783000" lvl="2" indent="-108000">
                <a:spcAft>
                  <a:spcPts val="1350"/>
                </a:spcAft>
                <a:buFont typeface="Arial" panose="020B0604020202020204" pitchFamily="34" charset="0"/>
                <a:buChar char="•"/>
                <a:defRPr/>
              </a:pPr>
              <a:r>
                <a:rPr lang="es-CO" sz="1350" dirty="0">
                  <a:solidFill>
                    <a:schemeClr val="bg1"/>
                  </a:solidFill>
                  <a:ea typeface="Calibri" charset="0"/>
                  <a:cs typeface="Futura Std Book"/>
                </a:rPr>
                <a:t>Crear plataforma de registro de proyectos de cambio climático que requieran estructuración</a:t>
              </a:r>
            </a:p>
          </p:txBody>
        </p:sp>
        <p:pic>
          <p:nvPicPr>
            <p:cNvPr id="33" name="Picture 1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278589" y="2681064"/>
              <a:ext cx="734151" cy="734151"/>
            </a:xfrm>
            <a:prstGeom prst="rect">
              <a:avLst/>
            </a:prstGeom>
          </p:spPr>
        </p:pic>
      </p:grpSp>
      <p:sp>
        <p:nvSpPr>
          <p:cNvPr id="34" name="CuadroTexto 31">
            <a:extLst>
              <a:ext uri="{FF2B5EF4-FFF2-40B4-BE49-F238E27FC236}">
                <a16:creationId xmlns="" xmlns:a16="http://schemas.microsoft.com/office/drawing/2014/main" id="{AC1312F4-41C0-4DFE-9A9D-0692CAB315B9}"/>
              </a:ext>
            </a:extLst>
          </p:cNvPr>
          <p:cNvSpPr txBox="1"/>
          <p:nvPr/>
        </p:nvSpPr>
        <p:spPr>
          <a:xfrm>
            <a:off x="10108590" y="6368892"/>
            <a:ext cx="1828800" cy="261610"/>
          </a:xfrm>
          <a:prstGeom prst="rect">
            <a:avLst/>
          </a:prstGeom>
          <a:solidFill>
            <a:schemeClr val="bg1"/>
          </a:solidFill>
        </p:spPr>
        <p:txBody>
          <a:bodyPr wrap="square" rtlCol="0">
            <a:spAutoFit/>
          </a:bodyPr>
          <a:lstStyle/>
          <a:p>
            <a:pPr algn="ctr"/>
            <a:r>
              <a:rPr lang="es-CO" sz="1100" dirty="0"/>
              <a:t>Fuente: </a:t>
            </a:r>
            <a:r>
              <a:rPr lang="es-CO" sz="1100" dirty="0" smtClean="0"/>
              <a:t>DNP</a:t>
            </a:r>
            <a:endParaRPr lang="es-CO" sz="1100" dirty="0"/>
          </a:p>
        </p:txBody>
      </p:sp>
    </p:spTree>
    <p:extLst>
      <p:ext uri="{BB962C8B-B14F-4D97-AF65-F5344CB8AC3E}">
        <p14:creationId xmlns="" xmlns:p14="http://schemas.microsoft.com/office/powerpoint/2010/main" val="1528063403"/>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srcRect/>
          <a:stretch>
            <a:fillRect/>
          </a:stretch>
        </p:blipFill>
        <p:spPr bwMode="auto">
          <a:xfrm>
            <a:off x="0" y="-838201"/>
            <a:ext cx="12192000" cy="9148977"/>
          </a:xfrm>
          <a:prstGeom prst="rect">
            <a:avLst/>
          </a:prstGeom>
          <a:noFill/>
          <a:ln w="9525">
            <a:noFill/>
            <a:miter lim="800000"/>
            <a:headEnd/>
            <a:tailEnd/>
          </a:ln>
        </p:spPr>
      </p:pic>
      <p:sp>
        <p:nvSpPr>
          <p:cNvPr id="61442" name="Subtitle 2"/>
          <p:cNvSpPr txBox="1">
            <a:spLocks/>
          </p:cNvSpPr>
          <p:nvPr/>
        </p:nvSpPr>
        <p:spPr bwMode="auto">
          <a:xfrm>
            <a:off x="3767138" y="2973388"/>
            <a:ext cx="6011863" cy="773112"/>
          </a:xfrm>
          <a:prstGeom prst="rect">
            <a:avLst/>
          </a:prstGeom>
          <a:noFill/>
          <a:ln w="9525">
            <a:noFill/>
            <a:miter lim="800000"/>
            <a:headEnd/>
            <a:tailEnd/>
          </a:ln>
        </p:spPr>
        <p:txBody>
          <a:bodyPr/>
          <a:lstStyle/>
          <a:p>
            <a:pPr>
              <a:spcBef>
                <a:spcPct val="20000"/>
              </a:spcBef>
              <a:buFont typeface="Arial" charset="0"/>
              <a:buNone/>
            </a:pPr>
            <a:endParaRPr lang="en-IE" dirty="0">
              <a:solidFill>
                <a:srgbClr val="404040"/>
              </a:solidFill>
            </a:endParaRPr>
          </a:p>
        </p:txBody>
      </p:sp>
      <p:sp>
        <p:nvSpPr>
          <p:cNvPr id="11" name="Title 1"/>
          <p:cNvSpPr txBox="1">
            <a:spLocks/>
          </p:cNvSpPr>
          <p:nvPr/>
        </p:nvSpPr>
        <p:spPr bwMode="auto">
          <a:xfrm>
            <a:off x="2332038" y="-250823"/>
            <a:ext cx="6011863" cy="1470025"/>
          </a:xfrm>
          <a:prstGeom prst="rect">
            <a:avLst/>
          </a:prstGeom>
          <a:noFill/>
          <a:ln w="9525">
            <a:noFill/>
            <a:miter lim="800000"/>
            <a:headEnd/>
            <a:tailEnd/>
          </a:ln>
        </p:spPr>
        <p:txBody>
          <a:bodyPr anchor="ctr"/>
          <a:lstStyle/>
          <a:p>
            <a:r>
              <a:rPr lang="en-GB" sz="4500" dirty="0">
                <a:solidFill>
                  <a:srgbClr val="FF6600"/>
                </a:solidFill>
              </a:rPr>
              <a:t>Gracias</a:t>
            </a:r>
            <a:endParaRPr lang="en-IE" sz="4500" dirty="0">
              <a:solidFill>
                <a:srgbClr val="FF6600"/>
              </a:solidFill>
            </a:endParaRPr>
          </a:p>
        </p:txBody>
      </p:sp>
      <p:sp>
        <p:nvSpPr>
          <p:cNvPr id="13" name="Subtitle 2"/>
          <p:cNvSpPr txBox="1">
            <a:spLocks/>
          </p:cNvSpPr>
          <p:nvPr/>
        </p:nvSpPr>
        <p:spPr bwMode="auto">
          <a:xfrm>
            <a:off x="4842669" y="0"/>
            <a:ext cx="6011863" cy="773112"/>
          </a:xfrm>
          <a:prstGeom prst="rect">
            <a:avLst/>
          </a:prstGeom>
          <a:noFill/>
          <a:ln w="9525">
            <a:noFill/>
            <a:miter lim="800000"/>
            <a:headEnd/>
            <a:tailEnd/>
          </a:ln>
        </p:spPr>
        <p:txBody>
          <a:bodyPr/>
          <a:lstStyle/>
          <a:p>
            <a:pPr>
              <a:spcBef>
                <a:spcPct val="20000"/>
              </a:spcBef>
              <a:buFont typeface="Arial" charset="0"/>
              <a:buNone/>
            </a:pPr>
            <a:r>
              <a:rPr lang="en-GB" dirty="0">
                <a:solidFill>
                  <a:srgbClr val="404040"/>
                </a:solidFill>
              </a:rPr>
              <a:t>Javier </a:t>
            </a:r>
            <a:r>
              <a:rPr lang="en-GB" dirty="0" err="1">
                <a:solidFill>
                  <a:srgbClr val="404040"/>
                </a:solidFill>
              </a:rPr>
              <a:t>Sabogal</a:t>
            </a:r>
            <a:r>
              <a:rPr lang="en-GB" dirty="0">
                <a:solidFill>
                  <a:srgbClr val="404040"/>
                </a:solidFill>
              </a:rPr>
              <a:t> </a:t>
            </a:r>
            <a:r>
              <a:rPr lang="en-GB" dirty="0" err="1">
                <a:solidFill>
                  <a:srgbClr val="404040"/>
                </a:solidFill>
              </a:rPr>
              <a:t>Mogollón</a:t>
            </a:r>
            <a:endParaRPr lang="en-GB" dirty="0">
              <a:solidFill>
                <a:srgbClr val="404040"/>
              </a:solidFill>
            </a:endParaRPr>
          </a:p>
          <a:p>
            <a:pPr>
              <a:spcBef>
                <a:spcPct val="20000"/>
              </a:spcBef>
              <a:buFont typeface="Arial" charset="0"/>
              <a:buNone/>
            </a:pPr>
            <a:r>
              <a:rPr lang="en-GB" dirty="0">
                <a:solidFill>
                  <a:srgbClr val="404040"/>
                </a:solidFill>
              </a:rPr>
              <a:t>J</a:t>
            </a:r>
            <a:r>
              <a:rPr lang="en-GB" dirty="0" smtClean="0">
                <a:solidFill>
                  <a:srgbClr val="404040"/>
                </a:solidFill>
              </a:rPr>
              <a:t>avier.sabogal@minhacienda.gov.co</a:t>
            </a:r>
            <a:endParaRPr lang="en-IE" dirty="0">
              <a:solidFill>
                <a:srgbClr val="404040"/>
              </a:solidFill>
            </a:endParaRPr>
          </a:p>
        </p:txBody>
      </p:sp>
    </p:spTree>
    <p:extLst>
      <p:ext uri="{BB962C8B-B14F-4D97-AF65-F5344CB8AC3E}">
        <p14:creationId xmlns="" xmlns:p14="http://schemas.microsoft.com/office/powerpoint/2010/main" val="38030709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2400" y="6108700"/>
            <a:ext cx="1562100" cy="58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291866" y="188759"/>
            <a:ext cx="11613596" cy="559387"/>
          </a:xfrm>
        </p:spPr>
        <p:txBody>
          <a:bodyPr/>
          <a:lstStyle/>
          <a:p>
            <a:r>
              <a:rPr lang="es-CO" sz="2475" dirty="0" smtClean="0"/>
              <a:t>HACIA EL CIERRE DE LA BRECHA DE FINANCIAMIENTO CLIMÁTICO</a:t>
            </a:r>
            <a:endParaRPr lang="es-CO" sz="2475" dirty="0"/>
          </a:p>
        </p:txBody>
      </p:sp>
      <p:sp>
        <p:nvSpPr>
          <p:cNvPr id="6" name="Text Placeholder 2"/>
          <p:cNvSpPr>
            <a:spLocks noGrp="1"/>
          </p:cNvSpPr>
          <p:nvPr>
            <p:ph type="body" sz="quarter" idx="10"/>
          </p:nvPr>
        </p:nvSpPr>
        <p:spPr>
          <a:xfrm>
            <a:off x="291867" y="710484"/>
            <a:ext cx="8444509" cy="360939"/>
          </a:xfrm>
        </p:spPr>
        <p:txBody>
          <a:bodyPr/>
          <a:lstStyle/>
          <a:p>
            <a:r>
              <a:rPr lang="es-CO" dirty="0"/>
              <a:t>Durante los últimos años el gobierno y el sector privado han generado importantes señales que contribuyen al cierre de la brecha de financiamiento climático</a:t>
            </a:r>
          </a:p>
        </p:txBody>
      </p:sp>
      <p:grpSp>
        <p:nvGrpSpPr>
          <p:cNvPr id="7" name="Group 8"/>
          <p:cNvGrpSpPr/>
          <p:nvPr/>
        </p:nvGrpSpPr>
        <p:grpSpPr>
          <a:xfrm>
            <a:off x="2316962" y="1935956"/>
            <a:ext cx="3634167" cy="1493045"/>
            <a:chOff x="857256" y="1676399"/>
            <a:chExt cx="4845556" cy="1990726"/>
          </a:xfrm>
        </p:grpSpPr>
        <p:sp>
          <p:nvSpPr>
            <p:cNvPr id="8" name="Redondear rectángulo de esquina del mismo lado 49">
              <a:extLst>
                <a:ext uri="{FF2B5EF4-FFF2-40B4-BE49-F238E27FC236}">
                  <a16:creationId xmlns="" xmlns:a16="http://schemas.microsoft.com/office/drawing/2014/main" id="{EEA54946-FB57-4238-9A35-90227ED3FBCA}"/>
                </a:ext>
              </a:extLst>
            </p:cNvPr>
            <p:cNvSpPr/>
            <p:nvPr/>
          </p:nvSpPr>
          <p:spPr>
            <a:xfrm>
              <a:off x="857256" y="1676399"/>
              <a:ext cx="4845555" cy="690563"/>
            </a:xfrm>
            <a:prstGeom prst="round2SameRect">
              <a:avLst/>
            </a:prstGeom>
            <a:gradFill flip="none" rotWithShape="1">
              <a:gsLst>
                <a:gs pos="0">
                  <a:srgbClr val="A4091F"/>
                </a:gs>
                <a:gs pos="100000">
                  <a:srgbClr val="80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r>
                <a:rPr lang="es-ES" sz="1350" b="1" dirty="0">
                  <a:solidFill>
                    <a:prstClr val="white"/>
                  </a:solidFill>
                  <a:latin typeface="Futura Std Book"/>
                </a:rPr>
                <a:t>SEÑAL DE POLÍTICA</a:t>
              </a:r>
            </a:p>
          </p:txBody>
        </p:sp>
        <p:sp>
          <p:nvSpPr>
            <p:cNvPr id="9" name="Redondear rectángulo de esquina del mismo lado 50">
              <a:extLst>
                <a:ext uri="{FF2B5EF4-FFF2-40B4-BE49-F238E27FC236}">
                  <a16:creationId xmlns="" xmlns:a16="http://schemas.microsoft.com/office/drawing/2014/main" id="{5AF41DBF-CD48-4F7B-8A89-67916E9F5C13}"/>
                </a:ext>
              </a:extLst>
            </p:cNvPr>
            <p:cNvSpPr/>
            <p:nvPr/>
          </p:nvSpPr>
          <p:spPr>
            <a:xfrm>
              <a:off x="857256" y="2357438"/>
              <a:ext cx="4845556" cy="1309687"/>
            </a:xfrm>
            <a:prstGeom prst="round2SameRect">
              <a:avLst>
                <a:gd name="adj1" fmla="val 0"/>
                <a:gd name="adj2" fmla="val 7207"/>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lIns="135000" rIns="108000" anchor="ctr"/>
            <a:lstStyle/>
            <a:p>
              <a:pPr lvl="2">
                <a:spcAft>
                  <a:spcPts val="900"/>
                </a:spcAft>
                <a:defRPr/>
              </a:pPr>
              <a:r>
                <a:rPr lang="es-CO" sz="1350" dirty="0">
                  <a:solidFill>
                    <a:schemeClr val="bg1"/>
                  </a:solidFill>
                  <a:latin typeface="Futura Std Book"/>
                  <a:ea typeface="Calibri" charset="0"/>
                  <a:cs typeface="Futura Std Book"/>
                </a:rPr>
                <a:t>Para generar un entorno habilitante de movilización de recursos para el cambio climático</a:t>
              </a:r>
            </a:p>
          </p:txBody>
        </p:sp>
        <p:pic>
          <p:nvPicPr>
            <p:cNvPr id="10" name="Picture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44016" y="2608498"/>
              <a:ext cx="807566" cy="807566"/>
            </a:xfrm>
            <a:prstGeom prst="rect">
              <a:avLst/>
            </a:prstGeom>
          </p:spPr>
        </p:pic>
      </p:grpSp>
      <p:grpSp>
        <p:nvGrpSpPr>
          <p:cNvPr id="11" name="Group 22"/>
          <p:cNvGrpSpPr/>
          <p:nvPr/>
        </p:nvGrpSpPr>
        <p:grpSpPr>
          <a:xfrm>
            <a:off x="6217449" y="1935956"/>
            <a:ext cx="3634167" cy="1493045"/>
            <a:chOff x="6257931" y="1438274"/>
            <a:chExt cx="4845556" cy="1990726"/>
          </a:xfrm>
        </p:grpSpPr>
        <p:sp>
          <p:nvSpPr>
            <p:cNvPr id="12" name="Redondear rectángulo de esquina del mismo lado 49">
              <a:extLst>
                <a:ext uri="{FF2B5EF4-FFF2-40B4-BE49-F238E27FC236}">
                  <a16:creationId xmlns="" xmlns:a16="http://schemas.microsoft.com/office/drawing/2014/main" id="{EEA54946-FB57-4238-9A35-90227ED3FBCA}"/>
                </a:ext>
              </a:extLst>
            </p:cNvPr>
            <p:cNvSpPr/>
            <p:nvPr/>
          </p:nvSpPr>
          <p:spPr>
            <a:xfrm>
              <a:off x="6257931" y="1438274"/>
              <a:ext cx="4845555" cy="690563"/>
            </a:xfrm>
            <a:prstGeom prst="round2SameRect">
              <a:avLst/>
            </a:prstGeom>
            <a:gradFill flip="none" rotWithShape="1">
              <a:gsLst>
                <a:gs pos="0">
                  <a:srgbClr val="A4091F"/>
                </a:gs>
                <a:gs pos="100000">
                  <a:srgbClr val="80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s-ES" sz="1350" b="1" dirty="0">
                  <a:solidFill>
                    <a:prstClr val="white"/>
                  </a:solidFill>
                </a:rPr>
                <a:t>SEÑAL DE PRECIO</a:t>
              </a:r>
            </a:p>
          </p:txBody>
        </p:sp>
        <p:sp>
          <p:nvSpPr>
            <p:cNvPr id="13" name="Redondear rectángulo de esquina del mismo lado 50">
              <a:extLst>
                <a:ext uri="{FF2B5EF4-FFF2-40B4-BE49-F238E27FC236}">
                  <a16:creationId xmlns="" xmlns:a16="http://schemas.microsoft.com/office/drawing/2014/main" id="{5AF41DBF-CD48-4F7B-8A89-67916E9F5C13}"/>
                </a:ext>
              </a:extLst>
            </p:cNvPr>
            <p:cNvSpPr/>
            <p:nvPr/>
          </p:nvSpPr>
          <p:spPr>
            <a:xfrm>
              <a:off x="6257931" y="2119313"/>
              <a:ext cx="4845556" cy="1309687"/>
            </a:xfrm>
            <a:prstGeom prst="round2SameRect">
              <a:avLst>
                <a:gd name="adj1" fmla="val 0"/>
                <a:gd name="adj2" fmla="val 7207"/>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lIns="135000" rIns="108000" anchor="ctr"/>
            <a:lstStyle/>
            <a:p>
              <a:pPr lvl="2">
                <a:spcAft>
                  <a:spcPts val="900"/>
                </a:spcAft>
                <a:defRPr/>
              </a:pPr>
              <a:r>
                <a:rPr lang="es-CO" sz="1350" dirty="0">
                  <a:solidFill>
                    <a:schemeClr val="bg1"/>
                  </a:solidFill>
                  <a:ea typeface="Calibri" charset="0"/>
                  <a:cs typeface="Futura Std Book"/>
                </a:rPr>
                <a:t>Para incorporar en la toma de decisiones las externalidades generadas por el cambio climático</a:t>
              </a:r>
            </a:p>
          </p:txBody>
        </p:sp>
        <p:pic>
          <p:nvPicPr>
            <p:cNvPr id="14" name="Picture 2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480006" y="2411843"/>
              <a:ext cx="734151" cy="734151"/>
            </a:xfrm>
            <a:prstGeom prst="rect">
              <a:avLst/>
            </a:prstGeom>
          </p:spPr>
        </p:pic>
      </p:grpSp>
      <p:grpSp>
        <p:nvGrpSpPr>
          <p:cNvPr id="15" name="Group 25"/>
          <p:cNvGrpSpPr/>
          <p:nvPr/>
        </p:nvGrpSpPr>
        <p:grpSpPr>
          <a:xfrm>
            <a:off x="2316962" y="3657600"/>
            <a:ext cx="3634167" cy="1493045"/>
            <a:chOff x="1057281" y="3733799"/>
            <a:chExt cx="4845556" cy="1990726"/>
          </a:xfrm>
        </p:grpSpPr>
        <p:sp>
          <p:nvSpPr>
            <p:cNvPr id="16" name="Redondear rectángulo de esquina del mismo lado 49">
              <a:extLst>
                <a:ext uri="{FF2B5EF4-FFF2-40B4-BE49-F238E27FC236}">
                  <a16:creationId xmlns="" xmlns:a16="http://schemas.microsoft.com/office/drawing/2014/main" id="{EEA54946-FB57-4238-9A35-90227ED3FBCA}"/>
                </a:ext>
              </a:extLst>
            </p:cNvPr>
            <p:cNvSpPr/>
            <p:nvPr/>
          </p:nvSpPr>
          <p:spPr>
            <a:xfrm>
              <a:off x="1057281" y="3733799"/>
              <a:ext cx="4845555" cy="690563"/>
            </a:xfrm>
            <a:prstGeom prst="round2SameRect">
              <a:avLst/>
            </a:prstGeom>
            <a:gradFill flip="none" rotWithShape="1">
              <a:gsLst>
                <a:gs pos="0">
                  <a:srgbClr val="A4091F"/>
                </a:gs>
                <a:gs pos="100000">
                  <a:srgbClr val="80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s-ES" sz="1350" b="1" dirty="0">
                  <a:solidFill>
                    <a:prstClr val="white"/>
                  </a:solidFill>
                </a:rPr>
                <a:t>SEÑAL AL MERCADO FINANCIERO</a:t>
              </a:r>
            </a:p>
          </p:txBody>
        </p:sp>
        <p:sp>
          <p:nvSpPr>
            <p:cNvPr id="17" name="Redondear rectángulo de esquina del mismo lado 50">
              <a:hlinkClick r:id="rId4" action="ppaction://hlinksldjump"/>
              <a:extLst>
                <a:ext uri="{FF2B5EF4-FFF2-40B4-BE49-F238E27FC236}">
                  <a16:creationId xmlns="" xmlns:a16="http://schemas.microsoft.com/office/drawing/2014/main" id="{5AF41DBF-CD48-4F7B-8A89-67916E9F5C13}"/>
                </a:ext>
              </a:extLst>
            </p:cNvPr>
            <p:cNvSpPr/>
            <p:nvPr/>
          </p:nvSpPr>
          <p:spPr>
            <a:xfrm>
              <a:off x="1057281" y="4414838"/>
              <a:ext cx="4845556" cy="1309687"/>
            </a:xfrm>
            <a:prstGeom prst="round2SameRect">
              <a:avLst>
                <a:gd name="adj1" fmla="val 0"/>
                <a:gd name="adj2" fmla="val 7207"/>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lIns="135000" rIns="108000" anchor="ctr"/>
            <a:lstStyle/>
            <a:p>
              <a:pPr lvl="2">
                <a:spcAft>
                  <a:spcPts val="900"/>
                </a:spcAft>
                <a:defRPr/>
              </a:pPr>
              <a:r>
                <a:rPr lang="es-CO" sz="1350" dirty="0">
                  <a:solidFill>
                    <a:schemeClr val="bg1"/>
                  </a:solidFill>
                  <a:ea typeface="Calibri" charset="0"/>
                  <a:cs typeface="Futura Std Book"/>
                </a:rPr>
                <a:t>Para facilitar las inversiones públicas y privadas en cambio climático</a:t>
              </a:r>
            </a:p>
          </p:txBody>
        </p:sp>
        <p:pic>
          <p:nvPicPr>
            <p:cNvPr id="18" name="Picture 2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263090" y="4665897"/>
              <a:ext cx="807566" cy="807566"/>
            </a:xfrm>
            <a:prstGeom prst="rect">
              <a:avLst/>
            </a:prstGeom>
          </p:spPr>
        </p:pic>
      </p:grpSp>
      <p:grpSp>
        <p:nvGrpSpPr>
          <p:cNvPr id="19" name="Group 27"/>
          <p:cNvGrpSpPr/>
          <p:nvPr/>
        </p:nvGrpSpPr>
        <p:grpSpPr>
          <a:xfrm>
            <a:off x="6217449" y="3657600"/>
            <a:ext cx="3634167" cy="1493045"/>
            <a:chOff x="6257931" y="3733799"/>
            <a:chExt cx="4845556" cy="1990726"/>
          </a:xfrm>
        </p:grpSpPr>
        <p:sp>
          <p:nvSpPr>
            <p:cNvPr id="20" name="Redondear rectángulo de esquina del mismo lado 49">
              <a:extLst>
                <a:ext uri="{FF2B5EF4-FFF2-40B4-BE49-F238E27FC236}">
                  <a16:creationId xmlns="" xmlns:a16="http://schemas.microsoft.com/office/drawing/2014/main" id="{EEA54946-FB57-4238-9A35-90227ED3FBCA}"/>
                </a:ext>
              </a:extLst>
            </p:cNvPr>
            <p:cNvSpPr/>
            <p:nvPr/>
          </p:nvSpPr>
          <p:spPr>
            <a:xfrm>
              <a:off x="6257931" y="3733799"/>
              <a:ext cx="4845555" cy="690563"/>
            </a:xfrm>
            <a:prstGeom prst="round2SameRect">
              <a:avLst/>
            </a:prstGeom>
            <a:gradFill flip="none" rotWithShape="1">
              <a:gsLst>
                <a:gs pos="0">
                  <a:srgbClr val="A4091F"/>
                </a:gs>
                <a:gs pos="100000">
                  <a:srgbClr val="80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s-ES" sz="1350" b="1" dirty="0">
                  <a:solidFill>
                    <a:prstClr val="white"/>
                  </a:solidFill>
                </a:rPr>
                <a:t>SEÑAL A COOPERANTES INTERNACIONALES</a:t>
              </a:r>
            </a:p>
          </p:txBody>
        </p:sp>
        <p:sp>
          <p:nvSpPr>
            <p:cNvPr id="21" name="Redondear rectángulo de esquina del mismo lado 50">
              <a:hlinkClick r:id="rId6" action="ppaction://hlinksldjump"/>
              <a:extLst>
                <a:ext uri="{FF2B5EF4-FFF2-40B4-BE49-F238E27FC236}">
                  <a16:creationId xmlns="" xmlns:a16="http://schemas.microsoft.com/office/drawing/2014/main" id="{5AF41DBF-CD48-4F7B-8A89-67916E9F5C13}"/>
                </a:ext>
              </a:extLst>
            </p:cNvPr>
            <p:cNvSpPr/>
            <p:nvPr/>
          </p:nvSpPr>
          <p:spPr>
            <a:xfrm>
              <a:off x="6257931" y="4414838"/>
              <a:ext cx="4845556" cy="1309687"/>
            </a:xfrm>
            <a:prstGeom prst="round2SameRect">
              <a:avLst>
                <a:gd name="adj1" fmla="val 0"/>
                <a:gd name="adj2" fmla="val 7207"/>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lIns="135000" rIns="108000" anchor="ctr"/>
            <a:lstStyle/>
            <a:p>
              <a:pPr lvl="2">
                <a:spcAft>
                  <a:spcPts val="900"/>
                </a:spcAft>
                <a:defRPr/>
              </a:pPr>
              <a:r>
                <a:rPr lang="es-CO" sz="1350" dirty="0">
                  <a:solidFill>
                    <a:schemeClr val="bg1"/>
                  </a:solidFill>
                  <a:ea typeface="Calibri" charset="0"/>
                  <a:cs typeface="Futura Std Book"/>
                </a:rPr>
                <a:t>Para lograr una meta mas ambiciosa de desarrollo </a:t>
              </a:r>
              <a:r>
                <a:rPr lang="es-CO" sz="1350" dirty="0" err="1">
                  <a:solidFill>
                    <a:schemeClr val="bg1"/>
                  </a:solidFill>
                  <a:ea typeface="Calibri" charset="0"/>
                  <a:cs typeface="Futura Std Book"/>
                </a:rPr>
                <a:t>resiliente</a:t>
              </a:r>
              <a:r>
                <a:rPr lang="es-CO" sz="1350" dirty="0">
                  <a:solidFill>
                    <a:schemeClr val="bg1"/>
                  </a:solidFill>
                  <a:ea typeface="Calibri" charset="0"/>
                  <a:cs typeface="Futura Std Book"/>
                </a:rPr>
                <a:t> y bajo en carbono</a:t>
              </a:r>
            </a:p>
          </p:txBody>
        </p:sp>
        <p:pic>
          <p:nvPicPr>
            <p:cNvPr id="22" name="Picture 2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422856" y="4662486"/>
              <a:ext cx="807566" cy="807566"/>
            </a:xfrm>
            <a:prstGeom prst="rect">
              <a:avLst/>
            </a:prstGeom>
          </p:spPr>
        </p:pic>
      </p:grpSp>
      <p:pic>
        <p:nvPicPr>
          <p:cNvPr id="3" name="Imagen 2"/>
          <p:cNvPicPr>
            <a:picLocks noChangeAspect="1"/>
          </p:cNvPicPr>
          <p:nvPr/>
        </p:nvPicPr>
        <p:blipFill>
          <a:blip r:embed="rId8" cstate="print"/>
          <a:stretch>
            <a:fillRect/>
          </a:stretch>
        </p:blipFill>
        <p:spPr>
          <a:xfrm>
            <a:off x="0" y="46813"/>
            <a:ext cx="12192000" cy="6764374"/>
          </a:xfrm>
          <a:prstGeom prst="rect">
            <a:avLst/>
          </a:prstGeom>
        </p:spPr>
      </p:pic>
      <p:sp>
        <p:nvSpPr>
          <p:cNvPr id="23" name="CuadroTexto 22"/>
          <p:cNvSpPr txBox="1"/>
          <p:nvPr/>
        </p:nvSpPr>
        <p:spPr>
          <a:xfrm>
            <a:off x="9037930" y="6388100"/>
            <a:ext cx="1627369" cy="369332"/>
          </a:xfrm>
          <a:prstGeom prst="rect">
            <a:avLst/>
          </a:prstGeom>
          <a:noFill/>
        </p:spPr>
        <p:txBody>
          <a:bodyPr wrap="none" rtlCol="0">
            <a:spAutoFit/>
          </a:bodyPr>
          <a:lstStyle/>
          <a:p>
            <a:r>
              <a:rPr lang="en-US" dirty="0" smtClean="0"/>
              <a:t>Fuente: MADS</a:t>
            </a:r>
            <a:endParaRPr lang="en-US" dirty="0"/>
          </a:p>
        </p:txBody>
      </p:sp>
    </p:spTree>
    <p:extLst>
      <p:ext uri="{BB962C8B-B14F-4D97-AF65-F5344CB8AC3E}">
        <p14:creationId xmlns="" xmlns:p14="http://schemas.microsoft.com/office/powerpoint/2010/main" val="2804421629"/>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2400" y="6108700"/>
            <a:ext cx="1562100" cy="58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291866" y="188759"/>
            <a:ext cx="11613596" cy="559387"/>
          </a:xfrm>
        </p:spPr>
        <p:txBody>
          <a:bodyPr/>
          <a:lstStyle/>
          <a:p>
            <a:r>
              <a:rPr lang="es-CO" sz="2475" dirty="0" smtClean="0"/>
              <a:t>HACIA EL CIERRE DE LA BRECHA DE FINANCIAMIENTO CLIMÁTICO</a:t>
            </a:r>
            <a:endParaRPr lang="es-CO" sz="2475" dirty="0"/>
          </a:p>
        </p:txBody>
      </p:sp>
      <p:sp>
        <p:nvSpPr>
          <p:cNvPr id="6" name="Text Placeholder 2"/>
          <p:cNvSpPr>
            <a:spLocks noGrp="1"/>
          </p:cNvSpPr>
          <p:nvPr>
            <p:ph type="body" sz="quarter" idx="10"/>
          </p:nvPr>
        </p:nvSpPr>
        <p:spPr>
          <a:xfrm>
            <a:off x="291867" y="710484"/>
            <a:ext cx="8444509" cy="360939"/>
          </a:xfrm>
        </p:spPr>
        <p:txBody>
          <a:bodyPr/>
          <a:lstStyle/>
          <a:p>
            <a:r>
              <a:rPr lang="es-CO" dirty="0"/>
              <a:t>Durante los últimos años el gobierno y el sector privado han generado importantes señales que contribuyen al cierre de la brecha de financiamiento climático</a:t>
            </a:r>
          </a:p>
        </p:txBody>
      </p:sp>
      <p:grpSp>
        <p:nvGrpSpPr>
          <p:cNvPr id="7" name="Group 8"/>
          <p:cNvGrpSpPr/>
          <p:nvPr/>
        </p:nvGrpSpPr>
        <p:grpSpPr>
          <a:xfrm>
            <a:off x="2316962" y="1935956"/>
            <a:ext cx="3634167" cy="1493045"/>
            <a:chOff x="857256" y="1676399"/>
            <a:chExt cx="4845556" cy="1990726"/>
          </a:xfrm>
        </p:grpSpPr>
        <p:sp>
          <p:nvSpPr>
            <p:cNvPr id="8" name="Redondear rectángulo de esquina del mismo lado 49">
              <a:extLst>
                <a:ext uri="{FF2B5EF4-FFF2-40B4-BE49-F238E27FC236}">
                  <a16:creationId xmlns="" xmlns:a16="http://schemas.microsoft.com/office/drawing/2014/main" id="{EEA54946-FB57-4238-9A35-90227ED3FBCA}"/>
                </a:ext>
              </a:extLst>
            </p:cNvPr>
            <p:cNvSpPr/>
            <p:nvPr/>
          </p:nvSpPr>
          <p:spPr>
            <a:xfrm>
              <a:off x="857256" y="1676399"/>
              <a:ext cx="4845555" cy="690563"/>
            </a:xfrm>
            <a:prstGeom prst="round2SameRect">
              <a:avLst/>
            </a:prstGeom>
            <a:gradFill flip="none" rotWithShape="1">
              <a:gsLst>
                <a:gs pos="0">
                  <a:srgbClr val="A4091F"/>
                </a:gs>
                <a:gs pos="100000">
                  <a:srgbClr val="80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r>
                <a:rPr lang="es-ES" sz="1350" b="1" dirty="0">
                  <a:solidFill>
                    <a:prstClr val="white"/>
                  </a:solidFill>
                  <a:latin typeface="Futura Std Book"/>
                </a:rPr>
                <a:t>SEÑAL DE POLÍTICA</a:t>
              </a:r>
            </a:p>
          </p:txBody>
        </p:sp>
        <p:sp>
          <p:nvSpPr>
            <p:cNvPr id="9" name="Redondear rectángulo de esquina del mismo lado 50">
              <a:extLst>
                <a:ext uri="{FF2B5EF4-FFF2-40B4-BE49-F238E27FC236}">
                  <a16:creationId xmlns="" xmlns:a16="http://schemas.microsoft.com/office/drawing/2014/main" id="{5AF41DBF-CD48-4F7B-8A89-67916E9F5C13}"/>
                </a:ext>
              </a:extLst>
            </p:cNvPr>
            <p:cNvSpPr/>
            <p:nvPr/>
          </p:nvSpPr>
          <p:spPr>
            <a:xfrm>
              <a:off x="857256" y="2357438"/>
              <a:ext cx="4845556" cy="1309687"/>
            </a:xfrm>
            <a:prstGeom prst="round2SameRect">
              <a:avLst>
                <a:gd name="adj1" fmla="val 0"/>
                <a:gd name="adj2" fmla="val 7207"/>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lIns="135000" rIns="108000" anchor="ctr"/>
            <a:lstStyle/>
            <a:p>
              <a:pPr lvl="2">
                <a:spcAft>
                  <a:spcPts val="900"/>
                </a:spcAft>
                <a:defRPr/>
              </a:pPr>
              <a:r>
                <a:rPr lang="es-CO" sz="1350" dirty="0">
                  <a:solidFill>
                    <a:schemeClr val="bg1"/>
                  </a:solidFill>
                  <a:latin typeface="Futura Std Book"/>
                  <a:ea typeface="Calibri" charset="0"/>
                  <a:cs typeface="Futura Std Book"/>
                </a:rPr>
                <a:t>Para generar un entorno habilitante de movilización de recursos para el cambio climático</a:t>
              </a:r>
            </a:p>
          </p:txBody>
        </p:sp>
        <p:pic>
          <p:nvPicPr>
            <p:cNvPr id="10" name="Picture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44016" y="2608498"/>
              <a:ext cx="807566" cy="807566"/>
            </a:xfrm>
            <a:prstGeom prst="rect">
              <a:avLst/>
            </a:prstGeom>
          </p:spPr>
        </p:pic>
      </p:grpSp>
      <p:grpSp>
        <p:nvGrpSpPr>
          <p:cNvPr id="11" name="Group 22"/>
          <p:cNvGrpSpPr/>
          <p:nvPr/>
        </p:nvGrpSpPr>
        <p:grpSpPr>
          <a:xfrm>
            <a:off x="6217449" y="1935956"/>
            <a:ext cx="3634167" cy="1493045"/>
            <a:chOff x="6257931" y="1438274"/>
            <a:chExt cx="4845556" cy="1990726"/>
          </a:xfrm>
        </p:grpSpPr>
        <p:sp>
          <p:nvSpPr>
            <p:cNvPr id="12" name="Redondear rectángulo de esquina del mismo lado 49">
              <a:extLst>
                <a:ext uri="{FF2B5EF4-FFF2-40B4-BE49-F238E27FC236}">
                  <a16:creationId xmlns="" xmlns:a16="http://schemas.microsoft.com/office/drawing/2014/main" id="{EEA54946-FB57-4238-9A35-90227ED3FBCA}"/>
                </a:ext>
              </a:extLst>
            </p:cNvPr>
            <p:cNvSpPr/>
            <p:nvPr/>
          </p:nvSpPr>
          <p:spPr>
            <a:xfrm>
              <a:off x="6257931" y="1438274"/>
              <a:ext cx="4845555" cy="690563"/>
            </a:xfrm>
            <a:prstGeom prst="round2SameRect">
              <a:avLst/>
            </a:prstGeom>
            <a:gradFill flip="none" rotWithShape="1">
              <a:gsLst>
                <a:gs pos="0">
                  <a:srgbClr val="A4091F"/>
                </a:gs>
                <a:gs pos="100000">
                  <a:srgbClr val="80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s-ES" sz="1350" b="1" dirty="0">
                  <a:solidFill>
                    <a:prstClr val="white"/>
                  </a:solidFill>
                </a:rPr>
                <a:t>SEÑAL DE PRECIO</a:t>
              </a:r>
            </a:p>
          </p:txBody>
        </p:sp>
        <p:sp>
          <p:nvSpPr>
            <p:cNvPr id="13" name="Redondear rectángulo de esquina del mismo lado 50">
              <a:extLst>
                <a:ext uri="{FF2B5EF4-FFF2-40B4-BE49-F238E27FC236}">
                  <a16:creationId xmlns="" xmlns:a16="http://schemas.microsoft.com/office/drawing/2014/main" id="{5AF41DBF-CD48-4F7B-8A89-67916E9F5C13}"/>
                </a:ext>
              </a:extLst>
            </p:cNvPr>
            <p:cNvSpPr/>
            <p:nvPr/>
          </p:nvSpPr>
          <p:spPr>
            <a:xfrm>
              <a:off x="6257931" y="2119313"/>
              <a:ext cx="4845556" cy="1309687"/>
            </a:xfrm>
            <a:prstGeom prst="round2SameRect">
              <a:avLst>
                <a:gd name="adj1" fmla="val 0"/>
                <a:gd name="adj2" fmla="val 7207"/>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lIns="135000" rIns="108000" anchor="ctr"/>
            <a:lstStyle/>
            <a:p>
              <a:pPr lvl="2">
                <a:spcAft>
                  <a:spcPts val="900"/>
                </a:spcAft>
                <a:defRPr/>
              </a:pPr>
              <a:r>
                <a:rPr lang="es-CO" sz="1350" dirty="0">
                  <a:solidFill>
                    <a:schemeClr val="bg1"/>
                  </a:solidFill>
                  <a:ea typeface="Calibri" charset="0"/>
                  <a:cs typeface="Futura Std Book"/>
                </a:rPr>
                <a:t>Para incorporar en la toma de decisiones las externalidades generadas por el cambio climático</a:t>
              </a:r>
            </a:p>
          </p:txBody>
        </p:sp>
        <p:pic>
          <p:nvPicPr>
            <p:cNvPr id="14" name="Picture 2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480006" y="2411843"/>
              <a:ext cx="734151" cy="734151"/>
            </a:xfrm>
            <a:prstGeom prst="rect">
              <a:avLst/>
            </a:prstGeom>
          </p:spPr>
        </p:pic>
      </p:grpSp>
      <p:grpSp>
        <p:nvGrpSpPr>
          <p:cNvPr id="15" name="Group 25"/>
          <p:cNvGrpSpPr/>
          <p:nvPr/>
        </p:nvGrpSpPr>
        <p:grpSpPr>
          <a:xfrm>
            <a:off x="2316962" y="3657600"/>
            <a:ext cx="3634167" cy="1493045"/>
            <a:chOff x="1057281" y="3733799"/>
            <a:chExt cx="4845556" cy="1990726"/>
          </a:xfrm>
        </p:grpSpPr>
        <p:sp>
          <p:nvSpPr>
            <p:cNvPr id="16" name="Redondear rectángulo de esquina del mismo lado 49">
              <a:extLst>
                <a:ext uri="{FF2B5EF4-FFF2-40B4-BE49-F238E27FC236}">
                  <a16:creationId xmlns="" xmlns:a16="http://schemas.microsoft.com/office/drawing/2014/main" id="{EEA54946-FB57-4238-9A35-90227ED3FBCA}"/>
                </a:ext>
              </a:extLst>
            </p:cNvPr>
            <p:cNvSpPr/>
            <p:nvPr/>
          </p:nvSpPr>
          <p:spPr>
            <a:xfrm>
              <a:off x="1057281" y="3733799"/>
              <a:ext cx="4845555" cy="690563"/>
            </a:xfrm>
            <a:prstGeom prst="round2SameRect">
              <a:avLst/>
            </a:prstGeom>
            <a:gradFill flip="none" rotWithShape="1">
              <a:gsLst>
                <a:gs pos="0">
                  <a:srgbClr val="A4091F"/>
                </a:gs>
                <a:gs pos="100000">
                  <a:srgbClr val="80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s-ES" sz="1350" b="1" dirty="0">
                  <a:solidFill>
                    <a:prstClr val="white"/>
                  </a:solidFill>
                </a:rPr>
                <a:t>SEÑAL AL MERCADO FINANCIERO</a:t>
              </a:r>
            </a:p>
          </p:txBody>
        </p:sp>
        <p:sp>
          <p:nvSpPr>
            <p:cNvPr id="17" name="Redondear rectángulo de esquina del mismo lado 50">
              <a:hlinkClick r:id="rId4" action="ppaction://hlinksldjump"/>
              <a:extLst>
                <a:ext uri="{FF2B5EF4-FFF2-40B4-BE49-F238E27FC236}">
                  <a16:creationId xmlns="" xmlns:a16="http://schemas.microsoft.com/office/drawing/2014/main" id="{5AF41DBF-CD48-4F7B-8A89-67916E9F5C13}"/>
                </a:ext>
              </a:extLst>
            </p:cNvPr>
            <p:cNvSpPr/>
            <p:nvPr/>
          </p:nvSpPr>
          <p:spPr>
            <a:xfrm>
              <a:off x="1057281" y="4414838"/>
              <a:ext cx="4845556" cy="1309687"/>
            </a:xfrm>
            <a:prstGeom prst="round2SameRect">
              <a:avLst>
                <a:gd name="adj1" fmla="val 0"/>
                <a:gd name="adj2" fmla="val 7207"/>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lIns="135000" rIns="108000" anchor="ctr"/>
            <a:lstStyle/>
            <a:p>
              <a:pPr lvl="2">
                <a:spcAft>
                  <a:spcPts val="900"/>
                </a:spcAft>
                <a:defRPr/>
              </a:pPr>
              <a:r>
                <a:rPr lang="es-CO" sz="1350" dirty="0">
                  <a:solidFill>
                    <a:schemeClr val="bg1"/>
                  </a:solidFill>
                  <a:ea typeface="Calibri" charset="0"/>
                  <a:cs typeface="Futura Std Book"/>
                </a:rPr>
                <a:t>Para facilitar las inversiones públicas y privadas en cambio climático</a:t>
              </a:r>
            </a:p>
          </p:txBody>
        </p:sp>
        <p:pic>
          <p:nvPicPr>
            <p:cNvPr id="18" name="Picture 2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263090" y="4665897"/>
              <a:ext cx="807566" cy="807566"/>
            </a:xfrm>
            <a:prstGeom prst="rect">
              <a:avLst/>
            </a:prstGeom>
          </p:spPr>
        </p:pic>
      </p:grpSp>
      <p:grpSp>
        <p:nvGrpSpPr>
          <p:cNvPr id="19" name="Group 27"/>
          <p:cNvGrpSpPr/>
          <p:nvPr/>
        </p:nvGrpSpPr>
        <p:grpSpPr>
          <a:xfrm>
            <a:off x="6217449" y="3657600"/>
            <a:ext cx="3634167" cy="1493045"/>
            <a:chOff x="6257931" y="3733799"/>
            <a:chExt cx="4845556" cy="1990726"/>
          </a:xfrm>
        </p:grpSpPr>
        <p:sp>
          <p:nvSpPr>
            <p:cNvPr id="20" name="Redondear rectángulo de esquina del mismo lado 49">
              <a:extLst>
                <a:ext uri="{FF2B5EF4-FFF2-40B4-BE49-F238E27FC236}">
                  <a16:creationId xmlns="" xmlns:a16="http://schemas.microsoft.com/office/drawing/2014/main" id="{EEA54946-FB57-4238-9A35-90227ED3FBCA}"/>
                </a:ext>
              </a:extLst>
            </p:cNvPr>
            <p:cNvSpPr/>
            <p:nvPr/>
          </p:nvSpPr>
          <p:spPr>
            <a:xfrm>
              <a:off x="6257931" y="3733799"/>
              <a:ext cx="4845555" cy="690563"/>
            </a:xfrm>
            <a:prstGeom prst="round2SameRect">
              <a:avLst/>
            </a:prstGeom>
            <a:gradFill flip="none" rotWithShape="1">
              <a:gsLst>
                <a:gs pos="0">
                  <a:srgbClr val="A4091F"/>
                </a:gs>
                <a:gs pos="100000">
                  <a:srgbClr val="80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s-ES" sz="1350" b="1" dirty="0">
                  <a:solidFill>
                    <a:prstClr val="white"/>
                  </a:solidFill>
                </a:rPr>
                <a:t>SEÑAL A COOPERANTES INTERNACIONALES</a:t>
              </a:r>
            </a:p>
          </p:txBody>
        </p:sp>
        <p:sp>
          <p:nvSpPr>
            <p:cNvPr id="21" name="Redondear rectángulo de esquina del mismo lado 50">
              <a:hlinkClick r:id="rId6" action="ppaction://hlinksldjump"/>
              <a:extLst>
                <a:ext uri="{FF2B5EF4-FFF2-40B4-BE49-F238E27FC236}">
                  <a16:creationId xmlns="" xmlns:a16="http://schemas.microsoft.com/office/drawing/2014/main" id="{5AF41DBF-CD48-4F7B-8A89-67916E9F5C13}"/>
                </a:ext>
              </a:extLst>
            </p:cNvPr>
            <p:cNvSpPr/>
            <p:nvPr/>
          </p:nvSpPr>
          <p:spPr>
            <a:xfrm>
              <a:off x="6257931" y="4414838"/>
              <a:ext cx="4845556" cy="1309687"/>
            </a:xfrm>
            <a:prstGeom prst="round2SameRect">
              <a:avLst>
                <a:gd name="adj1" fmla="val 0"/>
                <a:gd name="adj2" fmla="val 7207"/>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lIns="135000" rIns="108000" anchor="ctr"/>
            <a:lstStyle/>
            <a:p>
              <a:pPr lvl="2">
                <a:spcAft>
                  <a:spcPts val="900"/>
                </a:spcAft>
                <a:defRPr/>
              </a:pPr>
              <a:r>
                <a:rPr lang="es-CO" sz="1350" dirty="0">
                  <a:solidFill>
                    <a:schemeClr val="bg1"/>
                  </a:solidFill>
                  <a:ea typeface="Calibri" charset="0"/>
                  <a:cs typeface="Futura Std Book"/>
                </a:rPr>
                <a:t>Para lograr una meta mas ambiciosa de desarrollo </a:t>
              </a:r>
              <a:r>
                <a:rPr lang="es-CO" sz="1350" dirty="0" err="1">
                  <a:solidFill>
                    <a:schemeClr val="bg1"/>
                  </a:solidFill>
                  <a:ea typeface="Calibri" charset="0"/>
                  <a:cs typeface="Futura Std Book"/>
                </a:rPr>
                <a:t>resiliente</a:t>
              </a:r>
              <a:r>
                <a:rPr lang="es-CO" sz="1350" dirty="0">
                  <a:solidFill>
                    <a:schemeClr val="bg1"/>
                  </a:solidFill>
                  <a:ea typeface="Calibri" charset="0"/>
                  <a:cs typeface="Futura Std Book"/>
                </a:rPr>
                <a:t> y bajo en carbono</a:t>
              </a:r>
            </a:p>
          </p:txBody>
        </p:sp>
        <p:pic>
          <p:nvPicPr>
            <p:cNvPr id="22" name="Picture 2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422856" y="4662486"/>
              <a:ext cx="807566" cy="807566"/>
            </a:xfrm>
            <a:prstGeom prst="rect">
              <a:avLst/>
            </a:prstGeom>
          </p:spPr>
        </p:pic>
      </p:grpSp>
      <p:sp>
        <p:nvSpPr>
          <p:cNvPr id="23" name="CuadroTexto 22"/>
          <p:cNvSpPr txBox="1"/>
          <p:nvPr/>
        </p:nvSpPr>
        <p:spPr>
          <a:xfrm>
            <a:off x="9037930" y="6388100"/>
            <a:ext cx="1627369" cy="369332"/>
          </a:xfrm>
          <a:prstGeom prst="rect">
            <a:avLst/>
          </a:prstGeom>
          <a:noFill/>
        </p:spPr>
        <p:txBody>
          <a:bodyPr wrap="none" rtlCol="0">
            <a:spAutoFit/>
          </a:bodyPr>
          <a:lstStyle/>
          <a:p>
            <a:r>
              <a:rPr lang="en-US" dirty="0" smtClean="0"/>
              <a:t>Fuente: MADS</a:t>
            </a:r>
            <a:endParaRPr lang="en-US" dirty="0"/>
          </a:p>
        </p:txBody>
      </p:sp>
      <p:pic>
        <p:nvPicPr>
          <p:cNvPr id="4" name="Imagen 3"/>
          <p:cNvPicPr>
            <a:picLocks noChangeAspect="1"/>
          </p:cNvPicPr>
          <p:nvPr/>
        </p:nvPicPr>
        <p:blipFill>
          <a:blip r:embed="rId8" cstate="print"/>
          <a:stretch>
            <a:fillRect/>
          </a:stretch>
        </p:blipFill>
        <p:spPr>
          <a:xfrm>
            <a:off x="0" y="37853"/>
            <a:ext cx="12192000" cy="6782293"/>
          </a:xfrm>
          <a:prstGeom prst="rect">
            <a:avLst/>
          </a:prstGeom>
        </p:spPr>
      </p:pic>
      <p:sp>
        <p:nvSpPr>
          <p:cNvPr id="24" name="CuadroTexto 23"/>
          <p:cNvSpPr txBox="1"/>
          <p:nvPr/>
        </p:nvSpPr>
        <p:spPr>
          <a:xfrm>
            <a:off x="689593" y="6356724"/>
            <a:ext cx="1627369" cy="369332"/>
          </a:xfrm>
          <a:prstGeom prst="rect">
            <a:avLst/>
          </a:prstGeom>
          <a:noFill/>
        </p:spPr>
        <p:txBody>
          <a:bodyPr wrap="none" rtlCol="0">
            <a:spAutoFit/>
          </a:bodyPr>
          <a:lstStyle/>
          <a:p>
            <a:r>
              <a:rPr lang="en-US" dirty="0" smtClean="0">
                <a:solidFill>
                  <a:schemeClr val="bg1"/>
                </a:solidFill>
              </a:rPr>
              <a:t>Fuente: MADS</a:t>
            </a:r>
            <a:endParaRPr lang="en-US" dirty="0">
              <a:solidFill>
                <a:schemeClr val="bg1"/>
              </a:solidFill>
            </a:endParaRPr>
          </a:p>
        </p:txBody>
      </p:sp>
    </p:spTree>
    <p:extLst>
      <p:ext uri="{BB962C8B-B14F-4D97-AF65-F5344CB8AC3E}">
        <p14:creationId xmlns="" xmlns:p14="http://schemas.microsoft.com/office/powerpoint/2010/main" val="173108792"/>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2400" y="6108700"/>
            <a:ext cx="1562100" cy="58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adroTexto 22"/>
          <p:cNvSpPr txBox="1"/>
          <p:nvPr/>
        </p:nvSpPr>
        <p:spPr>
          <a:xfrm>
            <a:off x="9037930" y="6388100"/>
            <a:ext cx="1627369" cy="369332"/>
          </a:xfrm>
          <a:prstGeom prst="rect">
            <a:avLst/>
          </a:prstGeom>
          <a:noFill/>
        </p:spPr>
        <p:txBody>
          <a:bodyPr wrap="none" rtlCol="0">
            <a:spAutoFit/>
          </a:bodyPr>
          <a:lstStyle/>
          <a:p>
            <a:r>
              <a:rPr lang="en-US" dirty="0" smtClean="0"/>
              <a:t>Fuente: MADS</a:t>
            </a:r>
            <a:endParaRPr lang="en-US" dirty="0"/>
          </a:p>
        </p:txBody>
      </p:sp>
      <p:sp>
        <p:nvSpPr>
          <p:cNvPr id="24" name="CuadroTexto 23"/>
          <p:cNvSpPr txBox="1"/>
          <p:nvPr/>
        </p:nvSpPr>
        <p:spPr>
          <a:xfrm>
            <a:off x="689593" y="6356724"/>
            <a:ext cx="1627369" cy="369332"/>
          </a:xfrm>
          <a:prstGeom prst="rect">
            <a:avLst/>
          </a:prstGeom>
          <a:noFill/>
        </p:spPr>
        <p:txBody>
          <a:bodyPr wrap="none" rtlCol="0">
            <a:spAutoFit/>
          </a:bodyPr>
          <a:lstStyle/>
          <a:p>
            <a:r>
              <a:rPr lang="en-US" dirty="0" smtClean="0">
                <a:solidFill>
                  <a:schemeClr val="bg1"/>
                </a:solidFill>
              </a:rPr>
              <a:t>Fuente: MADS</a:t>
            </a:r>
            <a:endParaRPr lang="en-US" dirty="0">
              <a:solidFill>
                <a:schemeClr val="bg1"/>
              </a:solidFill>
            </a:endParaRPr>
          </a:p>
        </p:txBody>
      </p:sp>
      <p:sp>
        <p:nvSpPr>
          <p:cNvPr id="3" name="Título 2"/>
          <p:cNvSpPr>
            <a:spLocks noGrp="1"/>
          </p:cNvSpPr>
          <p:nvPr>
            <p:ph type="title"/>
          </p:nvPr>
        </p:nvSpPr>
        <p:spPr/>
        <p:txBody>
          <a:bodyPr/>
          <a:lstStyle/>
          <a:p>
            <a:endParaRPr lang="en-US"/>
          </a:p>
        </p:txBody>
      </p:sp>
      <p:sp>
        <p:nvSpPr>
          <p:cNvPr id="25" name="Marcador de texto 24"/>
          <p:cNvSpPr>
            <a:spLocks noGrp="1"/>
          </p:cNvSpPr>
          <p:nvPr>
            <p:ph type="body" sz="quarter" idx="10"/>
          </p:nvPr>
        </p:nvSpPr>
        <p:spPr/>
        <p:txBody>
          <a:bodyPr/>
          <a:lstStyle/>
          <a:p>
            <a:endParaRPr lang="en-US"/>
          </a:p>
        </p:txBody>
      </p:sp>
      <p:pic>
        <p:nvPicPr>
          <p:cNvPr id="26" name="Imagen 25"/>
          <p:cNvPicPr>
            <a:picLocks noChangeAspect="1"/>
          </p:cNvPicPr>
          <p:nvPr/>
        </p:nvPicPr>
        <p:blipFill>
          <a:blip r:embed="rId2" cstate="print"/>
          <a:stretch>
            <a:fillRect/>
          </a:stretch>
        </p:blipFill>
        <p:spPr>
          <a:xfrm>
            <a:off x="0" y="61315"/>
            <a:ext cx="12192000" cy="6735369"/>
          </a:xfrm>
          <a:prstGeom prst="rect">
            <a:avLst/>
          </a:prstGeom>
        </p:spPr>
      </p:pic>
      <p:sp>
        <p:nvSpPr>
          <p:cNvPr id="27" name="CuadroTexto 26"/>
          <p:cNvSpPr txBox="1"/>
          <p:nvPr/>
        </p:nvSpPr>
        <p:spPr>
          <a:xfrm>
            <a:off x="9037929" y="6323568"/>
            <a:ext cx="1627369" cy="369332"/>
          </a:xfrm>
          <a:prstGeom prst="rect">
            <a:avLst/>
          </a:prstGeom>
          <a:noFill/>
        </p:spPr>
        <p:txBody>
          <a:bodyPr wrap="none" rtlCol="0">
            <a:spAutoFit/>
          </a:bodyPr>
          <a:lstStyle/>
          <a:p>
            <a:r>
              <a:rPr lang="en-US" dirty="0" smtClean="0">
                <a:solidFill>
                  <a:schemeClr val="bg1"/>
                </a:solidFill>
              </a:rPr>
              <a:t>Fuente: MADS</a:t>
            </a:r>
            <a:endParaRPr lang="en-US" dirty="0">
              <a:solidFill>
                <a:schemeClr val="bg1"/>
              </a:solidFill>
            </a:endParaRPr>
          </a:p>
        </p:txBody>
      </p:sp>
    </p:spTree>
    <p:extLst>
      <p:ext uri="{BB962C8B-B14F-4D97-AF65-F5344CB8AC3E}">
        <p14:creationId xmlns="" xmlns:p14="http://schemas.microsoft.com/office/powerpoint/2010/main" val="2107889227"/>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2400" y="6108700"/>
            <a:ext cx="1562100" cy="58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291866" y="188759"/>
            <a:ext cx="11613596" cy="559387"/>
          </a:xfrm>
        </p:spPr>
        <p:txBody>
          <a:bodyPr/>
          <a:lstStyle/>
          <a:p>
            <a:r>
              <a:rPr lang="es-CO" sz="2475" dirty="0" smtClean="0"/>
              <a:t>HACIA EL CIERRE DE LA BRECHA DE FINANCIAMIENTO CLIMÁTICO</a:t>
            </a:r>
            <a:endParaRPr lang="es-CO" sz="2475" dirty="0"/>
          </a:p>
        </p:txBody>
      </p:sp>
      <p:sp>
        <p:nvSpPr>
          <p:cNvPr id="6" name="Text Placeholder 2"/>
          <p:cNvSpPr>
            <a:spLocks noGrp="1"/>
          </p:cNvSpPr>
          <p:nvPr>
            <p:ph type="body" sz="quarter" idx="10"/>
          </p:nvPr>
        </p:nvSpPr>
        <p:spPr>
          <a:xfrm>
            <a:off x="291867" y="710484"/>
            <a:ext cx="8444509" cy="360939"/>
          </a:xfrm>
        </p:spPr>
        <p:txBody>
          <a:bodyPr/>
          <a:lstStyle/>
          <a:p>
            <a:r>
              <a:rPr lang="es-CO" dirty="0"/>
              <a:t>Durante los últimos años el gobierno y el sector privado han generado importantes señales que contribuyen al cierre de la brecha de financiamiento climático</a:t>
            </a:r>
          </a:p>
        </p:txBody>
      </p:sp>
      <p:grpSp>
        <p:nvGrpSpPr>
          <p:cNvPr id="7" name="Group 8"/>
          <p:cNvGrpSpPr/>
          <p:nvPr/>
        </p:nvGrpSpPr>
        <p:grpSpPr>
          <a:xfrm>
            <a:off x="2316962" y="1935956"/>
            <a:ext cx="3634167" cy="1493045"/>
            <a:chOff x="857256" y="1676399"/>
            <a:chExt cx="4845556" cy="1990726"/>
          </a:xfrm>
        </p:grpSpPr>
        <p:sp>
          <p:nvSpPr>
            <p:cNvPr id="8" name="Redondear rectángulo de esquina del mismo lado 49">
              <a:extLst>
                <a:ext uri="{FF2B5EF4-FFF2-40B4-BE49-F238E27FC236}">
                  <a16:creationId xmlns="" xmlns:a16="http://schemas.microsoft.com/office/drawing/2014/main" id="{EEA54946-FB57-4238-9A35-90227ED3FBCA}"/>
                </a:ext>
              </a:extLst>
            </p:cNvPr>
            <p:cNvSpPr/>
            <p:nvPr/>
          </p:nvSpPr>
          <p:spPr>
            <a:xfrm>
              <a:off x="857256" y="1676399"/>
              <a:ext cx="4845555" cy="690563"/>
            </a:xfrm>
            <a:prstGeom prst="round2SameRect">
              <a:avLst/>
            </a:prstGeom>
            <a:gradFill flip="none" rotWithShape="1">
              <a:gsLst>
                <a:gs pos="0">
                  <a:srgbClr val="A4091F"/>
                </a:gs>
                <a:gs pos="100000">
                  <a:srgbClr val="80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r>
                <a:rPr lang="es-ES" sz="1350" b="1" dirty="0">
                  <a:solidFill>
                    <a:prstClr val="white"/>
                  </a:solidFill>
                  <a:latin typeface="Futura Std Book"/>
                </a:rPr>
                <a:t>SEÑAL DE POLÍTICA</a:t>
              </a:r>
            </a:p>
          </p:txBody>
        </p:sp>
        <p:sp>
          <p:nvSpPr>
            <p:cNvPr id="9" name="Redondear rectángulo de esquina del mismo lado 50">
              <a:extLst>
                <a:ext uri="{FF2B5EF4-FFF2-40B4-BE49-F238E27FC236}">
                  <a16:creationId xmlns="" xmlns:a16="http://schemas.microsoft.com/office/drawing/2014/main" id="{5AF41DBF-CD48-4F7B-8A89-67916E9F5C13}"/>
                </a:ext>
              </a:extLst>
            </p:cNvPr>
            <p:cNvSpPr/>
            <p:nvPr/>
          </p:nvSpPr>
          <p:spPr>
            <a:xfrm>
              <a:off x="857256" y="2357438"/>
              <a:ext cx="4845556" cy="1309687"/>
            </a:xfrm>
            <a:prstGeom prst="round2SameRect">
              <a:avLst>
                <a:gd name="adj1" fmla="val 0"/>
                <a:gd name="adj2" fmla="val 7207"/>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lIns="135000" rIns="108000" anchor="ctr"/>
            <a:lstStyle/>
            <a:p>
              <a:pPr lvl="2">
                <a:spcAft>
                  <a:spcPts val="900"/>
                </a:spcAft>
                <a:defRPr/>
              </a:pPr>
              <a:r>
                <a:rPr lang="es-CO" sz="1350" dirty="0">
                  <a:solidFill>
                    <a:schemeClr val="bg1"/>
                  </a:solidFill>
                  <a:latin typeface="Futura Std Book"/>
                  <a:ea typeface="Calibri" charset="0"/>
                  <a:cs typeface="Futura Std Book"/>
                </a:rPr>
                <a:t>Para generar un entorno habilitante de movilización de recursos para el cambio climático</a:t>
              </a:r>
            </a:p>
          </p:txBody>
        </p:sp>
        <p:pic>
          <p:nvPicPr>
            <p:cNvPr id="10" name="Picture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44016" y="2608498"/>
              <a:ext cx="807566" cy="807566"/>
            </a:xfrm>
            <a:prstGeom prst="rect">
              <a:avLst/>
            </a:prstGeom>
          </p:spPr>
        </p:pic>
      </p:grpSp>
      <p:grpSp>
        <p:nvGrpSpPr>
          <p:cNvPr id="11" name="Group 22"/>
          <p:cNvGrpSpPr/>
          <p:nvPr/>
        </p:nvGrpSpPr>
        <p:grpSpPr>
          <a:xfrm>
            <a:off x="6217449" y="1935956"/>
            <a:ext cx="3634167" cy="1493045"/>
            <a:chOff x="6257931" y="1438274"/>
            <a:chExt cx="4845556" cy="1990726"/>
          </a:xfrm>
        </p:grpSpPr>
        <p:sp>
          <p:nvSpPr>
            <p:cNvPr id="12" name="Redondear rectángulo de esquina del mismo lado 49">
              <a:extLst>
                <a:ext uri="{FF2B5EF4-FFF2-40B4-BE49-F238E27FC236}">
                  <a16:creationId xmlns="" xmlns:a16="http://schemas.microsoft.com/office/drawing/2014/main" id="{EEA54946-FB57-4238-9A35-90227ED3FBCA}"/>
                </a:ext>
              </a:extLst>
            </p:cNvPr>
            <p:cNvSpPr/>
            <p:nvPr/>
          </p:nvSpPr>
          <p:spPr>
            <a:xfrm>
              <a:off x="6257931" y="1438274"/>
              <a:ext cx="4845555" cy="690563"/>
            </a:xfrm>
            <a:prstGeom prst="round2SameRect">
              <a:avLst/>
            </a:prstGeom>
            <a:gradFill flip="none" rotWithShape="1">
              <a:gsLst>
                <a:gs pos="0">
                  <a:srgbClr val="A4091F"/>
                </a:gs>
                <a:gs pos="100000">
                  <a:srgbClr val="80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s-ES" sz="1350" b="1" dirty="0">
                  <a:solidFill>
                    <a:prstClr val="white"/>
                  </a:solidFill>
                </a:rPr>
                <a:t>SEÑAL DE PRECIO</a:t>
              </a:r>
            </a:p>
          </p:txBody>
        </p:sp>
        <p:sp>
          <p:nvSpPr>
            <p:cNvPr id="13" name="Redondear rectángulo de esquina del mismo lado 50">
              <a:hlinkClick r:id="rId3" action="ppaction://hlinksldjump"/>
              <a:extLst>
                <a:ext uri="{FF2B5EF4-FFF2-40B4-BE49-F238E27FC236}">
                  <a16:creationId xmlns="" xmlns:a16="http://schemas.microsoft.com/office/drawing/2014/main" id="{5AF41DBF-CD48-4F7B-8A89-67916E9F5C13}"/>
                </a:ext>
              </a:extLst>
            </p:cNvPr>
            <p:cNvSpPr/>
            <p:nvPr/>
          </p:nvSpPr>
          <p:spPr>
            <a:xfrm>
              <a:off x="6257931" y="2119313"/>
              <a:ext cx="4845556" cy="1309687"/>
            </a:xfrm>
            <a:prstGeom prst="round2SameRect">
              <a:avLst>
                <a:gd name="adj1" fmla="val 0"/>
                <a:gd name="adj2" fmla="val 7207"/>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lIns="135000" rIns="108000" anchor="ctr"/>
            <a:lstStyle/>
            <a:p>
              <a:pPr lvl="2">
                <a:spcAft>
                  <a:spcPts val="900"/>
                </a:spcAft>
                <a:defRPr/>
              </a:pPr>
              <a:r>
                <a:rPr lang="es-CO" sz="1350" dirty="0">
                  <a:solidFill>
                    <a:schemeClr val="bg1"/>
                  </a:solidFill>
                  <a:ea typeface="Calibri" charset="0"/>
                  <a:cs typeface="Futura Std Book"/>
                </a:rPr>
                <a:t>Para incorporar en la toma de decisiones las externalidades generadas por el cambio climático</a:t>
              </a:r>
            </a:p>
          </p:txBody>
        </p:sp>
        <p:pic>
          <p:nvPicPr>
            <p:cNvPr id="14" name="Picture 2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480006" y="2411843"/>
              <a:ext cx="734151" cy="734151"/>
            </a:xfrm>
            <a:prstGeom prst="rect">
              <a:avLst/>
            </a:prstGeom>
          </p:spPr>
        </p:pic>
      </p:grpSp>
      <p:grpSp>
        <p:nvGrpSpPr>
          <p:cNvPr id="15" name="Group 25"/>
          <p:cNvGrpSpPr/>
          <p:nvPr/>
        </p:nvGrpSpPr>
        <p:grpSpPr>
          <a:xfrm>
            <a:off x="2316962" y="3657600"/>
            <a:ext cx="3634167" cy="1493045"/>
            <a:chOff x="1057281" y="3733799"/>
            <a:chExt cx="4845556" cy="1990726"/>
          </a:xfrm>
        </p:grpSpPr>
        <p:sp>
          <p:nvSpPr>
            <p:cNvPr id="16" name="Redondear rectángulo de esquina del mismo lado 49">
              <a:extLst>
                <a:ext uri="{FF2B5EF4-FFF2-40B4-BE49-F238E27FC236}">
                  <a16:creationId xmlns="" xmlns:a16="http://schemas.microsoft.com/office/drawing/2014/main" id="{EEA54946-FB57-4238-9A35-90227ED3FBCA}"/>
                </a:ext>
              </a:extLst>
            </p:cNvPr>
            <p:cNvSpPr/>
            <p:nvPr/>
          </p:nvSpPr>
          <p:spPr>
            <a:xfrm>
              <a:off x="1057281" y="3733799"/>
              <a:ext cx="4845555" cy="690563"/>
            </a:xfrm>
            <a:prstGeom prst="round2SameRect">
              <a:avLst/>
            </a:prstGeom>
            <a:gradFill flip="none" rotWithShape="1">
              <a:gsLst>
                <a:gs pos="0">
                  <a:srgbClr val="A4091F"/>
                </a:gs>
                <a:gs pos="100000">
                  <a:srgbClr val="80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s-ES" sz="1350" b="1" dirty="0">
                  <a:solidFill>
                    <a:prstClr val="white"/>
                  </a:solidFill>
                </a:rPr>
                <a:t>SEÑAL AL MERCADO FINANCIERO</a:t>
              </a:r>
            </a:p>
          </p:txBody>
        </p:sp>
        <p:sp>
          <p:nvSpPr>
            <p:cNvPr id="17" name="Redondear rectángulo de esquina del mismo lado 50">
              <a:hlinkClick r:id="rId5" action="ppaction://hlinksldjump"/>
              <a:extLst>
                <a:ext uri="{FF2B5EF4-FFF2-40B4-BE49-F238E27FC236}">
                  <a16:creationId xmlns="" xmlns:a16="http://schemas.microsoft.com/office/drawing/2014/main" id="{5AF41DBF-CD48-4F7B-8A89-67916E9F5C13}"/>
                </a:ext>
              </a:extLst>
            </p:cNvPr>
            <p:cNvSpPr/>
            <p:nvPr/>
          </p:nvSpPr>
          <p:spPr>
            <a:xfrm>
              <a:off x="1057281" y="4414838"/>
              <a:ext cx="4845556" cy="1309687"/>
            </a:xfrm>
            <a:prstGeom prst="round2SameRect">
              <a:avLst>
                <a:gd name="adj1" fmla="val 0"/>
                <a:gd name="adj2" fmla="val 7207"/>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lIns="135000" rIns="108000" anchor="ctr"/>
            <a:lstStyle/>
            <a:p>
              <a:pPr lvl="2">
                <a:spcAft>
                  <a:spcPts val="900"/>
                </a:spcAft>
                <a:defRPr/>
              </a:pPr>
              <a:r>
                <a:rPr lang="es-CO" sz="1350" dirty="0">
                  <a:solidFill>
                    <a:schemeClr val="bg1"/>
                  </a:solidFill>
                  <a:ea typeface="Calibri" charset="0"/>
                  <a:cs typeface="Futura Std Book"/>
                </a:rPr>
                <a:t>Para facilitar las inversiones </a:t>
              </a:r>
              <a:r>
                <a:rPr lang="es-CO" sz="1350" dirty="0">
                  <a:solidFill>
                    <a:schemeClr val="bg1"/>
                  </a:solidFill>
                  <a:ea typeface="Calibri" charset="0"/>
                  <a:cs typeface="Futura Std Book"/>
                  <a:hlinkClick r:id="rId5" action="ppaction://hlinksldjump"/>
                </a:rPr>
                <a:t>públicas</a:t>
              </a:r>
              <a:r>
                <a:rPr lang="es-CO" sz="1350" dirty="0">
                  <a:solidFill>
                    <a:schemeClr val="bg1"/>
                  </a:solidFill>
                  <a:ea typeface="Calibri" charset="0"/>
                  <a:cs typeface="Futura Std Book"/>
                </a:rPr>
                <a:t> y privadas en cambio climático</a:t>
              </a:r>
            </a:p>
          </p:txBody>
        </p:sp>
        <p:pic>
          <p:nvPicPr>
            <p:cNvPr id="18" name="Picture 2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263090" y="4665897"/>
              <a:ext cx="807566" cy="807566"/>
            </a:xfrm>
            <a:prstGeom prst="rect">
              <a:avLst/>
            </a:prstGeom>
          </p:spPr>
        </p:pic>
      </p:grpSp>
      <p:grpSp>
        <p:nvGrpSpPr>
          <p:cNvPr id="19" name="Group 27"/>
          <p:cNvGrpSpPr/>
          <p:nvPr/>
        </p:nvGrpSpPr>
        <p:grpSpPr>
          <a:xfrm>
            <a:off x="6217449" y="3657600"/>
            <a:ext cx="3634167" cy="1493045"/>
            <a:chOff x="6257931" y="3733799"/>
            <a:chExt cx="4845556" cy="1990726"/>
          </a:xfrm>
        </p:grpSpPr>
        <p:sp>
          <p:nvSpPr>
            <p:cNvPr id="20" name="Redondear rectángulo de esquina del mismo lado 49">
              <a:extLst>
                <a:ext uri="{FF2B5EF4-FFF2-40B4-BE49-F238E27FC236}">
                  <a16:creationId xmlns="" xmlns:a16="http://schemas.microsoft.com/office/drawing/2014/main" id="{EEA54946-FB57-4238-9A35-90227ED3FBCA}"/>
                </a:ext>
              </a:extLst>
            </p:cNvPr>
            <p:cNvSpPr/>
            <p:nvPr/>
          </p:nvSpPr>
          <p:spPr>
            <a:xfrm>
              <a:off x="6257931" y="3733799"/>
              <a:ext cx="4845555" cy="690563"/>
            </a:xfrm>
            <a:prstGeom prst="round2SameRect">
              <a:avLst/>
            </a:prstGeom>
            <a:gradFill flip="none" rotWithShape="1">
              <a:gsLst>
                <a:gs pos="0">
                  <a:srgbClr val="A4091F"/>
                </a:gs>
                <a:gs pos="100000">
                  <a:srgbClr val="80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lvl="0" algn="ctr">
                <a:defRPr/>
              </a:pPr>
              <a:r>
                <a:rPr lang="es-ES" sz="1350" b="1" dirty="0">
                  <a:solidFill>
                    <a:prstClr val="white"/>
                  </a:solidFill>
                </a:rPr>
                <a:t>SEÑAL A COOPERANTES INTERNACIONALES</a:t>
              </a:r>
            </a:p>
          </p:txBody>
        </p:sp>
        <p:sp>
          <p:nvSpPr>
            <p:cNvPr id="21" name="Redondear rectángulo de esquina del mismo lado 50">
              <a:hlinkClick r:id="rId7" action="ppaction://hlinksldjump"/>
              <a:extLst>
                <a:ext uri="{FF2B5EF4-FFF2-40B4-BE49-F238E27FC236}">
                  <a16:creationId xmlns="" xmlns:a16="http://schemas.microsoft.com/office/drawing/2014/main" id="{5AF41DBF-CD48-4F7B-8A89-67916E9F5C13}"/>
                </a:ext>
              </a:extLst>
            </p:cNvPr>
            <p:cNvSpPr/>
            <p:nvPr/>
          </p:nvSpPr>
          <p:spPr>
            <a:xfrm>
              <a:off x="6257931" y="4414838"/>
              <a:ext cx="4845556" cy="1309687"/>
            </a:xfrm>
            <a:prstGeom prst="round2SameRect">
              <a:avLst>
                <a:gd name="adj1" fmla="val 0"/>
                <a:gd name="adj2" fmla="val 7207"/>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lIns="135000" rIns="108000" anchor="ctr"/>
            <a:lstStyle/>
            <a:p>
              <a:pPr lvl="2">
                <a:spcAft>
                  <a:spcPts val="900"/>
                </a:spcAft>
                <a:defRPr/>
              </a:pPr>
              <a:r>
                <a:rPr lang="es-CO" sz="1350" dirty="0">
                  <a:solidFill>
                    <a:schemeClr val="bg1"/>
                  </a:solidFill>
                  <a:ea typeface="Calibri" charset="0"/>
                  <a:cs typeface="Futura Std Book"/>
                </a:rPr>
                <a:t>Para lograr una meta mas ambiciosa de desarrollo </a:t>
              </a:r>
              <a:r>
                <a:rPr lang="es-CO" sz="1350" dirty="0" err="1">
                  <a:solidFill>
                    <a:schemeClr val="bg1"/>
                  </a:solidFill>
                  <a:ea typeface="Calibri" charset="0"/>
                  <a:cs typeface="Futura Std Book"/>
                </a:rPr>
                <a:t>resiliente</a:t>
              </a:r>
              <a:r>
                <a:rPr lang="es-CO" sz="1350" dirty="0">
                  <a:solidFill>
                    <a:schemeClr val="bg1"/>
                  </a:solidFill>
                  <a:ea typeface="Calibri" charset="0"/>
                  <a:cs typeface="Futura Std Book"/>
                </a:rPr>
                <a:t> y bajo en carbono</a:t>
              </a:r>
            </a:p>
          </p:txBody>
        </p:sp>
        <p:pic>
          <p:nvPicPr>
            <p:cNvPr id="22" name="Picture 26"/>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422856" y="4662486"/>
              <a:ext cx="807566" cy="807566"/>
            </a:xfrm>
            <a:prstGeom prst="rect">
              <a:avLst/>
            </a:prstGeom>
          </p:spPr>
        </p:pic>
      </p:grpSp>
      <p:sp>
        <p:nvSpPr>
          <p:cNvPr id="23" name="Text Placeholder 3"/>
          <p:cNvSpPr txBox="1">
            <a:spLocks/>
          </p:cNvSpPr>
          <p:nvPr/>
        </p:nvSpPr>
        <p:spPr>
          <a:xfrm>
            <a:off x="9379976" y="6386885"/>
            <a:ext cx="1814051" cy="235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s-CO" sz="1400" dirty="0" smtClean="0"/>
              <a:t>Fuente: DNP</a:t>
            </a:r>
            <a:endParaRPr lang="es-CO" sz="1400" dirty="0"/>
          </a:p>
        </p:txBody>
      </p:sp>
    </p:spTree>
    <p:extLst>
      <p:ext uri="{BB962C8B-B14F-4D97-AF65-F5344CB8AC3E}">
        <p14:creationId xmlns="" xmlns:p14="http://schemas.microsoft.com/office/powerpoint/2010/main" val="1636418368"/>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2400" y="6108700"/>
            <a:ext cx="1562100" cy="58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91866" y="188759"/>
            <a:ext cx="11613596" cy="5593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spc="-150">
                <a:solidFill>
                  <a:srgbClr val="A4091F"/>
                </a:solidFill>
                <a:latin typeface="+mj-lt"/>
                <a:ea typeface="+mj-ea"/>
                <a:cs typeface="+mj-cs"/>
              </a:defRPr>
            </a:lvl1pPr>
          </a:lstStyle>
          <a:p>
            <a:pPr fontAlgn="auto">
              <a:spcAft>
                <a:spcPts val="0"/>
              </a:spcAft>
            </a:pPr>
            <a:r>
              <a:rPr lang="es-CO" sz="2625" dirty="0" smtClean="0"/>
              <a:t>DISEÑO DE ESQUEMAS INNOVADORES DE FINANCIAMIENTO</a:t>
            </a:r>
            <a:endParaRPr lang="es-CO" sz="2625" dirty="0"/>
          </a:p>
        </p:txBody>
      </p:sp>
      <p:sp>
        <p:nvSpPr>
          <p:cNvPr id="7" name="Text Placeholder 2"/>
          <p:cNvSpPr txBox="1">
            <a:spLocks/>
          </p:cNvSpPr>
          <p:nvPr/>
        </p:nvSpPr>
        <p:spPr>
          <a:xfrm>
            <a:off x="601583" y="961207"/>
            <a:ext cx="8610833" cy="3609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s-CO" sz="2000" b="0" dirty="0" smtClean="0"/>
              <a:t>El proyecto de Pilotos de Innovación Financiera es una iniciativa conjunta con el sector bancario para generar esquemas innovadores de negocio e inversión sostenible</a:t>
            </a:r>
            <a:endParaRPr lang="es-CO" sz="2000" b="0" dirty="0"/>
          </a:p>
        </p:txBody>
      </p:sp>
      <p:grpSp>
        <p:nvGrpSpPr>
          <p:cNvPr id="8" name="Group 39"/>
          <p:cNvGrpSpPr/>
          <p:nvPr/>
        </p:nvGrpSpPr>
        <p:grpSpPr>
          <a:xfrm>
            <a:off x="1888333" y="2114552"/>
            <a:ext cx="4114799" cy="1085848"/>
            <a:chOff x="400050" y="1676400"/>
            <a:chExt cx="5486399" cy="1095375"/>
          </a:xfrm>
          <a:effectLst>
            <a:outerShdw blurRad="50800" dist="38100" dir="5400000" algn="t" rotWithShape="0">
              <a:prstClr val="black">
                <a:alpha val="40000"/>
              </a:prstClr>
            </a:outerShdw>
          </a:effectLst>
        </p:grpSpPr>
        <p:sp>
          <p:nvSpPr>
            <p:cNvPr id="9" name="Rounded Rectangle 5"/>
            <p:cNvSpPr/>
            <p:nvPr/>
          </p:nvSpPr>
          <p:spPr>
            <a:xfrm>
              <a:off x="862010" y="1676401"/>
              <a:ext cx="5024439" cy="1090612"/>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513000" rtlCol="0" anchor="ctr"/>
            <a:lstStyle/>
            <a:p>
              <a:r>
                <a:rPr lang="es-CO" b="1" dirty="0">
                  <a:solidFill>
                    <a:schemeClr val="tx1"/>
                  </a:solidFill>
                </a:rPr>
                <a:t>Agropecuario</a:t>
              </a:r>
            </a:p>
            <a:p>
              <a:r>
                <a:rPr lang="es-CO" dirty="0">
                  <a:solidFill>
                    <a:schemeClr val="tx1"/>
                  </a:solidFill>
                </a:rPr>
                <a:t>Financiamiento sostenible a través de esquemas asociativos</a:t>
              </a:r>
            </a:p>
          </p:txBody>
        </p:sp>
        <p:sp>
          <p:nvSpPr>
            <p:cNvPr id="10" name="Oval 4"/>
            <p:cNvSpPr/>
            <p:nvPr/>
          </p:nvSpPr>
          <p:spPr>
            <a:xfrm>
              <a:off x="400050" y="1676400"/>
              <a:ext cx="1095375" cy="1095375"/>
            </a:xfrm>
            <a:prstGeom prst="ellipse">
              <a:avLst/>
            </a:prstGeom>
            <a:gradFill flip="none" rotWithShape="1">
              <a:gsLst>
                <a:gs pos="0">
                  <a:srgbClr val="A4091F"/>
                </a:gs>
                <a:gs pos="100000">
                  <a:srgbClr val="80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pic>
          <p:nvPicPr>
            <p:cNvPr id="11" name="Picture 2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08456" y="1888001"/>
              <a:ext cx="667410" cy="667410"/>
            </a:xfrm>
            <a:prstGeom prst="rect">
              <a:avLst/>
            </a:prstGeom>
          </p:spPr>
        </p:pic>
      </p:grpSp>
      <p:grpSp>
        <p:nvGrpSpPr>
          <p:cNvPr id="12" name="Group 38"/>
          <p:cNvGrpSpPr/>
          <p:nvPr/>
        </p:nvGrpSpPr>
        <p:grpSpPr>
          <a:xfrm>
            <a:off x="1917830" y="3599991"/>
            <a:ext cx="4114799" cy="1089996"/>
            <a:chOff x="400050" y="3067050"/>
            <a:chExt cx="5486399" cy="1095375"/>
          </a:xfrm>
          <a:effectLst>
            <a:outerShdw blurRad="50800" dist="38100" dir="5400000" algn="t" rotWithShape="0">
              <a:prstClr val="black">
                <a:alpha val="40000"/>
              </a:prstClr>
            </a:outerShdw>
          </a:effectLst>
        </p:grpSpPr>
        <p:sp>
          <p:nvSpPr>
            <p:cNvPr id="13" name="Rounded Rectangle 14"/>
            <p:cNvSpPr/>
            <p:nvPr/>
          </p:nvSpPr>
          <p:spPr>
            <a:xfrm>
              <a:off x="862010" y="3067051"/>
              <a:ext cx="5024439" cy="1090612"/>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513000" rtlCol="0" anchor="ctr"/>
            <a:lstStyle/>
            <a:p>
              <a:r>
                <a:rPr lang="es-CO" b="1" dirty="0">
                  <a:solidFill>
                    <a:schemeClr val="tx1"/>
                  </a:solidFill>
                </a:rPr>
                <a:t>Energía</a:t>
              </a:r>
            </a:p>
            <a:p>
              <a:r>
                <a:rPr lang="es-CO" dirty="0">
                  <a:solidFill>
                    <a:schemeClr val="tx1"/>
                  </a:solidFill>
                </a:rPr>
                <a:t>Oportunidades de negocio para eficiencia energética en comercios</a:t>
              </a:r>
            </a:p>
          </p:txBody>
        </p:sp>
        <p:sp>
          <p:nvSpPr>
            <p:cNvPr id="14" name="Oval 15"/>
            <p:cNvSpPr/>
            <p:nvPr/>
          </p:nvSpPr>
          <p:spPr>
            <a:xfrm>
              <a:off x="400050" y="3067050"/>
              <a:ext cx="1095375" cy="1095375"/>
            </a:xfrm>
            <a:prstGeom prst="ellipse">
              <a:avLst/>
            </a:prstGeom>
            <a:gradFill flip="none" rotWithShape="1">
              <a:gsLst>
                <a:gs pos="0">
                  <a:srgbClr val="A4091F"/>
                </a:gs>
                <a:gs pos="100000">
                  <a:srgbClr val="80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pic>
          <p:nvPicPr>
            <p:cNvPr id="15" name="Picture 2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25934" y="3278652"/>
              <a:ext cx="667410" cy="667410"/>
            </a:xfrm>
            <a:prstGeom prst="rect">
              <a:avLst/>
            </a:prstGeom>
          </p:spPr>
        </p:pic>
      </p:grpSp>
      <p:grpSp>
        <p:nvGrpSpPr>
          <p:cNvPr id="16" name="Group 37"/>
          <p:cNvGrpSpPr/>
          <p:nvPr/>
        </p:nvGrpSpPr>
        <p:grpSpPr>
          <a:xfrm>
            <a:off x="1888333" y="4952695"/>
            <a:ext cx="4114799" cy="1153137"/>
            <a:chOff x="400050" y="4457700"/>
            <a:chExt cx="5486399" cy="1095375"/>
          </a:xfrm>
          <a:effectLst>
            <a:outerShdw blurRad="50800" dist="38100" dir="5400000" algn="t" rotWithShape="0">
              <a:prstClr val="black">
                <a:alpha val="40000"/>
              </a:prstClr>
            </a:outerShdw>
          </a:effectLst>
        </p:grpSpPr>
        <p:sp>
          <p:nvSpPr>
            <p:cNvPr id="17" name="Rounded Rectangle 17"/>
            <p:cNvSpPr/>
            <p:nvPr/>
          </p:nvSpPr>
          <p:spPr>
            <a:xfrm>
              <a:off x="862010" y="4457701"/>
              <a:ext cx="5024439" cy="1090612"/>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513000" rtlCol="0" anchor="ctr"/>
            <a:lstStyle/>
            <a:p>
              <a:r>
                <a:rPr lang="es-CO" b="1" dirty="0">
                  <a:solidFill>
                    <a:schemeClr val="tx1"/>
                  </a:solidFill>
                </a:rPr>
                <a:t>Vivienda y construcción</a:t>
              </a:r>
            </a:p>
            <a:p>
              <a:r>
                <a:rPr lang="es-CO" dirty="0">
                  <a:solidFill>
                    <a:schemeClr val="tx1"/>
                  </a:solidFill>
                </a:rPr>
                <a:t>Identificación de  elementos relevantes al cambio climático en el ciclo de la construcción</a:t>
              </a:r>
            </a:p>
          </p:txBody>
        </p:sp>
        <p:sp>
          <p:nvSpPr>
            <p:cNvPr id="18" name="Oval 18"/>
            <p:cNvSpPr/>
            <p:nvPr/>
          </p:nvSpPr>
          <p:spPr>
            <a:xfrm>
              <a:off x="400050" y="4457700"/>
              <a:ext cx="1095375" cy="1095375"/>
            </a:xfrm>
            <a:prstGeom prst="ellipse">
              <a:avLst/>
            </a:prstGeom>
            <a:gradFill flip="none" rotWithShape="1">
              <a:gsLst>
                <a:gs pos="0">
                  <a:srgbClr val="A4091F"/>
                </a:gs>
                <a:gs pos="100000">
                  <a:srgbClr val="80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pic>
          <p:nvPicPr>
            <p:cNvPr id="19" name="Picture 3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06883" y="4659776"/>
              <a:ext cx="667410" cy="667410"/>
            </a:xfrm>
            <a:prstGeom prst="rect">
              <a:avLst/>
            </a:prstGeom>
          </p:spPr>
        </p:pic>
      </p:grpSp>
      <p:grpSp>
        <p:nvGrpSpPr>
          <p:cNvPr id="20" name="Group 36"/>
          <p:cNvGrpSpPr/>
          <p:nvPr/>
        </p:nvGrpSpPr>
        <p:grpSpPr>
          <a:xfrm>
            <a:off x="6174583" y="2114552"/>
            <a:ext cx="4114799" cy="1189087"/>
            <a:chOff x="6238875" y="1676400"/>
            <a:chExt cx="5486399" cy="1095375"/>
          </a:xfrm>
          <a:effectLst>
            <a:outerShdw blurRad="50800" dist="38100" dir="5400000" algn="t" rotWithShape="0">
              <a:prstClr val="black">
                <a:alpha val="40000"/>
              </a:prstClr>
            </a:outerShdw>
          </a:effectLst>
        </p:grpSpPr>
        <p:sp>
          <p:nvSpPr>
            <p:cNvPr id="21" name="Rounded Rectangle 20"/>
            <p:cNvSpPr/>
            <p:nvPr/>
          </p:nvSpPr>
          <p:spPr>
            <a:xfrm>
              <a:off x="6700835" y="1676401"/>
              <a:ext cx="5024439" cy="1090612"/>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513000" rtlCol="0" anchor="ctr"/>
            <a:lstStyle/>
            <a:p>
              <a:r>
                <a:rPr lang="es-CO" b="1" dirty="0">
                  <a:solidFill>
                    <a:schemeClr val="tx1"/>
                  </a:solidFill>
                </a:rPr>
                <a:t>Industria</a:t>
              </a:r>
            </a:p>
            <a:p>
              <a:r>
                <a:rPr lang="es-CO" dirty="0">
                  <a:solidFill>
                    <a:schemeClr val="tx1"/>
                  </a:solidFill>
                </a:rPr>
                <a:t>Capacitación de la fuerza comercial para colocación de líneas verdes de financiamiento</a:t>
              </a:r>
            </a:p>
          </p:txBody>
        </p:sp>
        <p:sp>
          <p:nvSpPr>
            <p:cNvPr id="22" name="Oval 21"/>
            <p:cNvSpPr/>
            <p:nvPr/>
          </p:nvSpPr>
          <p:spPr>
            <a:xfrm>
              <a:off x="6238875" y="1676400"/>
              <a:ext cx="1095375" cy="1095375"/>
            </a:xfrm>
            <a:prstGeom prst="ellipse">
              <a:avLst/>
            </a:prstGeom>
            <a:gradFill flip="none" rotWithShape="1">
              <a:gsLst>
                <a:gs pos="0">
                  <a:srgbClr val="A4091F"/>
                </a:gs>
                <a:gs pos="100000">
                  <a:srgbClr val="80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pic>
          <p:nvPicPr>
            <p:cNvPr id="23" name="Picture 3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452856" y="1884894"/>
              <a:ext cx="667410" cy="667410"/>
            </a:xfrm>
            <a:prstGeom prst="rect">
              <a:avLst/>
            </a:prstGeom>
          </p:spPr>
        </p:pic>
      </p:grpSp>
      <p:grpSp>
        <p:nvGrpSpPr>
          <p:cNvPr id="24" name="Group 35"/>
          <p:cNvGrpSpPr/>
          <p:nvPr/>
        </p:nvGrpSpPr>
        <p:grpSpPr>
          <a:xfrm>
            <a:off x="6204080" y="3599991"/>
            <a:ext cx="4114799" cy="1134241"/>
            <a:chOff x="6238875" y="3067050"/>
            <a:chExt cx="5486399" cy="1095375"/>
          </a:xfrm>
          <a:effectLst>
            <a:outerShdw blurRad="50800" dist="38100" dir="5400000" algn="t" rotWithShape="0">
              <a:prstClr val="black">
                <a:alpha val="40000"/>
              </a:prstClr>
            </a:outerShdw>
          </a:effectLst>
        </p:grpSpPr>
        <p:sp>
          <p:nvSpPr>
            <p:cNvPr id="25" name="Rounded Rectangle 23"/>
            <p:cNvSpPr/>
            <p:nvPr/>
          </p:nvSpPr>
          <p:spPr>
            <a:xfrm>
              <a:off x="6700835" y="3067051"/>
              <a:ext cx="5024439" cy="1090612"/>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513000" rtlCol="0" anchor="ctr"/>
            <a:lstStyle/>
            <a:p>
              <a:r>
                <a:rPr lang="es-CO" b="1" dirty="0">
                  <a:solidFill>
                    <a:schemeClr val="tx1"/>
                  </a:solidFill>
                </a:rPr>
                <a:t>Transporte e infraestructura</a:t>
              </a:r>
            </a:p>
            <a:p>
              <a:r>
                <a:rPr lang="es-CO" dirty="0">
                  <a:solidFill>
                    <a:schemeClr val="tx1"/>
                  </a:solidFill>
                </a:rPr>
                <a:t>Desarrollo de parámetros técnicos para la construcción de infraestructura vial </a:t>
              </a:r>
              <a:r>
                <a:rPr lang="es-CO" dirty="0" err="1">
                  <a:solidFill>
                    <a:schemeClr val="tx1"/>
                  </a:solidFill>
                </a:rPr>
                <a:t>resiliente</a:t>
              </a:r>
              <a:endParaRPr lang="es-CO" dirty="0">
                <a:solidFill>
                  <a:schemeClr val="tx1"/>
                </a:solidFill>
              </a:endParaRPr>
            </a:p>
          </p:txBody>
        </p:sp>
        <p:sp>
          <p:nvSpPr>
            <p:cNvPr id="26" name="Oval 24"/>
            <p:cNvSpPr/>
            <p:nvPr/>
          </p:nvSpPr>
          <p:spPr>
            <a:xfrm>
              <a:off x="6238875" y="3067050"/>
              <a:ext cx="1095375" cy="1095375"/>
            </a:xfrm>
            <a:prstGeom prst="ellipse">
              <a:avLst/>
            </a:prstGeom>
            <a:gradFill flip="none" rotWithShape="1">
              <a:gsLst>
                <a:gs pos="0">
                  <a:srgbClr val="A4091F"/>
                </a:gs>
                <a:gs pos="100000">
                  <a:srgbClr val="80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pic>
          <p:nvPicPr>
            <p:cNvPr id="27" name="Picture 32"/>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419485" y="3216706"/>
              <a:ext cx="734151" cy="734151"/>
            </a:xfrm>
            <a:prstGeom prst="rect">
              <a:avLst/>
            </a:prstGeom>
          </p:spPr>
        </p:pic>
      </p:grpSp>
      <p:grpSp>
        <p:nvGrpSpPr>
          <p:cNvPr id="28" name="Group 34"/>
          <p:cNvGrpSpPr/>
          <p:nvPr/>
        </p:nvGrpSpPr>
        <p:grpSpPr>
          <a:xfrm>
            <a:off x="6292570" y="4982191"/>
            <a:ext cx="4114799" cy="1094142"/>
            <a:chOff x="6238875" y="4457700"/>
            <a:chExt cx="5486399" cy="1458857"/>
          </a:xfrm>
          <a:effectLst>
            <a:outerShdw blurRad="50800" dist="38100" dir="5400000" algn="t" rotWithShape="0">
              <a:prstClr val="black">
                <a:alpha val="40000"/>
              </a:prstClr>
            </a:outerShdw>
          </a:effectLst>
        </p:grpSpPr>
        <p:sp>
          <p:nvSpPr>
            <p:cNvPr id="29" name="Rounded Rectangle 26"/>
            <p:cNvSpPr/>
            <p:nvPr/>
          </p:nvSpPr>
          <p:spPr>
            <a:xfrm>
              <a:off x="6700835" y="4457701"/>
              <a:ext cx="5024439" cy="1458856"/>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513000" rtlCol="0" anchor="ctr"/>
            <a:lstStyle/>
            <a:p>
              <a:r>
                <a:rPr lang="es-CO" b="1" dirty="0">
                  <a:solidFill>
                    <a:schemeClr val="tx1"/>
                  </a:solidFill>
                </a:rPr>
                <a:t>Agua</a:t>
              </a:r>
            </a:p>
            <a:p>
              <a:r>
                <a:rPr lang="es-CO" dirty="0">
                  <a:solidFill>
                    <a:schemeClr val="tx1"/>
                  </a:solidFill>
                </a:rPr>
                <a:t>Caracterización de proyectos financiables a través de bonos verdes</a:t>
              </a:r>
            </a:p>
          </p:txBody>
        </p:sp>
        <p:sp>
          <p:nvSpPr>
            <p:cNvPr id="30" name="Oval 27"/>
            <p:cNvSpPr/>
            <p:nvPr/>
          </p:nvSpPr>
          <p:spPr>
            <a:xfrm>
              <a:off x="6238875" y="4457700"/>
              <a:ext cx="1095375" cy="1095375"/>
            </a:xfrm>
            <a:prstGeom prst="ellipse">
              <a:avLst/>
            </a:prstGeom>
            <a:gradFill flip="none" rotWithShape="1">
              <a:gsLst>
                <a:gs pos="0">
                  <a:srgbClr val="A4091F"/>
                </a:gs>
                <a:gs pos="100000">
                  <a:srgbClr val="80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pic>
          <p:nvPicPr>
            <p:cNvPr id="31" name="Picture 33"/>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452856" y="4707402"/>
              <a:ext cx="667410" cy="667410"/>
            </a:xfrm>
            <a:prstGeom prst="rect">
              <a:avLst/>
            </a:prstGeom>
          </p:spPr>
        </p:pic>
      </p:grpSp>
      <p:sp>
        <p:nvSpPr>
          <p:cNvPr id="32" name="Botón de acción: Hacia atrás o Anterior 31">
            <a:hlinkClick r:id="rId8" action="ppaction://hlinksldjump" highlightClick="1"/>
          </p:cNvPr>
          <p:cNvSpPr/>
          <p:nvPr/>
        </p:nvSpPr>
        <p:spPr>
          <a:xfrm>
            <a:off x="11468100" y="6273800"/>
            <a:ext cx="723900" cy="5842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3"/>
          <p:cNvSpPr txBox="1">
            <a:spLocks/>
          </p:cNvSpPr>
          <p:nvPr/>
        </p:nvSpPr>
        <p:spPr>
          <a:xfrm>
            <a:off x="9379976" y="6386885"/>
            <a:ext cx="1814051" cy="235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s-CO" sz="1400" dirty="0" smtClean="0"/>
              <a:t>Fuente: DNP</a:t>
            </a:r>
            <a:endParaRPr lang="es-CO" sz="1400" dirty="0"/>
          </a:p>
        </p:txBody>
      </p:sp>
    </p:spTree>
    <p:extLst>
      <p:ext uri="{BB962C8B-B14F-4D97-AF65-F5344CB8AC3E}">
        <p14:creationId xmlns="" xmlns:p14="http://schemas.microsoft.com/office/powerpoint/2010/main" val="2282784159"/>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2400" y="6108700"/>
            <a:ext cx="1562100" cy="58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291866" y="188759"/>
            <a:ext cx="11613596" cy="559387"/>
          </a:xfrm>
        </p:spPr>
        <p:txBody>
          <a:bodyPr/>
          <a:lstStyle/>
          <a:p>
            <a:pPr fontAlgn="auto">
              <a:spcAft>
                <a:spcPts val="0"/>
              </a:spcAft>
            </a:pPr>
            <a:r>
              <a:rPr lang="es-CO" sz="2400" dirty="0" smtClean="0"/>
              <a:t>ACCESO A FUENTES PÚBLICAS INTERNACIONALES</a:t>
            </a:r>
            <a:endParaRPr lang="es-CO" sz="2400" dirty="0"/>
          </a:p>
        </p:txBody>
      </p:sp>
      <p:sp>
        <p:nvSpPr>
          <p:cNvPr id="6" name="Title 1"/>
          <p:cNvSpPr txBox="1">
            <a:spLocks/>
          </p:cNvSpPr>
          <p:nvPr/>
        </p:nvSpPr>
        <p:spPr>
          <a:xfrm>
            <a:off x="291866" y="1687428"/>
            <a:ext cx="11613596" cy="5593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spc="-150">
                <a:solidFill>
                  <a:srgbClr val="A4091F"/>
                </a:solidFill>
                <a:latin typeface="+mj-lt"/>
                <a:ea typeface="+mj-ea"/>
                <a:cs typeface="+mj-cs"/>
              </a:defRPr>
            </a:lvl1pPr>
          </a:lstStyle>
          <a:p>
            <a:pPr fontAlgn="auto">
              <a:spcAft>
                <a:spcPts val="0"/>
              </a:spcAft>
            </a:pPr>
            <a:endParaRPr lang="es-CO" dirty="0"/>
          </a:p>
        </p:txBody>
      </p:sp>
      <p:sp>
        <p:nvSpPr>
          <p:cNvPr id="7" name="Text Placeholder 2"/>
          <p:cNvSpPr txBox="1">
            <a:spLocks/>
          </p:cNvSpPr>
          <p:nvPr/>
        </p:nvSpPr>
        <p:spPr>
          <a:xfrm>
            <a:off x="306615" y="754729"/>
            <a:ext cx="7455133" cy="3609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s-CO" sz="2400" b="0" dirty="0" smtClean="0"/>
              <a:t>Durante el 2017 Colombia logró la aprobación de U$51,9 millones de cooperación internacional no reembolsable para proyectos estratégicos de cambio climático</a:t>
            </a:r>
            <a:endParaRPr lang="es-CO" sz="2400" b="0" dirty="0"/>
          </a:p>
        </p:txBody>
      </p:sp>
      <p:pic>
        <p:nvPicPr>
          <p:cNvPr id="8" name="Picture 2" descr="Image result for green climate fund">
            <a:extLst>
              <a:ext uri="{FF2B5EF4-FFF2-40B4-BE49-F238E27FC236}">
                <a16:creationId xmlns="" xmlns:a16="http://schemas.microsoft.com/office/drawing/2014/main" id="{B1D73665-7100-497F-B72A-931BE1DBAB0F}"/>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92556" y="2326587"/>
            <a:ext cx="1857375" cy="1171575"/>
          </a:xfrm>
          <a:prstGeom prst="rect">
            <a:avLst/>
          </a:prstGeom>
          <a:noFill/>
          <a:extLst>
            <a:ext uri="{909E8E84-426E-40DD-AFC4-6F175D3DCCD1}">
              <a14:hiddenFill xmlns="" xmlns:a14="http://schemas.microsoft.com/office/drawing/2010/main">
                <a:solidFill>
                  <a:srgbClr val="FFFFFF"/>
                </a:solidFill>
              </a14:hiddenFill>
            </a:ext>
          </a:extLst>
        </p:spPr>
      </p:pic>
      <p:sp>
        <p:nvSpPr>
          <p:cNvPr id="9" name="CuadroTexto 14">
            <a:extLst>
              <a:ext uri="{FF2B5EF4-FFF2-40B4-BE49-F238E27FC236}">
                <a16:creationId xmlns="" xmlns:a16="http://schemas.microsoft.com/office/drawing/2014/main" id="{D7ED91F0-D49B-47DE-92F2-3C6C6DA0A6D9}"/>
              </a:ext>
            </a:extLst>
          </p:cNvPr>
          <p:cNvSpPr txBox="1"/>
          <p:nvPr/>
        </p:nvSpPr>
        <p:spPr>
          <a:xfrm>
            <a:off x="1925066" y="1961977"/>
            <a:ext cx="4456685" cy="4431983"/>
          </a:xfrm>
          <a:prstGeom prst="rect">
            <a:avLst/>
          </a:prstGeom>
          <a:noFill/>
        </p:spPr>
        <p:txBody>
          <a:bodyPr wrap="square" rtlCol="0" anchor="ctr">
            <a:spAutoFit/>
          </a:bodyPr>
          <a:lstStyle/>
          <a:p>
            <a:pPr marL="214313" indent="-214313">
              <a:spcBef>
                <a:spcPts val="900"/>
              </a:spcBef>
              <a:buClr>
                <a:srgbClr val="A4091F"/>
              </a:buClr>
              <a:buFont typeface="Wingdings" panose="05000000000000000000" pitchFamily="2" charset="2"/>
              <a:buChar char="ü"/>
            </a:pPr>
            <a:r>
              <a:rPr lang="es-CO" b="1" dirty="0">
                <a:latin typeface="Futura Std Book" panose="020B0502020204020303" pitchFamily="34" charset="0"/>
              </a:rPr>
              <a:t>U$ 38,5 millones del FVC </a:t>
            </a:r>
            <a:r>
              <a:rPr lang="es-CO" dirty="0">
                <a:latin typeface="Futura Std Book" panose="020B0502020204020303" pitchFamily="34" charset="0"/>
              </a:rPr>
              <a:t>para proyecto de adaptación y gestión del recurso hídrico en la región de La Mojana</a:t>
            </a:r>
          </a:p>
          <a:p>
            <a:pPr marL="214313" indent="-214313">
              <a:spcBef>
                <a:spcPts val="900"/>
              </a:spcBef>
              <a:buClr>
                <a:srgbClr val="A4091F"/>
              </a:buClr>
              <a:buFont typeface="Wingdings" panose="05000000000000000000" pitchFamily="2" charset="2"/>
              <a:buChar char="ü"/>
            </a:pPr>
            <a:r>
              <a:rPr lang="es-CO" b="1" dirty="0">
                <a:latin typeface="Futura Std Book" panose="020B0502020204020303" pitchFamily="34" charset="0"/>
              </a:rPr>
              <a:t>U$ 8,2 millones de </a:t>
            </a:r>
            <a:r>
              <a:rPr lang="es-CO" b="1" dirty="0" err="1">
                <a:latin typeface="Futura Std Book" panose="020B0502020204020303" pitchFamily="34" charset="0"/>
              </a:rPr>
              <a:t>LAIF</a:t>
            </a:r>
            <a:r>
              <a:rPr lang="es-CO" b="1" dirty="0">
                <a:latin typeface="Futura Std Book" panose="020B0502020204020303" pitchFamily="34" charset="0"/>
              </a:rPr>
              <a:t> </a:t>
            </a:r>
            <a:r>
              <a:rPr lang="es-CO" dirty="0">
                <a:latin typeface="Futura Std Book" panose="020B0502020204020303" pitchFamily="34" charset="0"/>
              </a:rPr>
              <a:t>para el proyecto de agricultura climáticamente inteligente</a:t>
            </a:r>
          </a:p>
          <a:p>
            <a:pPr marL="214313" indent="-214313">
              <a:spcBef>
                <a:spcPts val="900"/>
              </a:spcBef>
              <a:buClr>
                <a:srgbClr val="A4091F"/>
              </a:buClr>
              <a:buFont typeface="Wingdings" panose="05000000000000000000" pitchFamily="2" charset="2"/>
              <a:buChar char="ü"/>
            </a:pPr>
            <a:r>
              <a:rPr lang="es-CO" b="1" dirty="0">
                <a:latin typeface="Futura Std Book" panose="020B0502020204020303" pitchFamily="34" charset="0"/>
              </a:rPr>
              <a:t>U$</a:t>
            </a:r>
            <a:r>
              <a:rPr lang="es-CO" b="1" dirty="0">
                <a:solidFill>
                  <a:srgbClr val="000000"/>
                </a:solidFill>
                <a:latin typeface="Futura Std Book" panose="020B0502020204020303" pitchFamily="34" charset="0"/>
              </a:rPr>
              <a:t> 2,7 millones del </a:t>
            </a:r>
            <a:r>
              <a:rPr lang="es-CO" b="1" dirty="0" err="1">
                <a:solidFill>
                  <a:srgbClr val="000000"/>
                </a:solidFill>
                <a:latin typeface="Futura Std Book" panose="020B0502020204020303" pitchFamily="34" charset="0"/>
              </a:rPr>
              <a:t>FVC</a:t>
            </a:r>
            <a:r>
              <a:rPr lang="es-CO" b="1" dirty="0">
                <a:solidFill>
                  <a:srgbClr val="000000"/>
                </a:solidFill>
                <a:latin typeface="Futura Std Book" panose="020B0502020204020303" pitchFamily="34" charset="0"/>
              </a:rPr>
              <a:t> </a:t>
            </a:r>
            <a:r>
              <a:rPr lang="es-CO" dirty="0">
                <a:solidFill>
                  <a:srgbClr val="000000"/>
                </a:solidFill>
                <a:latin typeface="Futura Std Book" panose="020B0502020204020303" pitchFamily="34" charset="0"/>
              </a:rPr>
              <a:t>para apoyo a implementación del Plan Nacional de Adaptación al Cambio Climático</a:t>
            </a:r>
          </a:p>
          <a:p>
            <a:pPr marL="214313" indent="-214313">
              <a:spcBef>
                <a:spcPts val="900"/>
              </a:spcBef>
              <a:buClr>
                <a:srgbClr val="A4091F"/>
              </a:buClr>
              <a:buFont typeface="Wingdings" panose="05000000000000000000" pitchFamily="2" charset="2"/>
              <a:buChar char="ü"/>
            </a:pPr>
            <a:r>
              <a:rPr lang="es-CO" b="1" dirty="0">
                <a:latin typeface="Futura Std Book" panose="020B0502020204020303" pitchFamily="34" charset="0"/>
              </a:rPr>
              <a:t>U$ </a:t>
            </a:r>
            <a:r>
              <a:rPr lang="es-CO" b="1" dirty="0">
                <a:solidFill>
                  <a:srgbClr val="000000"/>
                </a:solidFill>
                <a:latin typeface="Futura Std Book" panose="020B0502020204020303" pitchFamily="34" charset="0"/>
              </a:rPr>
              <a:t>1,8 millones del FVC </a:t>
            </a:r>
            <a:r>
              <a:rPr lang="es-CO" dirty="0">
                <a:solidFill>
                  <a:srgbClr val="000000"/>
                </a:solidFill>
                <a:latin typeface="Futura Std Book" panose="020B0502020204020303" pitchFamily="34" charset="0"/>
              </a:rPr>
              <a:t>para estructuración de proyectos</a:t>
            </a:r>
          </a:p>
          <a:p>
            <a:pPr marL="214313" indent="-214313">
              <a:spcBef>
                <a:spcPts val="900"/>
              </a:spcBef>
              <a:buClr>
                <a:srgbClr val="A4091F"/>
              </a:buClr>
              <a:buFont typeface="Wingdings" panose="05000000000000000000" pitchFamily="2" charset="2"/>
              <a:buChar char="ü"/>
            </a:pPr>
            <a:r>
              <a:rPr lang="es-CO" b="1" dirty="0">
                <a:latin typeface="Futura Std Book" panose="020B0502020204020303" pitchFamily="34" charset="0"/>
              </a:rPr>
              <a:t>U$ 0,7 millones del </a:t>
            </a:r>
            <a:r>
              <a:rPr lang="es-CO" b="1" dirty="0" err="1">
                <a:latin typeface="Futura Std Book" panose="020B0502020204020303" pitchFamily="34" charset="0"/>
              </a:rPr>
              <a:t>FVC</a:t>
            </a:r>
            <a:r>
              <a:rPr lang="es-CO" b="1" dirty="0">
                <a:solidFill>
                  <a:srgbClr val="000000"/>
                </a:solidFill>
                <a:latin typeface="Futura Std Book" panose="020B0502020204020303" pitchFamily="34" charset="0"/>
              </a:rPr>
              <a:t> </a:t>
            </a:r>
            <a:r>
              <a:rPr lang="es-CO" dirty="0">
                <a:solidFill>
                  <a:srgbClr val="000000"/>
                </a:solidFill>
                <a:latin typeface="Futura Std Book" panose="020B0502020204020303" pitchFamily="34" charset="0"/>
              </a:rPr>
              <a:t>para fortalecimiento de capacidades</a:t>
            </a:r>
            <a:endParaRPr lang="es-CO" dirty="0">
              <a:latin typeface="Futura Std Book" panose="020B0502020204020303" pitchFamily="34" charset="0"/>
            </a:endParaRPr>
          </a:p>
        </p:txBody>
      </p:sp>
      <p:sp>
        <p:nvSpPr>
          <p:cNvPr id="10" name="Rounded Rectangle 6"/>
          <p:cNvSpPr/>
          <p:nvPr/>
        </p:nvSpPr>
        <p:spPr>
          <a:xfrm>
            <a:off x="6667501" y="3857627"/>
            <a:ext cx="3593307" cy="1687767"/>
          </a:xfrm>
          <a:prstGeom prst="roundRect">
            <a:avLst>
              <a:gd name="adj" fmla="val 9944"/>
            </a:avLst>
          </a:prstGeom>
          <a:gradFill flip="none" rotWithShape="1">
            <a:gsLst>
              <a:gs pos="0">
                <a:srgbClr val="A4091F"/>
              </a:gs>
              <a:gs pos="100000">
                <a:srgbClr val="80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dirty="0"/>
              <a:t>Adicionalmente, Colombia cuenta con un portafolio de nueve proyectos priorizados para el FVC que suman solicitudes de crédito y donación por US$442 millones</a:t>
            </a:r>
          </a:p>
        </p:txBody>
      </p:sp>
      <p:sp>
        <p:nvSpPr>
          <p:cNvPr id="12" name="Text Placeholder 3"/>
          <p:cNvSpPr txBox="1">
            <a:spLocks/>
          </p:cNvSpPr>
          <p:nvPr/>
        </p:nvSpPr>
        <p:spPr>
          <a:xfrm>
            <a:off x="9379976" y="6386885"/>
            <a:ext cx="1814051" cy="235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s-CO" sz="1400" dirty="0" smtClean="0"/>
              <a:t>Fuente: DNP</a:t>
            </a:r>
            <a:endParaRPr lang="es-CO" sz="1400" dirty="0"/>
          </a:p>
        </p:txBody>
      </p:sp>
      <p:sp>
        <p:nvSpPr>
          <p:cNvPr id="13" name="Botón de acción: Hacia atrás o Anterior 31">
            <a:hlinkClick r:id="rId3" action="ppaction://hlinksldjump" highlightClick="1"/>
          </p:cNvPr>
          <p:cNvSpPr/>
          <p:nvPr/>
        </p:nvSpPr>
        <p:spPr>
          <a:xfrm>
            <a:off x="11468100" y="6273800"/>
            <a:ext cx="723900" cy="5842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672412455"/>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6"/>
          <p:cNvPicPr>
            <a:picLocks noChangeAspect="1"/>
          </p:cNvPicPr>
          <p:nvPr/>
        </p:nvPicPr>
        <p:blipFill>
          <a:blip r:embed="rId2" cstate="print"/>
          <a:stretch>
            <a:fillRect/>
          </a:stretch>
        </p:blipFill>
        <p:spPr>
          <a:xfrm>
            <a:off x="3775588" y="5566219"/>
            <a:ext cx="4291780" cy="1104900"/>
          </a:xfrm>
          <a:prstGeom prst="rect">
            <a:avLst/>
          </a:prstGeom>
        </p:spPr>
      </p:pic>
      <p:sp>
        <p:nvSpPr>
          <p:cNvPr id="2" name="Rectángulo 1"/>
          <p:cNvSpPr/>
          <p:nvPr/>
        </p:nvSpPr>
        <p:spPr>
          <a:xfrm>
            <a:off x="152400" y="6108700"/>
            <a:ext cx="1562100" cy="58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578404" y="368796"/>
            <a:ext cx="11613596" cy="559387"/>
          </a:xfrm>
        </p:spPr>
        <p:txBody>
          <a:bodyPr/>
          <a:lstStyle/>
          <a:p>
            <a:r>
              <a:rPr lang="es-CO" sz="2475" dirty="0" smtClean="0"/>
              <a:t>REFORMA TRIBUTARIA  - LEY 1819 /2016</a:t>
            </a:r>
            <a:r>
              <a:rPr lang="es-CO" sz="2400" dirty="0" smtClean="0">
                <a:solidFill>
                  <a:schemeClr val="tx2"/>
                </a:solidFill>
                <a:effectLst>
                  <a:outerShdw blurRad="38100" dist="38100" dir="2700000" algn="tl">
                    <a:srgbClr val="000000">
                      <a:alpha val="43137"/>
                    </a:srgbClr>
                  </a:outerShdw>
                </a:effectLst>
                <a:latin typeface="Arial" pitchFamily="34" charset="0"/>
                <a:ea typeface="Verdana" panose="020B0604030504040204" pitchFamily="34" charset="0"/>
                <a:cs typeface="Arial" pitchFamily="34" charset="0"/>
              </a:rPr>
              <a:t/>
            </a:r>
            <a:br>
              <a:rPr lang="es-CO" sz="2400" dirty="0" smtClean="0">
                <a:solidFill>
                  <a:schemeClr val="tx2"/>
                </a:solidFill>
                <a:effectLst>
                  <a:outerShdw blurRad="38100" dist="38100" dir="2700000" algn="tl">
                    <a:srgbClr val="000000">
                      <a:alpha val="43137"/>
                    </a:srgbClr>
                  </a:outerShdw>
                </a:effectLst>
                <a:latin typeface="Arial" pitchFamily="34" charset="0"/>
                <a:ea typeface="Verdana" panose="020B0604030504040204" pitchFamily="34" charset="0"/>
                <a:cs typeface="Arial" pitchFamily="34" charset="0"/>
              </a:rPr>
            </a:br>
            <a:endParaRPr lang="es-CO" sz="2475" dirty="0"/>
          </a:p>
        </p:txBody>
      </p:sp>
      <p:pic>
        <p:nvPicPr>
          <p:cNvPr id="7" name="Imagen 6">
            <a:extLst>
              <a:ext uri="{FF2B5EF4-FFF2-40B4-BE49-F238E27FC236}">
                <a16:creationId xmlns="" xmlns:a16="http://schemas.microsoft.com/office/drawing/2014/main" id="{473CA3A9-C5BC-4EFD-80A0-A121EDAB0D96}"/>
              </a:ext>
            </a:extLst>
          </p:cNvPr>
          <p:cNvPicPr>
            <a:picLocks noChangeAspect="1"/>
          </p:cNvPicPr>
          <p:nvPr/>
        </p:nvPicPr>
        <p:blipFill>
          <a:blip r:embed="rId3" cstate="print"/>
          <a:stretch>
            <a:fillRect/>
          </a:stretch>
        </p:blipFill>
        <p:spPr>
          <a:xfrm>
            <a:off x="3596441" y="1236951"/>
            <a:ext cx="5043679" cy="2458936"/>
          </a:xfrm>
          <a:prstGeom prst="rect">
            <a:avLst/>
          </a:prstGeom>
          <a:ln>
            <a:noFill/>
          </a:ln>
          <a:effectLst>
            <a:softEdge rad="112500"/>
          </a:effectLst>
        </p:spPr>
      </p:pic>
      <p:pic>
        <p:nvPicPr>
          <p:cNvPr id="8" name="Imagen 7">
            <a:extLst>
              <a:ext uri="{FF2B5EF4-FFF2-40B4-BE49-F238E27FC236}">
                <a16:creationId xmlns="" xmlns:a16="http://schemas.microsoft.com/office/drawing/2014/main" id="{D3430DD5-767F-48E4-8FA6-C8717F379C1B}"/>
              </a:ext>
            </a:extLst>
          </p:cNvPr>
          <p:cNvPicPr>
            <a:picLocks noChangeAspect="1"/>
          </p:cNvPicPr>
          <p:nvPr/>
        </p:nvPicPr>
        <p:blipFill>
          <a:blip r:embed="rId4" cstate="print"/>
          <a:stretch>
            <a:fillRect/>
          </a:stretch>
        </p:blipFill>
        <p:spPr>
          <a:xfrm>
            <a:off x="1684895" y="1238778"/>
            <a:ext cx="1973369" cy="1372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 xmlns:a16="http://schemas.microsoft.com/office/drawing/2014/main" id="{2F594EB0-DD0C-42B1-B231-9B26A1B91065}"/>
              </a:ext>
            </a:extLst>
          </p:cNvPr>
          <p:cNvPicPr>
            <a:picLocks noChangeAspect="1"/>
          </p:cNvPicPr>
          <p:nvPr/>
        </p:nvPicPr>
        <p:blipFill>
          <a:blip r:embed="rId5" cstate="print"/>
          <a:stretch>
            <a:fillRect/>
          </a:stretch>
        </p:blipFill>
        <p:spPr>
          <a:xfrm>
            <a:off x="8640120" y="1295101"/>
            <a:ext cx="1863770" cy="1094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 xmlns:a16="http://schemas.microsoft.com/office/drawing/2014/main" id="{67C0AE84-80E4-41B2-86D6-F3469AC3134A}"/>
              </a:ext>
            </a:extLst>
          </p:cNvPr>
          <p:cNvPicPr>
            <a:picLocks noChangeAspect="1"/>
          </p:cNvPicPr>
          <p:nvPr/>
        </p:nvPicPr>
        <p:blipFill>
          <a:blip r:embed="rId6" cstate="print"/>
          <a:stretch>
            <a:fillRect/>
          </a:stretch>
        </p:blipFill>
        <p:spPr>
          <a:xfrm>
            <a:off x="1672478" y="2902972"/>
            <a:ext cx="1985787" cy="11575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 xmlns:a16="http://schemas.microsoft.com/office/drawing/2014/main" id="{08B5ACC3-CDE8-46BD-85E4-F73BDD03D5F4}"/>
              </a:ext>
            </a:extLst>
          </p:cNvPr>
          <p:cNvPicPr>
            <a:picLocks noChangeAspect="1"/>
          </p:cNvPicPr>
          <p:nvPr/>
        </p:nvPicPr>
        <p:blipFill>
          <a:blip r:embed="rId7" cstate="print"/>
          <a:stretch>
            <a:fillRect/>
          </a:stretch>
        </p:blipFill>
        <p:spPr>
          <a:xfrm>
            <a:off x="8640120" y="2705974"/>
            <a:ext cx="1863770" cy="11575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 xmlns:a16="http://schemas.microsoft.com/office/drawing/2014/main" id="{D050682C-E567-49B1-A5A3-8AA5F797BA98}"/>
              </a:ext>
            </a:extLst>
          </p:cNvPr>
          <p:cNvPicPr>
            <a:picLocks noChangeAspect="1"/>
          </p:cNvPicPr>
          <p:nvPr/>
        </p:nvPicPr>
        <p:blipFill>
          <a:blip r:embed="rId8" cstate="print"/>
          <a:stretch>
            <a:fillRect/>
          </a:stretch>
        </p:blipFill>
        <p:spPr>
          <a:xfrm>
            <a:off x="2351584" y="4234617"/>
            <a:ext cx="1716040" cy="11575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n 12">
            <a:extLst>
              <a:ext uri="{FF2B5EF4-FFF2-40B4-BE49-F238E27FC236}">
                <a16:creationId xmlns="" xmlns:a16="http://schemas.microsoft.com/office/drawing/2014/main" id="{2C933B54-657E-402F-874C-63AAFAEEE02E}"/>
              </a:ext>
            </a:extLst>
          </p:cNvPr>
          <p:cNvPicPr>
            <a:picLocks noChangeAspect="1"/>
          </p:cNvPicPr>
          <p:nvPr/>
        </p:nvPicPr>
        <p:blipFill>
          <a:blip r:embed="rId9" cstate="print"/>
          <a:stretch>
            <a:fillRect/>
          </a:stretch>
        </p:blipFill>
        <p:spPr>
          <a:xfrm>
            <a:off x="4439817" y="3932761"/>
            <a:ext cx="3024871" cy="1547112"/>
          </a:xfrm>
          <a:prstGeom prst="rect">
            <a:avLst/>
          </a:prstGeom>
          <a:ln w="228600" cap="sq" cmpd="thickThin">
            <a:solidFill>
              <a:srgbClr val="000000"/>
            </a:solidFill>
            <a:prstDash val="solid"/>
            <a:miter lim="800000"/>
          </a:ln>
          <a:effectLst>
            <a:innerShdw blurRad="76200">
              <a:srgbClr val="000000"/>
            </a:innerShdw>
          </a:effectLst>
        </p:spPr>
      </p:pic>
      <p:pic>
        <p:nvPicPr>
          <p:cNvPr id="14" name="Imagen 13">
            <a:extLst>
              <a:ext uri="{FF2B5EF4-FFF2-40B4-BE49-F238E27FC236}">
                <a16:creationId xmlns="" xmlns:a16="http://schemas.microsoft.com/office/drawing/2014/main" id="{4F9CD635-365D-4BBB-9DC7-378088301DAA}"/>
              </a:ext>
            </a:extLst>
          </p:cNvPr>
          <p:cNvPicPr>
            <a:picLocks noChangeAspect="1"/>
          </p:cNvPicPr>
          <p:nvPr/>
        </p:nvPicPr>
        <p:blipFill>
          <a:blip r:embed="rId10" cstate="print"/>
          <a:stretch>
            <a:fillRect/>
          </a:stretch>
        </p:blipFill>
        <p:spPr>
          <a:xfrm>
            <a:off x="7836880" y="4179632"/>
            <a:ext cx="2102897" cy="1167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 xmlns:a16="http://schemas.microsoft.com/office/drawing/2014/main" id="{B75136ED-C68D-48F7-A556-2265849ABEEA}"/>
              </a:ext>
            </a:extLst>
          </p:cNvPr>
          <p:cNvSpPr txBox="1"/>
          <p:nvPr/>
        </p:nvSpPr>
        <p:spPr>
          <a:xfrm>
            <a:off x="4215238" y="5716747"/>
            <a:ext cx="3243196" cy="523220"/>
          </a:xfrm>
          <a:prstGeom prst="rect">
            <a:avLst/>
          </a:prstGeom>
          <a:noFill/>
        </p:spPr>
        <p:txBody>
          <a:bodyPr wrap="none" rtlCol="0">
            <a:spAutoFit/>
          </a:bodyPr>
          <a:lstStyle/>
          <a:p>
            <a:r>
              <a:rPr lang="en-US" sz="2800" b="1" dirty="0" err="1" smtClean="0">
                <a:solidFill>
                  <a:srgbClr val="FFFF00"/>
                </a:solidFill>
              </a:rPr>
              <a:t>Impuestos</a:t>
            </a:r>
            <a:r>
              <a:rPr lang="en-US" sz="2800" b="1" dirty="0" smtClean="0">
                <a:solidFill>
                  <a:srgbClr val="FFFF00"/>
                </a:solidFill>
              </a:rPr>
              <a:t> </a:t>
            </a:r>
            <a:r>
              <a:rPr lang="en-US" sz="2800" b="1" dirty="0" err="1" smtClean="0">
                <a:solidFill>
                  <a:srgbClr val="FFFF00"/>
                </a:solidFill>
              </a:rPr>
              <a:t>verdes</a:t>
            </a:r>
            <a:endParaRPr lang="en-US" sz="2800" b="1" dirty="0">
              <a:solidFill>
                <a:srgbClr val="FFFF00"/>
              </a:solidFill>
            </a:endParaRPr>
          </a:p>
        </p:txBody>
      </p:sp>
    </p:spTree>
    <p:extLst>
      <p:ext uri="{BB962C8B-B14F-4D97-AF65-F5344CB8AC3E}">
        <p14:creationId xmlns="" xmlns:p14="http://schemas.microsoft.com/office/powerpoint/2010/main" val="1213532070"/>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2400" y="6108700"/>
            <a:ext cx="1562100" cy="58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247085" y="235512"/>
            <a:ext cx="11613596" cy="559387"/>
          </a:xfrm>
        </p:spPr>
        <p:txBody>
          <a:bodyPr/>
          <a:lstStyle/>
          <a:p>
            <a:r>
              <a:rPr lang="es-CO" sz="2475" dirty="0" smtClean="0"/>
              <a:t>HACIENDO LA POLÍTICA FISCAL EN COLOMBIA MÁS EFICIENTE, JUSTA Y VERDE</a:t>
            </a:r>
            <a:br>
              <a:rPr lang="es-CO" sz="2475" dirty="0" smtClean="0"/>
            </a:br>
            <a:endParaRPr lang="es-CO" sz="2475" dirty="0"/>
          </a:p>
        </p:txBody>
      </p:sp>
      <p:sp>
        <p:nvSpPr>
          <p:cNvPr id="8" name="CuadroTexto 7"/>
          <p:cNvSpPr txBox="1"/>
          <p:nvPr/>
        </p:nvSpPr>
        <p:spPr>
          <a:xfrm>
            <a:off x="393860" y="1006253"/>
            <a:ext cx="3629420" cy="369332"/>
          </a:xfrm>
          <a:prstGeom prst="rect">
            <a:avLst/>
          </a:prstGeom>
          <a:noFill/>
        </p:spPr>
        <p:txBody>
          <a:bodyPr wrap="square" rtlCol="0">
            <a:spAutoFit/>
          </a:bodyPr>
          <a:lstStyle/>
          <a:p>
            <a:r>
              <a:rPr lang="es-CO" b="1" dirty="0" smtClean="0">
                <a:solidFill>
                  <a:srgbClr val="009900"/>
                </a:solidFill>
              </a:rPr>
              <a:t>Impuesto a bolsas plásticas:</a:t>
            </a:r>
            <a:endParaRPr lang="es-CO" sz="1600" dirty="0"/>
          </a:p>
        </p:txBody>
      </p:sp>
      <p:pic>
        <p:nvPicPr>
          <p:cNvPr id="9" name="Imagen 8"/>
          <p:cNvPicPr>
            <a:picLocks noChangeAspect="1"/>
          </p:cNvPicPr>
          <p:nvPr/>
        </p:nvPicPr>
        <p:blipFill>
          <a:blip r:embed="rId2" cstate="print"/>
          <a:stretch>
            <a:fillRect/>
          </a:stretch>
        </p:blipFill>
        <p:spPr>
          <a:xfrm>
            <a:off x="1840758" y="2736931"/>
            <a:ext cx="877266" cy="877266"/>
          </a:xfrm>
          <a:prstGeom prst="rect">
            <a:avLst/>
          </a:prstGeom>
        </p:spPr>
      </p:pic>
      <p:pic>
        <p:nvPicPr>
          <p:cNvPr id="18" name="Imagen 17">
            <a:extLst>
              <a:ext uri="{FF2B5EF4-FFF2-40B4-BE49-F238E27FC236}">
                <a16:creationId xmlns="" xmlns:a16="http://schemas.microsoft.com/office/drawing/2014/main" id="{3DB7CF59-3392-41E3-9592-970FF9ABCC06}"/>
              </a:ext>
            </a:extLst>
          </p:cNvPr>
          <p:cNvPicPr>
            <a:picLocks noChangeAspect="1"/>
          </p:cNvPicPr>
          <p:nvPr/>
        </p:nvPicPr>
        <p:blipFill rotWithShape="1">
          <a:blip r:embed="rId3" cstate="print"/>
          <a:srcRect l="33687" t="7939" r="46363" b="70907"/>
          <a:stretch/>
        </p:blipFill>
        <p:spPr>
          <a:xfrm>
            <a:off x="5964928" y="6095505"/>
            <a:ext cx="1136934" cy="762495"/>
          </a:xfrm>
          <a:prstGeom prst="rect">
            <a:avLst/>
          </a:prstGeom>
        </p:spPr>
      </p:pic>
      <p:sp>
        <p:nvSpPr>
          <p:cNvPr id="4" name="Rectángulo 3"/>
          <p:cNvSpPr/>
          <p:nvPr/>
        </p:nvSpPr>
        <p:spPr>
          <a:xfrm>
            <a:off x="3382297" y="4896596"/>
            <a:ext cx="6096000" cy="1200329"/>
          </a:xfrm>
          <a:prstGeom prst="rect">
            <a:avLst/>
          </a:prstGeom>
        </p:spPr>
        <p:txBody>
          <a:bodyPr>
            <a:spAutoFit/>
          </a:bodyPr>
          <a:lstStyle/>
          <a:p>
            <a:r>
              <a:rPr lang="es-CO" b="1" dirty="0" smtClean="0">
                <a:solidFill>
                  <a:srgbClr val="009900"/>
                </a:solidFill>
              </a:rPr>
              <a:t>15</a:t>
            </a:r>
            <a:r>
              <a:rPr lang="es-CO" dirty="0" smtClean="0"/>
              <a:t> años de </a:t>
            </a:r>
            <a:r>
              <a:rPr lang="es-CO" b="1" dirty="0" smtClean="0">
                <a:solidFill>
                  <a:srgbClr val="009900"/>
                </a:solidFill>
              </a:rPr>
              <a:t>exención a la renta </a:t>
            </a:r>
            <a:r>
              <a:rPr lang="es-CO" dirty="0" smtClean="0"/>
              <a:t>a inversiones en energías renovables</a:t>
            </a:r>
            <a:r>
              <a:rPr lang="es-CO" b="1" dirty="0" smtClean="0">
                <a:solidFill>
                  <a:srgbClr val="009900"/>
                </a:solidFill>
              </a:rPr>
              <a:t> </a:t>
            </a:r>
          </a:p>
          <a:p>
            <a:endParaRPr lang="es-CO" dirty="0"/>
          </a:p>
          <a:p>
            <a:r>
              <a:rPr lang="es-CO" dirty="0"/>
              <a:t>Incentivos a vehículos eléctricos  </a:t>
            </a:r>
            <a:r>
              <a:rPr lang="es-CO" b="1" dirty="0">
                <a:solidFill>
                  <a:srgbClr val="009900"/>
                </a:solidFill>
              </a:rPr>
              <a:t>0% arancel 5% IVA</a:t>
            </a:r>
            <a:endParaRPr lang="es-CO" sz="1600" dirty="0"/>
          </a:p>
        </p:txBody>
      </p:sp>
      <p:pic>
        <p:nvPicPr>
          <p:cNvPr id="20481" name="Picture 1"/>
          <p:cNvPicPr>
            <a:picLocks noChangeAspect="1" noChangeArrowheads="1"/>
          </p:cNvPicPr>
          <p:nvPr/>
        </p:nvPicPr>
        <p:blipFill>
          <a:blip r:embed="rId4" cstate="print"/>
          <a:srcRect b="50033"/>
          <a:stretch>
            <a:fillRect/>
          </a:stretch>
        </p:blipFill>
        <p:spPr bwMode="auto">
          <a:xfrm>
            <a:off x="3972847" y="1065571"/>
            <a:ext cx="3390900" cy="2798506"/>
          </a:xfrm>
          <a:prstGeom prst="rect">
            <a:avLst/>
          </a:prstGeom>
          <a:noFill/>
          <a:ln w="9525">
            <a:noFill/>
            <a:miter lim="800000"/>
            <a:headEnd/>
            <a:tailEnd/>
          </a:ln>
        </p:spPr>
      </p:pic>
      <p:sp>
        <p:nvSpPr>
          <p:cNvPr id="14" name="13 Rectángulo"/>
          <p:cNvSpPr/>
          <p:nvPr/>
        </p:nvSpPr>
        <p:spPr>
          <a:xfrm>
            <a:off x="1115962" y="1575222"/>
            <a:ext cx="2158181" cy="1200329"/>
          </a:xfrm>
          <a:prstGeom prst="rect">
            <a:avLst/>
          </a:prstGeom>
        </p:spPr>
        <p:txBody>
          <a:bodyPr wrap="square">
            <a:spAutoFit/>
          </a:bodyPr>
          <a:lstStyle/>
          <a:p>
            <a:r>
              <a:rPr lang="es-CO" dirty="0" smtClean="0"/>
              <a:t>2018: </a:t>
            </a:r>
            <a:r>
              <a:rPr lang="es-CO" b="1" dirty="0" smtClean="0">
                <a:solidFill>
                  <a:srgbClr val="00B050"/>
                </a:solidFill>
              </a:rPr>
              <a:t>$30 </a:t>
            </a:r>
            <a:r>
              <a:rPr lang="es-CO" dirty="0" smtClean="0"/>
              <a:t>pesos</a:t>
            </a:r>
          </a:p>
          <a:p>
            <a:r>
              <a:rPr lang="es-CO" dirty="0" smtClean="0"/>
              <a:t>2019: </a:t>
            </a:r>
            <a:r>
              <a:rPr lang="es-CO" b="1" dirty="0" smtClean="0">
                <a:solidFill>
                  <a:srgbClr val="00B050"/>
                </a:solidFill>
              </a:rPr>
              <a:t>$40 </a:t>
            </a:r>
            <a:r>
              <a:rPr lang="es-CO" dirty="0" smtClean="0"/>
              <a:t>pesos</a:t>
            </a:r>
          </a:p>
          <a:p>
            <a:r>
              <a:rPr lang="es-CO" dirty="0" smtClean="0"/>
              <a:t>2020: </a:t>
            </a:r>
            <a:r>
              <a:rPr lang="es-CO" b="1" dirty="0" smtClean="0">
                <a:solidFill>
                  <a:srgbClr val="00B050"/>
                </a:solidFill>
              </a:rPr>
              <a:t>$50</a:t>
            </a:r>
            <a:r>
              <a:rPr lang="es-CO" dirty="0" smtClean="0"/>
              <a:t> pesos</a:t>
            </a:r>
          </a:p>
          <a:p>
            <a:endParaRPr lang="es-CO" dirty="0" smtClean="0"/>
          </a:p>
        </p:txBody>
      </p:sp>
      <p:sp>
        <p:nvSpPr>
          <p:cNvPr id="15" name="Text Placeholder 3"/>
          <p:cNvSpPr txBox="1">
            <a:spLocks/>
          </p:cNvSpPr>
          <p:nvPr/>
        </p:nvSpPr>
        <p:spPr>
          <a:xfrm>
            <a:off x="3495368" y="3879661"/>
            <a:ext cx="4493342" cy="235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s-CO" sz="1400" dirty="0" smtClean="0"/>
              <a:t>Fuente Infografía: El Tiempo (DNP y MADS)</a:t>
            </a:r>
            <a:endParaRPr lang="es-CO" sz="1400" dirty="0"/>
          </a:p>
        </p:txBody>
      </p:sp>
      <p:pic>
        <p:nvPicPr>
          <p:cNvPr id="19" name="Picture 1"/>
          <p:cNvPicPr>
            <a:picLocks noChangeAspect="1" noChangeArrowheads="1"/>
          </p:cNvPicPr>
          <p:nvPr/>
        </p:nvPicPr>
        <p:blipFill>
          <a:blip r:embed="rId4" cstate="print"/>
          <a:srcRect t="48124"/>
          <a:stretch>
            <a:fillRect/>
          </a:stretch>
        </p:blipFill>
        <p:spPr bwMode="auto">
          <a:xfrm>
            <a:off x="7768099" y="1268361"/>
            <a:ext cx="3390900" cy="2905432"/>
          </a:xfrm>
          <a:prstGeom prst="rect">
            <a:avLst/>
          </a:prstGeom>
          <a:noFill/>
          <a:ln w="9525">
            <a:noFill/>
            <a:miter lim="800000"/>
            <a:headEnd/>
            <a:tailEnd/>
          </a:ln>
        </p:spPr>
      </p:pic>
      <p:sp>
        <p:nvSpPr>
          <p:cNvPr id="20" name="CuadroTexto 7"/>
          <p:cNvSpPr txBox="1"/>
          <p:nvPr/>
        </p:nvSpPr>
        <p:spPr>
          <a:xfrm>
            <a:off x="383458" y="4432795"/>
            <a:ext cx="3629420" cy="369332"/>
          </a:xfrm>
          <a:prstGeom prst="rect">
            <a:avLst/>
          </a:prstGeom>
          <a:noFill/>
        </p:spPr>
        <p:txBody>
          <a:bodyPr wrap="square" rtlCol="0">
            <a:spAutoFit/>
          </a:bodyPr>
          <a:lstStyle/>
          <a:p>
            <a:r>
              <a:rPr lang="es-CO" b="1" dirty="0" smtClean="0">
                <a:solidFill>
                  <a:srgbClr val="009900"/>
                </a:solidFill>
              </a:rPr>
              <a:t>Otros instrumentos fiscales</a:t>
            </a:r>
            <a:endParaRPr lang="es-CO" sz="1600" dirty="0"/>
          </a:p>
        </p:txBody>
      </p:sp>
    </p:spTree>
    <p:extLst>
      <p:ext uri="{BB962C8B-B14F-4D97-AF65-F5344CB8AC3E}">
        <p14:creationId xmlns="" xmlns:p14="http://schemas.microsoft.com/office/powerpoint/2010/main" val="4276070808"/>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4D05ACB4C7CDA44936684FDDA762881" ma:contentTypeVersion="4" ma:contentTypeDescription="Create a new document." ma:contentTypeScope="" ma:versionID="c1b02cb479d401b11f76a94003a6543e">
  <xsd:schema xmlns:xsd="http://www.w3.org/2001/XMLSchema" xmlns:xs="http://www.w3.org/2001/XMLSchema" xmlns:p="http://schemas.microsoft.com/office/2006/metadata/properties" xmlns:ns2="a9cfed18-d1fe-4ba0-b396-9aa91dd1187d" targetNamespace="http://schemas.microsoft.com/office/2006/metadata/properties" ma:root="true" ma:fieldsID="e8f4f03a3d612e56b709c2db551f27d4" ns2:_="">
    <xsd:import namespace="a9cfed18-d1fe-4ba0-b396-9aa91dd1187d"/>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cfed18-d1fe-4ba0-b396-9aa91dd1187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8F122E-0BD8-4213-958A-F9576105E8A5}">
  <ds:schemaRefs>
    <ds:schemaRef ds:uri="http://schemas.microsoft.com/sharepoint/v3/contenttype/forms"/>
  </ds:schemaRefs>
</ds:datastoreItem>
</file>

<file path=customXml/itemProps2.xml><?xml version="1.0" encoding="utf-8"?>
<ds:datastoreItem xmlns:ds="http://schemas.openxmlformats.org/officeDocument/2006/customXml" ds:itemID="{8A9FB5F4-C735-466D-93E5-492B98C500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cfed18-d1fe-4ba0-b396-9aa91dd118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3A5786-B9A0-44A1-9A94-57EB980732C9}">
  <ds:schemaRefs>
    <ds:schemaRef ds:uri="http://schemas.microsoft.com/office/2006/metadata/properties"/>
    <ds:schemaRef ds:uri="http://schemas.microsoft.com/office/2006/documentManagement/types"/>
    <ds:schemaRef ds:uri="http://purl.org/dc/terms/"/>
    <ds:schemaRef ds:uri="a9cfed18-d1fe-4ba0-b396-9aa91dd1187d"/>
    <ds:schemaRef ds:uri="http://purl.org/dc/dcmitype/"/>
    <ds:schemaRef ds:uri="http://www.w3.org/XML/1998/namespace"/>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Wisp</Template>
  <TotalTime>27517</TotalTime>
  <Words>1772</Words>
  <Application>Microsoft Office PowerPoint</Application>
  <PresentationFormat>Personalizado</PresentationFormat>
  <Paragraphs>200</Paragraphs>
  <Slides>16</Slides>
  <Notes>5</Notes>
  <HiddenSlides>0</HiddenSlides>
  <MMClips>0</MMClips>
  <ScaleCrop>false</ScaleCrop>
  <HeadingPairs>
    <vt:vector size="4" baseType="variant">
      <vt:variant>
        <vt:lpstr>Tema</vt:lpstr>
      </vt:variant>
      <vt:variant>
        <vt:i4>1</vt:i4>
      </vt:variant>
      <vt:variant>
        <vt:lpstr>Títulos de diapositiva</vt:lpstr>
      </vt:variant>
      <vt:variant>
        <vt:i4>16</vt:i4>
      </vt:variant>
    </vt:vector>
  </HeadingPairs>
  <TitlesOfParts>
    <vt:vector size="17" baseType="lpstr">
      <vt:lpstr>Office Theme</vt:lpstr>
      <vt:lpstr>Diapositiva 1</vt:lpstr>
      <vt:lpstr>HACIA EL CIERRE DE LA BRECHA DE FINANCIAMIENTO CLIMÁTICO</vt:lpstr>
      <vt:lpstr>HACIA EL CIERRE DE LA BRECHA DE FINANCIAMIENTO CLIMÁTICO</vt:lpstr>
      <vt:lpstr>Diapositiva 4</vt:lpstr>
      <vt:lpstr>HACIA EL CIERRE DE LA BRECHA DE FINANCIAMIENTO CLIMÁTICO</vt:lpstr>
      <vt:lpstr>Diapositiva 6</vt:lpstr>
      <vt:lpstr>ACCESO A FUENTES PÚBLICAS INTERNACIONALES</vt:lpstr>
      <vt:lpstr>REFORMA TRIBUTARIA  - LEY 1819 /2016 </vt:lpstr>
      <vt:lpstr>HACIENDO LA POLÍTICA FISCAL EN COLOMBIA MÁS EFICIENTE, JUSTA Y VERDE </vt:lpstr>
      <vt:lpstr>IMPUESTO AL CARBONO</vt:lpstr>
      <vt:lpstr>IMPUESTO AL CARBONO</vt:lpstr>
      <vt:lpstr>IMPUESTO AL CARBONO - RECAUDO</vt:lpstr>
      <vt:lpstr>IMPUESTO AL CARBONO – DESTINACIÓN ESPECÍFICA</vt:lpstr>
      <vt:lpstr>IMPUESTO AL CARBONO – CARBONO NEUTRALIDAD </vt:lpstr>
      <vt:lpstr>Próximos retos en financiamiento climático</vt:lpstr>
      <vt:lpstr>Diapositiva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Pablo C</dc:creator>
  <cp:lastModifiedBy>Javier</cp:lastModifiedBy>
  <cp:revision>2038</cp:revision>
  <cp:lastPrinted>2016-09-12T19:37:37Z</cp:lastPrinted>
  <dcterms:created xsi:type="dcterms:W3CDTF">2016-04-09T15:53:17Z</dcterms:created>
  <dcterms:modified xsi:type="dcterms:W3CDTF">2018-07-24T15:15:18Z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0x01010074D05ACB4C7CDA44936684FDDA762881</vt:lpwstr>
  </property>
</Properties>
</file>