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4"/>
  </p:sldMasterIdLst>
  <p:notesMasterIdLst>
    <p:notesMasterId r:id="rId23"/>
  </p:notesMasterIdLst>
  <p:handoutMasterIdLst>
    <p:handoutMasterId r:id="rId24"/>
  </p:handoutMasterIdLst>
  <p:sldIdLst>
    <p:sldId id="888" r:id="rId5"/>
    <p:sldId id="1050" r:id="rId6"/>
    <p:sldId id="1076" r:id="rId7"/>
    <p:sldId id="1077" r:id="rId8"/>
    <p:sldId id="1078" r:id="rId9"/>
    <p:sldId id="1081" r:id="rId10"/>
    <p:sldId id="1082" r:id="rId11"/>
    <p:sldId id="1083" r:id="rId12"/>
    <p:sldId id="1086" r:id="rId13"/>
    <p:sldId id="1087" r:id="rId14"/>
    <p:sldId id="1088" r:id="rId15"/>
    <p:sldId id="1089" r:id="rId16"/>
    <p:sldId id="1094" r:id="rId17"/>
    <p:sldId id="1090" r:id="rId18"/>
    <p:sldId id="1092" r:id="rId19"/>
    <p:sldId id="1091" r:id="rId20"/>
    <p:sldId id="1093" r:id="rId21"/>
    <p:sldId id="1075" r:id="rId22"/>
  </p:sldIdLst>
  <p:sldSz cx="12192000" cy="6858000"/>
  <p:notesSz cx="7010400" cy="9296400"/>
  <p:defaultTextStyle>
    <a:defPPr>
      <a:defRPr lang="es-CO"/>
    </a:defPPr>
    <a:lvl1pPr algn="l" rtl="0" eaLnBrk="0" fontAlgn="base" hangingPunct="0">
      <a:spcBef>
        <a:spcPct val="0"/>
      </a:spcBef>
      <a:spcAft>
        <a:spcPct val="0"/>
      </a:spcAft>
      <a:defRPr kern="1200">
        <a:solidFill>
          <a:schemeClr val="tx1"/>
        </a:solidFill>
        <a:latin typeface="Futura Std Book" pitchFamily="1"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Futura Std Book" pitchFamily="1"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Futura Std Book" pitchFamily="1"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Futura Std Book" pitchFamily="1"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Futura Std Book" pitchFamily="1" charset="0"/>
        <a:ea typeface="MS PGothic" panose="020B0600070205080204" pitchFamily="34" charset="-128"/>
        <a:cs typeface="+mn-cs"/>
      </a:defRPr>
    </a:lvl5pPr>
    <a:lvl6pPr marL="2286000" algn="l" defTabSz="914400" rtl="0" eaLnBrk="1" latinLnBrk="0" hangingPunct="1">
      <a:defRPr kern="1200">
        <a:solidFill>
          <a:schemeClr val="tx1"/>
        </a:solidFill>
        <a:latin typeface="Futura Std Book" pitchFamily="1" charset="0"/>
        <a:ea typeface="MS PGothic" panose="020B0600070205080204" pitchFamily="34" charset="-128"/>
        <a:cs typeface="+mn-cs"/>
      </a:defRPr>
    </a:lvl6pPr>
    <a:lvl7pPr marL="2743200" algn="l" defTabSz="914400" rtl="0" eaLnBrk="1" latinLnBrk="0" hangingPunct="1">
      <a:defRPr kern="1200">
        <a:solidFill>
          <a:schemeClr val="tx1"/>
        </a:solidFill>
        <a:latin typeface="Futura Std Book" pitchFamily="1" charset="0"/>
        <a:ea typeface="MS PGothic" panose="020B0600070205080204" pitchFamily="34" charset="-128"/>
        <a:cs typeface="+mn-cs"/>
      </a:defRPr>
    </a:lvl7pPr>
    <a:lvl8pPr marL="3200400" algn="l" defTabSz="914400" rtl="0" eaLnBrk="1" latinLnBrk="0" hangingPunct="1">
      <a:defRPr kern="1200">
        <a:solidFill>
          <a:schemeClr val="tx1"/>
        </a:solidFill>
        <a:latin typeface="Futura Std Book" pitchFamily="1" charset="0"/>
        <a:ea typeface="MS PGothic" panose="020B0600070205080204" pitchFamily="34" charset="-128"/>
        <a:cs typeface="+mn-cs"/>
      </a:defRPr>
    </a:lvl8pPr>
    <a:lvl9pPr marL="3657600" algn="l" defTabSz="914400" rtl="0" eaLnBrk="1" latinLnBrk="0" hangingPunct="1">
      <a:defRPr kern="1200">
        <a:solidFill>
          <a:schemeClr val="tx1"/>
        </a:solidFill>
        <a:latin typeface="Futura Std Book" pitchFamily="1" charset="0"/>
        <a:ea typeface="MS PGothic" panose="020B0600070205080204" pitchFamily="34" charset="-128"/>
        <a:cs typeface="+mn-cs"/>
      </a:defRPr>
    </a:lvl9pPr>
  </p:defaultTextStyle>
  <p:extLst>
    <p:ext uri="{521415D9-36F7-43E2-AB2F-B90AF26B5E84}">
      <p14:sectionLst xmlns:p14="http://schemas.microsoft.com/office/powerpoint/2010/main" xmlns="">
        <p14:section name="Sección predeterminada" id="{E2A0017F-0CC1-4AA3-AA29-F1C1C8D560F0}">
          <p14:sldIdLst>
            <p14:sldId id="888"/>
            <p14:sldId id="1050"/>
            <p14:sldId id="1076"/>
            <p14:sldId id="1077"/>
            <p14:sldId id="1078"/>
            <p14:sldId id="1081"/>
            <p14:sldId id="1082"/>
            <p14:sldId id="1083"/>
            <p14:sldId id="1084"/>
            <p14:sldId id="1085"/>
            <p14:sldId id="1086"/>
            <p14:sldId id="1087"/>
            <p14:sldId id="1088"/>
            <p14:sldId id="1089"/>
            <p14:sldId id="1094"/>
            <p14:sldId id="1090"/>
            <p14:sldId id="1092"/>
            <p14:sldId id="1091"/>
            <p14:sldId id="1093"/>
            <p14:sldId id="1075"/>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an Nicolas Rincon Munar" initials="JNRM" lastIdx="0" clrIdx="0">
    <p:extLst/>
  </p:cmAuthor>
  <p:cmAuthor id="2" name="Juan David Morales Barco" initials="JDMB" lastIdx="1" clrIdx="1"/>
  <p:cmAuthor id="3" name="Indira Masullo" initials="I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18F63"/>
    <a:srgbClr val="A51D1F"/>
    <a:srgbClr val="97111D"/>
    <a:srgbClr val="DEE4EA"/>
    <a:srgbClr val="CCDCE9"/>
    <a:srgbClr val="DBE2EA"/>
    <a:srgbClr val="E4E3D2"/>
    <a:srgbClr val="D1A5A5"/>
    <a:srgbClr val="B3181C"/>
    <a:srgbClr val="A7C1D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94280" autoAdjust="0"/>
  </p:normalViewPr>
  <p:slideViewPr>
    <p:cSldViewPr snapToGrid="0">
      <p:cViewPr>
        <p:scale>
          <a:sx n="60" d="100"/>
          <a:sy n="60" d="100"/>
        </p:scale>
        <p:origin x="-204"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470"/>
    </p:cViewPr>
  </p:sorterViewPr>
  <p:notesViewPr>
    <p:cSldViewPr snapToGrid="0">
      <p:cViewPr varScale="1">
        <p:scale>
          <a:sx n="80" d="100"/>
          <a:sy n="80" d="100"/>
        </p:scale>
        <p:origin x="1188"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Futura Std Book" panose="020B0502020204020303" pitchFamily="34" charset="0"/>
                <a:ea typeface="+mn-ea"/>
              </a:defRPr>
            </a:lvl1pPr>
          </a:lstStyle>
          <a:p>
            <a:pPr>
              <a:defRPr/>
            </a:pPr>
            <a:endParaRPr lang="es-CO"/>
          </a:p>
        </p:txBody>
      </p:sp>
      <p:sp>
        <p:nvSpPr>
          <p:cNvPr id="3" name="Date Placeholder 2"/>
          <p:cNvSpPr>
            <a:spLocks noGrp="1"/>
          </p:cNvSpPr>
          <p:nvPr>
            <p:ph type="dt" sz="quarter"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D7925217-5E1A-4424-8F5F-75035E972A9A}" type="datetimeFigureOut">
              <a:rPr lang="es-CO" altLang="es-CO"/>
              <a:pPr>
                <a:defRPr/>
              </a:pPr>
              <a:t>23/07/2018</a:t>
            </a:fld>
            <a:endParaRPr lang="es-CO" altLang="es-CO"/>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Futura Std Book" panose="020B0502020204020303" pitchFamily="34" charset="0"/>
                <a:ea typeface="+mn-ea"/>
              </a:defRPr>
            </a:lvl1pPr>
          </a:lstStyle>
          <a:p>
            <a:pPr>
              <a:defRPr/>
            </a:pPr>
            <a:endParaRPr lang="es-CO"/>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E8AB9E93-0443-40DF-B409-3740EFEF7EDD}" type="slidenum">
              <a:rPr lang="es-CO" altLang="es-CO"/>
              <a:pPr>
                <a:defRPr/>
              </a:pPr>
              <a:t>‹Nº›</a:t>
            </a:fld>
            <a:endParaRPr lang="es-CO" altLang="es-CO"/>
          </a:p>
        </p:txBody>
      </p:sp>
    </p:spTree>
    <p:extLst>
      <p:ext uri="{BB962C8B-B14F-4D97-AF65-F5344CB8AC3E}">
        <p14:creationId xmlns:p14="http://schemas.microsoft.com/office/powerpoint/2010/main" xmlns="" val="118860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a:latin typeface="Futura Std Book" panose="020B0502020204020303" pitchFamily="34" charset="0"/>
                <a:ea typeface="+mn-ea"/>
              </a:defRPr>
            </a:lvl1pPr>
          </a:lstStyle>
          <a:p>
            <a:pPr>
              <a:defRPr/>
            </a:pPr>
            <a:endParaRPr lang="es-CO"/>
          </a:p>
        </p:txBody>
      </p:sp>
      <p:sp>
        <p:nvSpPr>
          <p:cNvPr id="3" name="Date Placeholder 2"/>
          <p:cNvSpPr>
            <a:spLocks noGrp="1"/>
          </p:cNvSpPr>
          <p:nvPr>
            <p:ph type="dt" idx="1"/>
          </p:nvPr>
        </p:nvSpPr>
        <p:spPr>
          <a:xfrm>
            <a:off x="3970938" y="0"/>
            <a:ext cx="3037840" cy="466434"/>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pPr>
              <a:defRPr/>
            </a:pPr>
            <a:fld id="{0F8FB35A-B81E-4FE8-9454-0ADA95D39435}" type="datetimeFigureOut">
              <a:rPr lang="es-CO" altLang="es-CO"/>
              <a:pPr>
                <a:defRPr/>
              </a:pPr>
              <a:t>23/07/2018</a:t>
            </a:fld>
            <a:endParaRPr lang="es-CO" altLang="es-C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s-CO"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s-CO" noProof="0" dirty="0"/>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a:latin typeface="Futura Std Book" panose="020B0502020204020303" pitchFamily="34" charset="0"/>
                <a:ea typeface="+mn-ea"/>
              </a:defRPr>
            </a:lvl1pPr>
          </a:lstStyle>
          <a:p>
            <a:pPr>
              <a:defRPr/>
            </a:pPr>
            <a:endParaRPr lang="es-CO"/>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5746F611-165E-4962-8729-CFE70E4617C7}" type="slidenum">
              <a:rPr lang="es-CO" altLang="es-CO"/>
              <a:pPr>
                <a:defRPr/>
              </a:pPr>
              <a:t>‹Nº›</a:t>
            </a:fld>
            <a:endParaRPr lang="es-CO" altLang="es-CO"/>
          </a:p>
        </p:txBody>
      </p:sp>
    </p:spTree>
    <p:extLst>
      <p:ext uri="{BB962C8B-B14F-4D97-AF65-F5344CB8AC3E}">
        <p14:creationId xmlns:p14="http://schemas.microsoft.com/office/powerpoint/2010/main" xmlns="" val="24975860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Futura Std Book" panose="020B0502020204020303"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Futura Std Book" panose="020B0502020204020303"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Futura Std Book" panose="020B0502020204020303"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Futura Std Book" panose="020B0502020204020303"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Futura Std Book" panose="020B0502020204020303"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a:defRPr/>
            </a:pPr>
            <a:fld id="{5746F611-165E-4962-8729-CFE70E4617C7}" type="slidenum">
              <a:rPr lang="es-CO" altLang="es-CO" smtClean="0"/>
              <a:pPr>
                <a:defRPr/>
              </a:pPr>
              <a:t>1</a:t>
            </a:fld>
            <a:endParaRPr lang="es-CO" altLang="es-CO" dirty="0"/>
          </a:p>
        </p:txBody>
      </p:sp>
    </p:spTree>
    <p:extLst>
      <p:ext uri="{BB962C8B-B14F-4D97-AF65-F5344CB8AC3E}">
        <p14:creationId xmlns:p14="http://schemas.microsoft.com/office/powerpoint/2010/main" xmlns="" val="219005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La capacidad global de producción de electricidad es producida principalmente por renovables</a:t>
            </a:r>
          </a:p>
          <a:p>
            <a:r>
              <a:rPr lang="es-CO" dirty="0" smtClean="0"/>
              <a:t>Alemania: 81% de su energía proviene de fuentes renovables</a:t>
            </a:r>
            <a:r>
              <a:rPr lang="es-CO" baseline="0" dirty="0" smtClean="0"/>
              <a:t> (solar y eólica)</a:t>
            </a:r>
          </a:p>
          <a:p>
            <a:r>
              <a:rPr lang="es-CO" baseline="0" dirty="0" smtClean="0"/>
              <a:t>Suecia ya se ha declarado como país libre de uso de fuentes fósiles</a:t>
            </a:r>
          </a:p>
          <a:p>
            <a:r>
              <a:rPr lang="es-CO" baseline="0" dirty="0" smtClean="0"/>
              <a:t>China cada dos horas en el 2015 instaló una turbina de viento </a:t>
            </a:r>
          </a:p>
          <a:p>
            <a:r>
              <a:rPr lang="es-CO" baseline="0" dirty="0" smtClean="0"/>
              <a:t>500 mil paneles solares fueron instalados por día en el mundo en 2015</a:t>
            </a:r>
          </a:p>
          <a:p>
            <a:r>
              <a:rPr lang="es-CO" baseline="0" dirty="0" err="1" smtClean="0"/>
              <a:t>Source</a:t>
            </a:r>
            <a:r>
              <a:rPr lang="es-CO" baseline="0" dirty="0" smtClean="0"/>
              <a:t>: International </a:t>
            </a:r>
            <a:r>
              <a:rPr lang="es-CO" baseline="0" dirty="0" err="1" smtClean="0"/>
              <a:t>Energy</a:t>
            </a:r>
            <a:r>
              <a:rPr lang="es-CO" baseline="0" dirty="0" smtClean="0"/>
              <a:t> Agency</a:t>
            </a:r>
          </a:p>
          <a:p>
            <a:endParaRPr lang="es-CO" baseline="0" dirty="0" smtClean="0"/>
          </a:p>
          <a:p>
            <a:r>
              <a:rPr lang="es-CO" sz="1200" b="0" i="0" kern="1200" dirty="0" smtClean="0">
                <a:solidFill>
                  <a:schemeClr val="tx1"/>
                </a:solidFill>
                <a:effectLst/>
                <a:latin typeface="Futura Std Book" panose="020B0502020204020303" pitchFamily="34" charset="0"/>
                <a:ea typeface="MS PGothic" panose="020B0600070205080204" pitchFamily="34" charset="-128"/>
                <a:cs typeface="+mn-cs"/>
              </a:rPr>
              <a:t>os combustibles fósiles -carbón, petróleo y gas- recibieron en 2015 de los Gobiernos del planeta alrededor de 325.000 millones de dólares (unos 303.000 millones de euros) en subsidios. Esto supone más del doble de las ayudas que fueron a parar a las energías renovables, que la Agencia Internacional de la Energía ha cifrado este miércoles en 150.000 millones. Los subsidios para las fósiles cayeron considerablemente en 2015 respecto al año anterior, cuando fueron de 510.000 millones.</a:t>
            </a:r>
            <a:endParaRPr lang="es-CO" baseline="0" dirty="0" smtClean="0"/>
          </a:p>
          <a:p>
            <a:endParaRPr lang="es-CO" dirty="0" smtClean="0"/>
          </a:p>
          <a:p>
            <a:endParaRPr lang="en-US" dirty="0"/>
          </a:p>
        </p:txBody>
      </p:sp>
      <p:sp>
        <p:nvSpPr>
          <p:cNvPr id="4" name="Marcador de número de diapositiva 3"/>
          <p:cNvSpPr>
            <a:spLocks noGrp="1"/>
          </p:cNvSpPr>
          <p:nvPr>
            <p:ph type="sldNum" sz="quarter" idx="10"/>
          </p:nvPr>
        </p:nvSpPr>
        <p:spPr/>
        <p:txBody>
          <a:bodyPr/>
          <a:lstStyle/>
          <a:p>
            <a:pPr>
              <a:defRPr/>
            </a:pPr>
            <a:fld id="{5746F611-165E-4962-8729-CFE70E4617C7}" type="slidenum">
              <a:rPr lang="es-CO" altLang="es-CO" smtClean="0"/>
              <a:pPr>
                <a:defRPr/>
              </a:pPr>
              <a:t>8</a:t>
            </a:fld>
            <a:endParaRPr lang="es-CO" altLang="es-CO"/>
          </a:p>
        </p:txBody>
      </p:sp>
    </p:spTree>
    <p:extLst>
      <p:ext uri="{BB962C8B-B14F-4D97-AF65-F5344CB8AC3E}">
        <p14:creationId xmlns:p14="http://schemas.microsoft.com/office/powerpoint/2010/main" xmlns="" val="1781960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p:spPr>
        <p:txBody>
          <a:bodyPr/>
          <a:lstStyle/>
          <a:p>
            <a:pPr eaLnBrk="1" hangingPunct="1"/>
            <a:endParaRPr lang="es-ES"/>
          </a:p>
        </p:txBody>
      </p:sp>
    </p:spTree>
    <p:extLst>
      <p:ext uri="{BB962C8B-B14F-4D97-AF65-F5344CB8AC3E}">
        <p14:creationId xmlns:p14="http://schemas.microsoft.com/office/powerpoint/2010/main" xmlns="" val="1770104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250724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2220181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1287300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4" name="Rectángulo 3"/>
          <p:cNvSpPr/>
          <p:nvPr userDrawn="1"/>
        </p:nvSpPr>
        <p:spPr bwMode="auto">
          <a:xfrm>
            <a:off x="3606800" y="0"/>
            <a:ext cx="4978400" cy="316922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 name="Rectángulo 3"/>
          <p:cNvSpPr/>
          <p:nvPr userDrawn="1"/>
        </p:nvSpPr>
        <p:spPr bwMode="auto">
          <a:xfrm>
            <a:off x="3606800" y="3169227"/>
            <a:ext cx="4978400" cy="3688772"/>
          </a:xfrm>
          <a:prstGeom prst="rect">
            <a:avLst/>
          </a:prstGeom>
          <a:solidFill>
            <a:schemeClr val="accent4">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5" name="TextBox 1"/>
          <p:cNvSpPr txBox="1">
            <a:spLocks noChangeArrowheads="1"/>
          </p:cNvSpPr>
          <p:nvPr userDrawn="1"/>
        </p:nvSpPr>
        <p:spPr bwMode="auto">
          <a:xfrm>
            <a:off x="5130733" y="4138723"/>
            <a:ext cx="2074607" cy="338554"/>
          </a:xfrm>
          <a:prstGeom prst="rect">
            <a:avLst/>
          </a:prstGeom>
          <a:noFill/>
          <a:ln>
            <a:noFill/>
          </a:ln>
          <a:extLst/>
        </p:spPr>
        <p:txBody>
          <a:bodyPr wrap="none">
            <a:spAutoFit/>
          </a:bodyPr>
          <a:lstStyle>
            <a:lvl1pPr>
              <a:defRPr>
                <a:solidFill>
                  <a:schemeClr val="tx1"/>
                </a:solidFill>
                <a:latin typeface="Futura Std Book" charset="0"/>
                <a:ea typeface="ＭＳ Ｐゴシック" charset="0"/>
              </a:defRPr>
            </a:lvl1pPr>
            <a:lvl2pPr marL="742950" indent="-285750">
              <a:defRPr>
                <a:solidFill>
                  <a:schemeClr val="tx1"/>
                </a:solidFill>
                <a:latin typeface="Futura Std Book" charset="0"/>
                <a:ea typeface="ＭＳ Ｐゴシック" charset="0"/>
              </a:defRPr>
            </a:lvl2pPr>
            <a:lvl3pPr marL="1143000" indent="-228600">
              <a:defRPr>
                <a:solidFill>
                  <a:schemeClr val="tx1"/>
                </a:solidFill>
                <a:latin typeface="Futura Std Book" charset="0"/>
                <a:ea typeface="ＭＳ Ｐゴシック" charset="0"/>
              </a:defRPr>
            </a:lvl3pPr>
            <a:lvl4pPr marL="1600200" indent="-228600">
              <a:defRPr>
                <a:solidFill>
                  <a:schemeClr val="tx1"/>
                </a:solidFill>
                <a:latin typeface="Futura Std Book" charset="0"/>
                <a:ea typeface="ＭＳ Ｐゴシック" charset="0"/>
              </a:defRPr>
            </a:lvl4pPr>
            <a:lvl5pPr marL="2057400" indent="-228600">
              <a:defRPr>
                <a:solidFill>
                  <a:schemeClr val="tx1"/>
                </a:solidFill>
                <a:latin typeface="Futura Std Book" charset="0"/>
                <a:ea typeface="ＭＳ Ｐゴシック" charset="0"/>
              </a:defRPr>
            </a:lvl5pPr>
            <a:lvl6pPr marL="2514600" indent="-228600" fontAlgn="base">
              <a:spcBef>
                <a:spcPct val="0"/>
              </a:spcBef>
              <a:spcAft>
                <a:spcPct val="0"/>
              </a:spcAft>
              <a:defRPr>
                <a:solidFill>
                  <a:schemeClr val="tx1"/>
                </a:solidFill>
                <a:latin typeface="Futura Std Book" charset="0"/>
                <a:ea typeface="ＭＳ Ｐゴシック" charset="0"/>
              </a:defRPr>
            </a:lvl6pPr>
            <a:lvl7pPr marL="2971800" indent="-228600" fontAlgn="base">
              <a:spcBef>
                <a:spcPct val="0"/>
              </a:spcBef>
              <a:spcAft>
                <a:spcPct val="0"/>
              </a:spcAft>
              <a:defRPr>
                <a:solidFill>
                  <a:schemeClr val="tx1"/>
                </a:solidFill>
                <a:latin typeface="Futura Std Book" charset="0"/>
                <a:ea typeface="ＭＳ Ｐゴシック" charset="0"/>
              </a:defRPr>
            </a:lvl7pPr>
            <a:lvl8pPr marL="3429000" indent="-228600" fontAlgn="base">
              <a:spcBef>
                <a:spcPct val="0"/>
              </a:spcBef>
              <a:spcAft>
                <a:spcPct val="0"/>
              </a:spcAft>
              <a:defRPr>
                <a:solidFill>
                  <a:schemeClr val="tx1"/>
                </a:solidFill>
                <a:latin typeface="Futura Std Book" charset="0"/>
                <a:ea typeface="ＭＳ Ｐゴシック" charset="0"/>
              </a:defRPr>
            </a:lvl8pPr>
            <a:lvl9pPr marL="3886200" indent="-228600" fontAlgn="base">
              <a:spcBef>
                <a:spcPct val="0"/>
              </a:spcBef>
              <a:spcAft>
                <a:spcPct val="0"/>
              </a:spcAft>
              <a:defRPr>
                <a:solidFill>
                  <a:schemeClr val="tx1"/>
                </a:solidFill>
                <a:latin typeface="Futura Std Book" charset="0"/>
                <a:ea typeface="ＭＳ Ｐゴシック" charset="0"/>
              </a:defRPr>
            </a:lvl9pPr>
          </a:lstStyle>
          <a:p>
            <a:pPr algn="ctr" eaLnBrk="1" hangingPunct="1">
              <a:defRPr/>
            </a:pPr>
            <a:r>
              <a:rPr lang="es-CO" sz="1600" dirty="0">
                <a:solidFill>
                  <a:schemeClr val="bg1"/>
                </a:solidFill>
              </a:rPr>
              <a:t>17 de Agosto</a:t>
            </a:r>
            <a:r>
              <a:rPr lang="es-CO" sz="1600" baseline="0" dirty="0">
                <a:solidFill>
                  <a:schemeClr val="bg1"/>
                </a:solidFill>
              </a:rPr>
              <a:t>, </a:t>
            </a:r>
            <a:r>
              <a:rPr lang="es-CO" sz="1600" dirty="0">
                <a:solidFill>
                  <a:schemeClr val="bg1"/>
                </a:solidFill>
              </a:rPr>
              <a:t>2017</a:t>
            </a:r>
          </a:p>
        </p:txBody>
      </p:sp>
      <p:sp>
        <p:nvSpPr>
          <p:cNvPr id="2" name="CuadroTexto 1"/>
          <p:cNvSpPr txBox="1"/>
          <p:nvPr userDrawn="1"/>
        </p:nvSpPr>
        <p:spPr>
          <a:xfrm>
            <a:off x="4107814" y="3602190"/>
            <a:ext cx="4120445" cy="461665"/>
          </a:xfrm>
          <a:prstGeom prst="rect">
            <a:avLst/>
          </a:prstGeom>
          <a:noFill/>
        </p:spPr>
        <p:txBody>
          <a:bodyPr wrap="square" rtlCol="0">
            <a:spAutoFit/>
          </a:bodyPr>
          <a:lstStyle/>
          <a:p>
            <a:pPr algn="ctr"/>
            <a:r>
              <a:rPr lang="es-ES" sz="2400" b="1" kern="1200" dirty="0">
                <a:solidFill>
                  <a:schemeClr val="bg1"/>
                </a:solidFill>
                <a:latin typeface="Futura Std Book" pitchFamily="1" charset="0"/>
                <a:ea typeface="MS PGothic" panose="020B0600070205080204" pitchFamily="34" charset="-128"/>
                <a:cs typeface="+mn-cs"/>
              </a:rPr>
              <a:t>SESIÓN PLENARIA</a:t>
            </a:r>
          </a:p>
        </p:txBody>
      </p:sp>
    </p:spTree>
    <p:extLst>
      <p:ext uri="{BB962C8B-B14F-4D97-AF65-F5344CB8AC3E}">
        <p14:creationId xmlns:p14="http://schemas.microsoft.com/office/powerpoint/2010/main" xmlns="" val="111227233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ido">
    <p:bg>
      <p:bgPr>
        <a:solidFill>
          <a:schemeClr val="bg1"/>
        </a:solidFill>
        <a:effectLst/>
      </p:bgPr>
    </p:bg>
    <p:spTree>
      <p:nvGrpSpPr>
        <p:cNvPr id="1" name=""/>
        <p:cNvGrpSpPr/>
        <p:nvPr/>
      </p:nvGrpSpPr>
      <p:grpSpPr>
        <a:xfrm>
          <a:off x="0" y="0"/>
          <a:ext cx="0" cy="0"/>
          <a:chOff x="0" y="0"/>
          <a:chExt cx="0" cy="0"/>
        </a:xfrm>
      </p:grpSpPr>
      <p:grpSp>
        <p:nvGrpSpPr>
          <p:cNvPr id="5" name="Group 6"/>
          <p:cNvGrpSpPr>
            <a:grpSpLocks/>
          </p:cNvGrpSpPr>
          <p:nvPr userDrawn="1"/>
        </p:nvGrpSpPr>
        <p:grpSpPr bwMode="auto">
          <a:xfrm>
            <a:off x="0" y="6063188"/>
            <a:ext cx="12192000" cy="777875"/>
            <a:chOff x="0" y="4573069"/>
            <a:chExt cx="9144001" cy="569981"/>
          </a:xfrm>
        </p:grpSpPr>
        <p:sp>
          <p:nvSpPr>
            <p:cNvPr id="6" name="Shape 93"/>
            <p:cNvSpPr/>
            <p:nvPr/>
          </p:nvSpPr>
          <p:spPr>
            <a:xfrm>
              <a:off x="0" y="4573069"/>
              <a:ext cx="9144001" cy="569981"/>
            </a:xfrm>
            <a:prstGeom prst="rect">
              <a:avLst/>
            </a:prstGeom>
            <a:solidFill>
              <a:srgbClr val="FFFFFF"/>
            </a:solidFill>
            <a:ln>
              <a:noFill/>
            </a:ln>
          </p:spPr>
          <p:txBody>
            <a:bodyPr lIns="91425" tIns="91425" rIns="91425" bIns="91425" anchor="ctr"/>
            <a:lstStyle/>
            <a:p>
              <a:pPr eaLnBrk="1" fontAlgn="auto" hangingPunct="1">
                <a:spcBef>
                  <a:spcPts val="0"/>
                </a:spcBef>
                <a:spcAft>
                  <a:spcPts val="0"/>
                </a:spcAft>
                <a:defRPr/>
              </a:pPr>
              <a:endParaRPr sz="1351" dirty="0">
                <a:solidFill>
                  <a:prstClr val="black"/>
                </a:solidFill>
                <a:latin typeface="Futura Std Book"/>
                <a:ea typeface="+mn-ea"/>
              </a:endParaRPr>
            </a:p>
          </p:txBody>
        </p:sp>
        <p:sp>
          <p:nvSpPr>
            <p:cNvPr id="7" name="Shape 97"/>
            <p:cNvSpPr txBox="1"/>
            <p:nvPr/>
          </p:nvSpPr>
          <p:spPr>
            <a:xfrm>
              <a:off x="77391" y="4634720"/>
              <a:ext cx="6684169" cy="447843"/>
            </a:xfrm>
            <a:prstGeom prst="rect">
              <a:avLst/>
            </a:prstGeom>
            <a:noFill/>
            <a:ln>
              <a:noFill/>
            </a:ln>
          </p:spPr>
          <p:txBody>
            <a:bodyPr lIns="91425" tIns="91425" rIns="91425" bIns="91425"/>
            <a:lstStyle>
              <a:lvl1pPr>
                <a:defRPr sz="2400">
                  <a:solidFill>
                    <a:schemeClr val="tx1"/>
                  </a:solidFill>
                  <a:latin typeface="Futura Std Book" pitchFamily="1" charset="0"/>
                  <a:ea typeface="MS PGothic" panose="020B0600070205080204" pitchFamily="34" charset="-128"/>
                </a:defRPr>
              </a:lvl1pPr>
              <a:lvl2pPr marL="742950" indent="-285750">
                <a:defRPr sz="2400">
                  <a:solidFill>
                    <a:schemeClr val="tx1"/>
                  </a:solidFill>
                  <a:latin typeface="Futura Std Book" pitchFamily="1" charset="0"/>
                  <a:ea typeface="MS PGothic" panose="020B0600070205080204" pitchFamily="34" charset="-128"/>
                </a:defRPr>
              </a:lvl2pPr>
              <a:lvl3pPr marL="1143000" indent="-228600">
                <a:defRPr sz="2400">
                  <a:solidFill>
                    <a:schemeClr val="tx1"/>
                  </a:solidFill>
                  <a:latin typeface="Futura Std Book" pitchFamily="1" charset="0"/>
                  <a:ea typeface="MS PGothic" panose="020B0600070205080204" pitchFamily="34" charset="-128"/>
                </a:defRPr>
              </a:lvl3pPr>
              <a:lvl4pPr marL="1600200" indent="-228600">
                <a:defRPr sz="2400">
                  <a:solidFill>
                    <a:schemeClr val="tx1"/>
                  </a:solidFill>
                  <a:latin typeface="Futura Std Book" pitchFamily="1" charset="0"/>
                  <a:ea typeface="MS PGothic" panose="020B0600070205080204" pitchFamily="34" charset="-128"/>
                </a:defRPr>
              </a:lvl4pPr>
              <a:lvl5pPr marL="2057400" indent="-228600">
                <a:defRPr sz="2400">
                  <a:solidFill>
                    <a:schemeClr val="tx1"/>
                  </a:solidFill>
                  <a:latin typeface="Futura Std Book" pitchFamily="1"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s-ES" sz="1200" b="1" kern="1200" dirty="0">
                  <a:solidFill>
                    <a:schemeClr val="accent4">
                      <a:lumMod val="50000"/>
                    </a:schemeClr>
                  </a:solidFill>
                  <a:latin typeface="Futura Std Book" pitchFamily="1" charset="0"/>
                  <a:ea typeface="MS PGothic" panose="020B0600070205080204" pitchFamily="34" charset="-128"/>
                  <a:cs typeface="+mn-cs"/>
                </a:rPr>
                <a:t>Sesión plenaria</a:t>
              </a:r>
            </a:p>
            <a:p>
              <a:pPr eaLnBrk="1" hangingPunct="1">
                <a:defRPr/>
              </a:pPr>
              <a:r>
                <a:rPr lang="es-CO" altLang="es-CO" sz="1200" b="1" dirty="0">
                  <a:solidFill>
                    <a:schemeClr val="accent4">
                      <a:lumMod val="50000"/>
                    </a:schemeClr>
                  </a:solidFill>
                </a:rPr>
                <a:t> </a:t>
              </a:r>
              <a:r>
                <a:rPr lang="es-CO" altLang="es-CO" sz="1000" dirty="0">
                  <a:solidFill>
                    <a:srgbClr val="000000"/>
                  </a:solidFill>
                </a:rPr>
                <a:t>17 de Agosto, 2017</a:t>
              </a:r>
            </a:p>
          </p:txBody>
        </p:sp>
      </p:grpSp>
      <p:sp>
        <p:nvSpPr>
          <p:cNvPr id="15" name="Title 14"/>
          <p:cNvSpPr>
            <a:spLocks noGrp="1"/>
          </p:cNvSpPr>
          <p:nvPr>
            <p:ph type="title" hasCustomPrompt="1"/>
          </p:nvPr>
        </p:nvSpPr>
        <p:spPr>
          <a:xfrm>
            <a:off x="164887" y="317191"/>
            <a:ext cx="7996347" cy="559387"/>
          </a:xfrm>
        </p:spPr>
        <p:txBody>
          <a:bodyPr anchor="t">
            <a:noAutofit/>
          </a:bodyPr>
          <a:lstStyle>
            <a:lvl1pPr>
              <a:lnSpc>
                <a:spcPct val="90000"/>
              </a:lnSpc>
              <a:defRPr sz="2800" b="1" spc="-150">
                <a:solidFill>
                  <a:srgbClr val="A4091F"/>
                </a:solidFill>
              </a:defRPr>
            </a:lvl1pPr>
          </a:lstStyle>
          <a:p>
            <a:r>
              <a:rPr lang="es-ES" dirty="0"/>
              <a:t>HAGA CLIC PARA MODIFICAR EL ESTILO DE TÍTULO DEL PATRÓN</a:t>
            </a:r>
            <a:endParaRPr lang="es-CO" dirty="0"/>
          </a:p>
        </p:txBody>
      </p:sp>
      <p:sp>
        <p:nvSpPr>
          <p:cNvPr id="18" name="Text Placeholder 17"/>
          <p:cNvSpPr>
            <a:spLocks noGrp="1"/>
          </p:cNvSpPr>
          <p:nvPr>
            <p:ph type="body" sz="quarter" idx="10"/>
          </p:nvPr>
        </p:nvSpPr>
        <p:spPr>
          <a:xfrm>
            <a:off x="164887" y="1063264"/>
            <a:ext cx="7363958" cy="360939"/>
          </a:xfrm>
        </p:spPr>
        <p:txBody>
          <a:bodyPr>
            <a:noAutofit/>
          </a:bodyPr>
          <a:lstStyle>
            <a:lvl1pPr marL="0" indent="0">
              <a:buNone/>
              <a:defRPr sz="18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endParaRPr lang="es-CO" dirty="0"/>
          </a:p>
        </p:txBody>
      </p:sp>
      <p:pic>
        <p:nvPicPr>
          <p:cNvPr id="12" name="Picture 3" descr="C:\Users\Cruz\Dropbox\UNEP GCF\Adm Programme\LOGO-ORIGINAL-FULL-COLOR.jpg">
            <a:extLst>
              <a:ext uri="{FF2B5EF4-FFF2-40B4-BE49-F238E27FC236}">
                <a16:creationId xmlns:a16="http://schemas.microsoft.com/office/drawing/2014/main" xmlns="" id="{2C605AF1-E753-4601-A017-618BF72AA1D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t="19536" b="15705"/>
          <a:stretch/>
        </p:blipFill>
        <p:spPr bwMode="auto">
          <a:xfrm>
            <a:off x="8930355" y="0"/>
            <a:ext cx="3096758" cy="1504060"/>
          </a:xfrm>
          <a:prstGeom prst="rect">
            <a:avLst/>
          </a:prstGeom>
          <a:solidFill>
            <a:schemeClr val="bg1"/>
          </a:solidFill>
          <a:extLst/>
        </p:spPr>
      </p:pic>
    </p:spTree>
    <p:extLst>
      <p:ext uri="{BB962C8B-B14F-4D97-AF65-F5344CB8AC3E}">
        <p14:creationId xmlns:p14="http://schemas.microsoft.com/office/powerpoint/2010/main" xmlns="" val="123462804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clusiones">
    <p:bg>
      <p:bgPr>
        <a:blipFill dpi="0" rotWithShape="0">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291865" y="188758"/>
            <a:ext cx="11613596" cy="559387"/>
          </a:xfrm>
        </p:spPr>
        <p:txBody>
          <a:bodyPr anchor="t">
            <a:noAutofit/>
          </a:bodyPr>
          <a:lstStyle>
            <a:lvl1pPr>
              <a:lnSpc>
                <a:spcPct val="100000"/>
              </a:lnSpc>
              <a:defRPr sz="2800" b="1" spc="-150">
                <a:solidFill>
                  <a:srgbClr val="A4091F"/>
                </a:solidFill>
              </a:defRPr>
            </a:lvl1pPr>
          </a:lstStyle>
          <a:p>
            <a:r>
              <a:rPr lang="es-ES" dirty="0"/>
              <a:t>Haga clic para modificar el estilo de título del patrón</a:t>
            </a:r>
            <a:endParaRPr lang="es-CO" dirty="0"/>
          </a:p>
        </p:txBody>
      </p:sp>
      <p:sp>
        <p:nvSpPr>
          <p:cNvPr id="18" name="Text Placeholder 17"/>
          <p:cNvSpPr>
            <a:spLocks noGrp="1"/>
          </p:cNvSpPr>
          <p:nvPr>
            <p:ph type="body" sz="quarter" idx="10"/>
          </p:nvPr>
        </p:nvSpPr>
        <p:spPr>
          <a:xfrm>
            <a:off x="291866" y="710482"/>
            <a:ext cx="11614384" cy="360939"/>
          </a:xfrm>
        </p:spPr>
        <p:txBody>
          <a:bodyPr>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endParaRPr lang="es-CO" dirty="0"/>
          </a:p>
        </p:txBody>
      </p:sp>
      <p:pic>
        <p:nvPicPr>
          <p:cNvPr id="9" name="Imagen 8"/>
          <p:cNvPicPr>
            <a:picLocks noChangeAspect="1"/>
          </p:cNvPicPr>
          <p:nvPr userDrawn="1"/>
        </p:nvPicPr>
        <p:blipFill rotWithShape="1">
          <a:blip r:embed="rId3" cstate="email">
            <a:extLst>
              <a:ext uri="{28A0092B-C50C-407E-A947-70E740481C1C}">
                <a14:useLocalDpi xmlns:a14="http://schemas.microsoft.com/office/drawing/2010/main" xmlns=""/>
              </a:ext>
            </a:extLst>
          </a:blip>
          <a:srcRect/>
          <a:stretch/>
        </p:blipFill>
        <p:spPr>
          <a:xfrm>
            <a:off x="7374773" y="6208100"/>
            <a:ext cx="1585141" cy="572114"/>
          </a:xfrm>
          <a:prstGeom prst="rect">
            <a:avLst/>
          </a:prstGeom>
        </p:spPr>
      </p:pic>
      <p:grpSp>
        <p:nvGrpSpPr>
          <p:cNvPr id="10" name="Group 6"/>
          <p:cNvGrpSpPr>
            <a:grpSpLocks/>
          </p:cNvGrpSpPr>
          <p:nvPr userDrawn="1"/>
        </p:nvGrpSpPr>
        <p:grpSpPr bwMode="auto">
          <a:xfrm>
            <a:off x="0" y="6084887"/>
            <a:ext cx="12192000" cy="777875"/>
            <a:chOff x="0" y="4573069"/>
            <a:chExt cx="9144001" cy="569981"/>
          </a:xfrm>
        </p:grpSpPr>
        <p:sp>
          <p:nvSpPr>
            <p:cNvPr id="11" name="Shape 93"/>
            <p:cNvSpPr/>
            <p:nvPr/>
          </p:nvSpPr>
          <p:spPr>
            <a:xfrm>
              <a:off x="0" y="4573069"/>
              <a:ext cx="9144001" cy="569981"/>
            </a:xfrm>
            <a:prstGeom prst="rect">
              <a:avLst/>
            </a:prstGeom>
            <a:solidFill>
              <a:srgbClr val="FFFFFF"/>
            </a:solidFill>
            <a:ln>
              <a:noFill/>
            </a:ln>
          </p:spPr>
          <p:txBody>
            <a:bodyPr lIns="91425" tIns="91425" rIns="91425" bIns="91425" anchor="ctr"/>
            <a:lstStyle/>
            <a:p>
              <a:pPr eaLnBrk="1" fontAlgn="auto" hangingPunct="1">
                <a:spcBef>
                  <a:spcPts val="0"/>
                </a:spcBef>
                <a:spcAft>
                  <a:spcPts val="0"/>
                </a:spcAft>
                <a:defRPr/>
              </a:pPr>
              <a:endParaRPr sz="1351" dirty="0">
                <a:solidFill>
                  <a:prstClr val="black"/>
                </a:solidFill>
                <a:latin typeface="Futura Std Book"/>
                <a:ea typeface="+mn-ea"/>
              </a:endParaRPr>
            </a:p>
          </p:txBody>
        </p:sp>
        <p:sp>
          <p:nvSpPr>
            <p:cNvPr id="12" name="Shape 97"/>
            <p:cNvSpPr txBox="1"/>
            <p:nvPr/>
          </p:nvSpPr>
          <p:spPr>
            <a:xfrm>
              <a:off x="77391" y="4634720"/>
              <a:ext cx="6684169" cy="447843"/>
            </a:xfrm>
            <a:prstGeom prst="rect">
              <a:avLst/>
            </a:prstGeom>
            <a:noFill/>
            <a:ln>
              <a:noFill/>
            </a:ln>
          </p:spPr>
          <p:txBody>
            <a:bodyPr lIns="91425" tIns="91425" rIns="91425" bIns="91425"/>
            <a:lstStyle>
              <a:lvl1pPr>
                <a:defRPr sz="2400">
                  <a:solidFill>
                    <a:schemeClr val="tx1"/>
                  </a:solidFill>
                  <a:latin typeface="Futura Std Book" pitchFamily="1" charset="0"/>
                  <a:ea typeface="MS PGothic" panose="020B0600070205080204" pitchFamily="34" charset="-128"/>
                </a:defRPr>
              </a:lvl1pPr>
              <a:lvl2pPr marL="742950" indent="-285750">
                <a:defRPr sz="2400">
                  <a:solidFill>
                    <a:schemeClr val="tx1"/>
                  </a:solidFill>
                  <a:latin typeface="Futura Std Book" pitchFamily="1" charset="0"/>
                  <a:ea typeface="MS PGothic" panose="020B0600070205080204" pitchFamily="34" charset="-128"/>
                </a:defRPr>
              </a:lvl2pPr>
              <a:lvl3pPr marL="1143000" indent="-228600">
                <a:defRPr sz="2400">
                  <a:solidFill>
                    <a:schemeClr val="tx1"/>
                  </a:solidFill>
                  <a:latin typeface="Futura Std Book" pitchFamily="1" charset="0"/>
                  <a:ea typeface="MS PGothic" panose="020B0600070205080204" pitchFamily="34" charset="-128"/>
                </a:defRPr>
              </a:lvl3pPr>
              <a:lvl4pPr marL="1600200" indent="-228600">
                <a:defRPr sz="2400">
                  <a:solidFill>
                    <a:schemeClr val="tx1"/>
                  </a:solidFill>
                  <a:latin typeface="Futura Std Book" pitchFamily="1" charset="0"/>
                  <a:ea typeface="MS PGothic" panose="020B0600070205080204" pitchFamily="34" charset="-128"/>
                </a:defRPr>
              </a:lvl4pPr>
              <a:lvl5pPr marL="2057400" indent="-228600">
                <a:defRPr sz="2400">
                  <a:solidFill>
                    <a:schemeClr val="tx1"/>
                  </a:solidFill>
                  <a:latin typeface="Futura Std Book" pitchFamily="1"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utura Std Book" pitchFamily="1" charset="0"/>
                  <a:ea typeface="MS PGothic" panose="020B0600070205080204" pitchFamily="34" charset="-128"/>
                </a:defRPr>
              </a:lvl9pPr>
            </a:lstStyle>
            <a:p>
              <a:pPr eaLnBrk="1" hangingPunct="1">
                <a:defRPr/>
              </a:pPr>
              <a:r>
                <a:rPr lang="es-CO" altLang="es-CO" sz="1200" b="1" dirty="0">
                  <a:solidFill>
                    <a:srgbClr val="B81C28"/>
                  </a:solidFill>
                </a:rPr>
                <a:t>Finanzas del Clima 2016</a:t>
              </a:r>
            </a:p>
            <a:p>
              <a:pPr eaLnBrk="1" hangingPunct="1">
                <a:defRPr/>
              </a:pPr>
              <a:r>
                <a:rPr lang="es-CO" altLang="es-CO" sz="1000" dirty="0">
                  <a:solidFill>
                    <a:srgbClr val="000000"/>
                  </a:solidFill>
                </a:rPr>
                <a:t>Noviembre 2016</a:t>
              </a:r>
            </a:p>
          </p:txBody>
        </p:sp>
      </p:grpSp>
      <p:grpSp>
        <p:nvGrpSpPr>
          <p:cNvPr id="14" name="Grupo 13">
            <a:extLst>
              <a:ext uri="{FF2B5EF4-FFF2-40B4-BE49-F238E27FC236}">
                <a16:creationId xmlns:a16="http://schemas.microsoft.com/office/drawing/2014/main" xmlns="" id="{9434E151-B877-433E-B0FA-42719C25F70A}"/>
              </a:ext>
            </a:extLst>
          </p:cNvPr>
          <p:cNvGrpSpPr/>
          <p:nvPr userDrawn="1"/>
        </p:nvGrpSpPr>
        <p:grpSpPr>
          <a:xfrm>
            <a:off x="7083565" y="6275945"/>
            <a:ext cx="5108435" cy="523843"/>
            <a:chOff x="5555582" y="4041775"/>
            <a:chExt cx="5108435" cy="523843"/>
          </a:xfrm>
        </p:grpSpPr>
        <p:pic>
          <p:nvPicPr>
            <p:cNvPr id="16" name="Picture 2" descr="GCFRP as.png">
              <a:extLst>
                <a:ext uri="{FF2B5EF4-FFF2-40B4-BE49-F238E27FC236}">
                  <a16:creationId xmlns:a16="http://schemas.microsoft.com/office/drawing/2014/main" xmlns="" id="{6CBC2425-412E-4FC3-872F-874D359C9888}"/>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5880" t="18651" r="6523" b="17181"/>
            <a:stretch/>
          </p:blipFill>
          <p:spPr>
            <a:xfrm>
              <a:off x="7115176" y="4041776"/>
              <a:ext cx="1847850" cy="523842"/>
            </a:xfrm>
            <a:prstGeom prst="rect">
              <a:avLst/>
            </a:prstGeom>
          </p:spPr>
        </p:pic>
        <p:pic>
          <p:nvPicPr>
            <p:cNvPr id="17" name="Imagen 16" descr="BMUB_Office_en_supported.jpg">
              <a:extLst>
                <a:ext uri="{FF2B5EF4-FFF2-40B4-BE49-F238E27FC236}">
                  <a16:creationId xmlns:a16="http://schemas.microsoft.com/office/drawing/2014/main" xmlns="" id="{01D8CF97-FBBA-4DF7-898F-17DE5875F93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66000"/>
                      </a14:imgEffect>
                    </a14:imgLayer>
                  </a14:imgProps>
                </a:ext>
                <a:ext uri="{28A0092B-C50C-407E-A947-70E740481C1C}">
                  <a14:useLocalDpi xmlns:a14="http://schemas.microsoft.com/office/drawing/2010/main" xmlns="" val="0"/>
                </a:ext>
              </a:extLst>
            </a:blip>
            <a:srcRect l="6971" t="26543" r="15002" b="27340"/>
            <a:stretch/>
          </p:blipFill>
          <p:spPr>
            <a:xfrm>
              <a:off x="8979534" y="4041775"/>
              <a:ext cx="1684483" cy="523843"/>
            </a:xfrm>
            <a:prstGeom prst="rect">
              <a:avLst/>
            </a:prstGeom>
          </p:spPr>
        </p:pic>
        <p:pic>
          <p:nvPicPr>
            <p:cNvPr id="19" name="Imagen 18">
              <a:extLst>
                <a:ext uri="{FF2B5EF4-FFF2-40B4-BE49-F238E27FC236}">
                  <a16:creationId xmlns:a16="http://schemas.microsoft.com/office/drawing/2014/main" xmlns="" id="{02CDA2E9-5E28-421E-981B-B0421EDF2462}"/>
                </a:ext>
              </a:extLst>
            </p:cNvPr>
            <p:cNvPicPr>
              <a:picLocks noChangeAspect="1"/>
            </p:cNvPicPr>
            <p:nvPr userDrawn="1"/>
          </p:nvPicPr>
          <p:blipFill>
            <a:blip r:embed="rId7" cstate="print"/>
            <a:stretch>
              <a:fillRect/>
            </a:stretch>
          </p:blipFill>
          <p:spPr>
            <a:xfrm>
              <a:off x="5555582" y="4113918"/>
              <a:ext cx="1458929" cy="367562"/>
            </a:xfrm>
            <a:prstGeom prst="rect">
              <a:avLst/>
            </a:prstGeom>
          </p:spPr>
        </p:pic>
      </p:grpSp>
    </p:spTree>
    <p:extLst>
      <p:ext uri="{BB962C8B-B14F-4D97-AF65-F5344CB8AC3E}">
        <p14:creationId xmlns:p14="http://schemas.microsoft.com/office/powerpoint/2010/main" xmlns="" val="2996130909"/>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Encabezado de sección">
    <p:spTree>
      <p:nvGrpSpPr>
        <p:cNvPr id="1" name=""/>
        <p:cNvGrpSpPr/>
        <p:nvPr/>
      </p:nvGrpSpPr>
      <p:grpSpPr>
        <a:xfrm>
          <a:off x="0" y="0"/>
          <a:ext cx="0" cy="0"/>
          <a:chOff x="0" y="0"/>
          <a:chExt cx="0" cy="0"/>
        </a:xfrm>
      </p:grpSpPr>
      <p:sp>
        <p:nvSpPr>
          <p:cNvPr id="2" name="Rectangle 6"/>
          <p:cNvSpPr>
            <a:spLocks noChangeArrowheads="1"/>
          </p:cNvSpPr>
          <p:nvPr/>
        </p:nvSpPr>
        <p:spPr bwMode="auto">
          <a:xfrm>
            <a:off x="0" y="0"/>
            <a:ext cx="12192000" cy="6858000"/>
          </a:xfrm>
          <a:prstGeom prst="rect">
            <a:avLst/>
          </a:prstGeom>
          <a:solidFill>
            <a:srgbClr val="F3F2E9"/>
          </a:solidFill>
          <a:ln w="9525">
            <a:no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sz="1800">
              <a:solidFill>
                <a:schemeClr val="lt1"/>
              </a:solidFill>
              <a:latin typeface="+mn-lt"/>
              <a:ea typeface="+mn-ea"/>
              <a:cs typeface="+mn-cs"/>
            </a:endParaRPr>
          </a:p>
        </p:txBody>
      </p:sp>
    </p:spTree>
    <p:extLst>
      <p:ext uri="{BB962C8B-B14F-4D97-AF65-F5344CB8AC3E}">
        <p14:creationId xmlns:p14="http://schemas.microsoft.com/office/powerpoint/2010/main" xmlns="" val="189844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307258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5" name="Footer Placeholder 4"/>
          <p:cNvSpPr>
            <a:spLocks noGrp="1"/>
          </p:cNvSpPr>
          <p:nvPr>
            <p:ph type="ftr" sz="quarter" idx="11"/>
          </p:nvPr>
        </p:nvSpPr>
        <p:spPr/>
        <p:txBody>
          <a:bodyPr/>
          <a:lstStyle/>
          <a:p>
            <a:pPr>
              <a:defRPr/>
            </a:pPr>
            <a:endParaRPr lang="es-CO" dirty="0"/>
          </a:p>
        </p:txBody>
      </p:sp>
      <p:sp>
        <p:nvSpPr>
          <p:cNvPr id="6" name="Slide Number Placeholder 5"/>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55653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DAAD4B5-927D-48FF-A4A3-14FEE05C8543}" type="datetimeFigureOut">
              <a:rPr lang="es-CO" smtClean="0"/>
              <a:pPr/>
              <a:t>23/07/2018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75257658-04F0-43EE-A69F-E957194A2F55}" type="slidenum">
              <a:rPr lang="es-CO" smtClean="0"/>
              <a:pPr/>
              <a:t>‹Nº›</a:t>
            </a:fld>
            <a:endParaRPr lang="es-CO"/>
          </a:p>
        </p:txBody>
      </p:sp>
    </p:spTree>
    <p:extLst>
      <p:ext uri="{BB962C8B-B14F-4D97-AF65-F5344CB8AC3E}">
        <p14:creationId xmlns:p14="http://schemas.microsoft.com/office/powerpoint/2010/main" xmlns="" val="184603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8" name="Footer Placeholder 7"/>
          <p:cNvSpPr>
            <a:spLocks noGrp="1"/>
          </p:cNvSpPr>
          <p:nvPr>
            <p:ph type="ftr" sz="quarter" idx="11"/>
          </p:nvPr>
        </p:nvSpPr>
        <p:spPr/>
        <p:txBody>
          <a:bodyPr/>
          <a:lstStyle/>
          <a:p>
            <a:pPr>
              <a:defRPr/>
            </a:pPr>
            <a:endParaRPr lang="es-CO" dirty="0"/>
          </a:p>
        </p:txBody>
      </p:sp>
      <p:sp>
        <p:nvSpPr>
          <p:cNvPr id="9" name="Slide Number Placeholder 8"/>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2458419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4" name="Footer Placeholder 3"/>
          <p:cNvSpPr>
            <a:spLocks noGrp="1"/>
          </p:cNvSpPr>
          <p:nvPr>
            <p:ph type="ftr" sz="quarter" idx="11"/>
          </p:nvPr>
        </p:nvSpPr>
        <p:spPr/>
        <p:txBody>
          <a:bodyPr/>
          <a:lstStyle/>
          <a:p>
            <a:pPr>
              <a:defRPr/>
            </a:pPr>
            <a:endParaRPr lang="es-CO" dirty="0"/>
          </a:p>
        </p:txBody>
      </p:sp>
      <p:sp>
        <p:nvSpPr>
          <p:cNvPr id="5" name="Slide Number Placeholder 4"/>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1895126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3" name="Footer Placeholder 2"/>
          <p:cNvSpPr>
            <a:spLocks noGrp="1"/>
          </p:cNvSpPr>
          <p:nvPr>
            <p:ph type="ftr" sz="quarter" idx="11"/>
          </p:nvPr>
        </p:nvSpPr>
        <p:spPr/>
        <p:txBody>
          <a:bodyPr/>
          <a:lstStyle/>
          <a:p>
            <a:pPr>
              <a:defRPr/>
            </a:pPr>
            <a:endParaRPr lang="es-CO" dirty="0"/>
          </a:p>
        </p:txBody>
      </p:sp>
      <p:sp>
        <p:nvSpPr>
          <p:cNvPr id="4" name="Slide Number Placeholder 3"/>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2871039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6" name="Footer Placeholder 5"/>
          <p:cNvSpPr>
            <a:spLocks noGrp="1"/>
          </p:cNvSpPr>
          <p:nvPr>
            <p:ph type="ftr" sz="quarter" idx="11"/>
          </p:nvPr>
        </p:nvSpPr>
        <p:spPr/>
        <p:txBody>
          <a:bodyPr/>
          <a:lstStyle/>
          <a:p>
            <a:pPr>
              <a:defRPr/>
            </a:pPr>
            <a:endParaRPr lang="es-CO" dirty="0"/>
          </a:p>
        </p:txBody>
      </p:sp>
      <p:sp>
        <p:nvSpPr>
          <p:cNvPr id="7" name="Slide Number Placeholder 6"/>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408534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49B6FE54-C2D4-4E26-886E-09584146E4E6}" type="datetimeFigureOut">
              <a:rPr lang="es-CO" altLang="es-CO" smtClean="0"/>
              <a:pPr>
                <a:defRPr/>
              </a:pPr>
              <a:t>23/07/2018</a:t>
            </a:fld>
            <a:endParaRPr lang="es-CO" altLang="es-CO" dirty="0"/>
          </a:p>
        </p:txBody>
      </p:sp>
      <p:sp>
        <p:nvSpPr>
          <p:cNvPr id="6" name="Footer Placeholder 5"/>
          <p:cNvSpPr>
            <a:spLocks noGrp="1"/>
          </p:cNvSpPr>
          <p:nvPr>
            <p:ph type="ftr" sz="quarter" idx="11"/>
          </p:nvPr>
        </p:nvSpPr>
        <p:spPr/>
        <p:txBody>
          <a:bodyPr/>
          <a:lstStyle/>
          <a:p>
            <a:pPr>
              <a:defRPr/>
            </a:pPr>
            <a:endParaRPr lang="es-CO" dirty="0"/>
          </a:p>
        </p:txBody>
      </p:sp>
      <p:sp>
        <p:nvSpPr>
          <p:cNvPr id="7" name="Slide Number Placeholder 6"/>
          <p:cNvSpPr>
            <a:spLocks noGrp="1"/>
          </p:cNvSpPr>
          <p:nvPr>
            <p:ph type="sldNum" sz="quarter" idx="12"/>
          </p:nvPr>
        </p:nvSpPr>
        <p:spPr/>
        <p:txBody>
          <a:bodyPr/>
          <a:lstStyle/>
          <a:p>
            <a:pPr>
              <a:defRPr/>
            </a:pPr>
            <a:fld id="{00EBAFDE-298A-47CF-90E6-5E1B672E811D}" type="slidenum">
              <a:rPr lang="es-CO" altLang="es-CO" smtClean="0"/>
              <a:pPr>
                <a:defRPr/>
              </a:pPr>
              <a:t>‹Nº›</a:t>
            </a:fld>
            <a:endParaRPr lang="es-CO" altLang="es-CO" dirty="0"/>
          </a:p>
        </p:txBody>
      </p:sp>
    </p:spTree>
    <p:extLst>
      <p:ext uri="{BB962C8B-B14F-4D97-AF65-F5344CB8AC3E}">
        <p14:creationId xmlns:p14="http://schemas.microsoft.com/office/powerpoint/2010/main" xmlns="" val="9545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6D044F-2EEE-1541-950C-309DB53C8D97}" type="datetimeFigureOut">
              <a:rPr lang="es-ES" smtClean="0"/>
              <a:pPr/>
              <a:t>23/07/2018</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7942E-95BB-8E45-BB4C-6C14F124AA7C}" type="slidenum">
              <a:rPr lang="es-ES" smtClean="0"/>
              <a:pPr/>
              <a:t>‹Nº›</a:t>
            </a:fld>
            <a:endParaRPr lang="es-ES"/>
          </a:p>
        </p:txBody>
      </p:sp>
    </p:spTree>
    <p:extLst>
      <p:ext uri="{BB962C8B-B14F-4D97-AF65-F5344CB8AC3E}">
        <p14:creationId xmlns:p14="http://schemas.microsoft.com/office/powerpoint/2010/main" xmlns="" val="119927373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50" r:id="rId13"/>
    <p:sldLayoutId id="2147483757" r:id="rId14"/>
    <p:sldLayoutId id="21474838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98952" y="1000525"/>
            <a:ext cx="4923692" cy="1077218"/>
          </a:xfrm>
          <a:prstGeom prst="rect">
            <a:avLst/>
          </a:prstGeom>
        </p:spPr>
        <p:txBody>
          <a:bodyPr wrap="square">
            <a:spAutoFit/>
          </a:bodyPr>
          <a:lstStyle/>
          <a:p>
            <a:pPr algn="ctr"/>
            <a:r>
              <a:rPr lang="es-ES" sz="3200" b="1" dirty="0" smtClean="0">
                <a:solidFill>
                  <a:schemeClr val="accent4">
                    <a:lumMod val="75000"/>
                  </a:schemeClr>
                </a:solidFill>
                <a:latin typeface="Rockwell" panose="02060603020205020403" pitchFamily="18" charset="0"/>
              </a:rPr>
              <a:t>Finanzas del Clima: Contexto</a:t>
            </a:r>
            <a:endParaRPr lang="es-CO" sz="1600" b="1" dirty="0">
              <a:solidFill>
                <a:schemeClr val="accent4">
                  <a:lumMod val="75000"/>
                </a:schemeClr>
              </a:solidFill>
              <a:latin typeface="Rockwell" panose="02060603020205020403" pitchFamily="18" charset="0"/>
            </a:endParaRPr>
          </a:p>
        </p:txBody>
      </p:sp>
      <p:sp>
        <p:nvSpPr>
          <p:cNvPr id="3" name="CuadroTexto 2"/>
          <p:cNvSpPr txBox="1"/>
          <p:nvPr/>
        </p:nvSpPr>
        <p:spPr>
          <a:xfrm>
            <a:off x="3606586" y="3175000"/>
            <a:ext cx="4851614" cy="3139321"/>
          </a:xfrm>
          <a:prstGeom prst="rect">
            <a:avLst/>
          </a:prstGeom>
          <a:solidFill>
            <a:schemeClr val="accent4">
              <a:lumMod val="50000"/>
            </a:schemeClr>
          </a:solidFill>
        </p:spPr>
        <p:txBody>
          <a:bodyPr wrap="square" rtlCol="0">
            <a:spAutoFit/>
          </a:bodyPr>
          <a:lstStyle/>
          <a:p>
            <a:pPr algn="ctr"/>
            <a:endParaRPr lang="es-CO" smtClean="0"/>
          </a:p>
          <a:p>
            <a:pPr algn="ctr"/>
            <a:r>
              <a:rPr lang="es-CO" smtClean="0">
                <a:solidFill>
                  <a:schemeClr val="bg1"/>
                </a:solidFill>
              </a:rPr>
              <a:t>Foro de Finanzas </a:t>
            </a:r>
            <a:r>
              <a:rPr lang="es-CO" smtClean="0">
                <a:solidFill>
                  <a:schemeClr val="bg1"/>
                </a:solidFill>
              </a:rPr>
              <a:t>Climáticas</a:t>
            </a:r>
            <a:r>
              <a:rPr lang="es-CO" smtClean="0">
                <a:solidFill>
                  <a:schemeClr val="bg1"/>
                </a:solidFill>
              </a:rPr>
              <a:t>: Instrumentos Disponibles y Oportunidades para </a:t>
            </a:r>
            <a:r>
              <a:rPr lang="es-CO" smtClean="0">
                <a:solidFill>
                  <a:schemeClr val="bg1"/>
                </a:solidFill>
              </a:rPr>
              <a:t>Colombia</a:t>
            </a:r>
            <a:endParaRPr lang="es-CO" smtClean="0">
              <a:solidFill>
                <a:schemeClr val="bg1"/>
              </a:solidFill>
            </a:endParaRPr>
          </a:p>
          <a:p>
            <a:pPr algn="ctr"/>
            <a:endParaRPr lang="es-CO" smtClean="0"/>
          </a:p>
          <a:p>
            <a:pPr algn="ctr"/>
            <a:endParaRPr lang="es-CO" smtClean="0"/>
          </a:p>
          <a:p>
            <a:pPr algn="ctr"/>
            <a:endParaRPr lang="es-CO" smtClean="0"/>
          </a:p>
          <a:p>
            <a:pPr algn="ctr"/>
            <a:r>
              <a:rPr lang="es-CO" smtClean="0">
                <a:solidFill>
                  <a:schemeClr val="bg1"/>
                </a:solidFill>
              </a:rPr>
              <a:t>Medellín</a:t>
            </a:r>
            <a:endParaRPr lang="es-CO" smtClean="0">
              <a:solidFill>
                <a:schemeClr val="bg1"/>
              </a:solidFill>
            </a:endParaRPr>
          </a:p>
          <a:p>
            <a:pPr algn="ctr"/>
            <a:r>
              <a:rPr lang="es-CO" smtClean="0">
                <a:solidFill>
                  <a:schemeClr val="bg1"/>
                </a:solidFill>
              </a:rPr>
              <a:t>25 de julio de </a:t>
            </a:r>
            <a:r>
              <a:rPr lang="es-CO" smtClean="0">
                <a:solidFill>
                  <a:schemeClr val="bg1"/>
                </a:solidFill>
              </a:rPr>
              <a:t>2018</a:t>
            </a:r>
            <a:endParaRPr lang="es-CO" smtClean="0">
              <a:solidFill>
                <a:schemeClr val="bg1"/>
              </a:solidFill>
            </a:endParaRPr>
          </a:p>
          <a:p>
            <a:pPr algn="ctr"/>
            <a:endParaRPr lang="es-CO" smtClean="0">
              <a:solidFill>
                <a:schemeClr val="bg1"/>
              </a:solidFill>
            </a:endParaRPr>
          </a:p>
          <a:p>
            <a:pPr algn="ctr"/>
            <a:endParaRPr lang="es-CO" smtClean="0">
              <a:solidFill>
                <a:schemeClr val="bg1"/>
              </a:solidFill>
            </a:endParaRPr>
          </a:p>
          <a:p>
            <a:pPr algn="ctr"/>
            <a:r>
              <a:rPr lang="es-CO" smtClean="0">
                <a:solidFill>
                  <a:schemeClr val="bg1"/>
                </a:solidFill>
              </a:rPr>
              <a:t>Javier Sabogal </a:t>
            </a:r>
            <a:r>
              <a:rPr lang="es-CO" smtClean="0">
                <a:solidFill>
                  <a:schemeClr val="bg1"/>
                </a:solidFill>
              </a:rPr>
              <a:t>Mogollón</a:t>
            </a:r>
            <a:endParaRPr lang="es-CO">
              <a:solidFill>
                <a:schemeClr val="bg1"/>
              </a:solidFill>
            </a:endParaRPr>
          </a:p>
        </p:txBody>
      </p:sp>
    </p:spTree>
    <p:extLst>
      <p:ext uri="{BB962C8B-B14F-4D97-AF65-F5344CB8AC3E}">
        <p14:creationId xmlns:p14="http://schemas.microsoft.com/office/powerpoint/2010/main" xmlns="" val="25915347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Resultado de imagen para donald trump climate change carto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5750" y="1"/>
            <a:ext cx="9080500" cy="6810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90284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69DAAC9B-5497-4CE3-B433-38F7C099DEC9}"/>
              </a:ext>
            </a:extLst>
          </p:cNvPr>
          <p:cNvSpPr>
            <a:spLocks noGrp="1"/>
          </p:cNvSpPr>
          <p:nvPr>
            <p:ph type="title"/>
          </p:nvPr>
        </p:nvSpPr>
        <p:spPr>
          <a:xfrm>
            <a:off x="289202" y="490599"/>
            <a:ext cx="11613596" cy="559387"/>
          </a:xfrm>
        </p:spPr>
        <p:txBody>
          <a:bodyPr/>
          <a:lstStyle/>
          <a:p>
            <a:r>
              <a:rPr lang="es-ES" sz="2400" dirty="0">
                <a:solidFill>
                  <a:schemeClr val="accent4">
                    <a:lumMod val="50000"/>
                  </a:schemeClr>
                </a:solidFill>
                <a:latin typeface="+mn-lt"/>
              </a:rPr>
              <a:t>REGLAMENTO OPERATIVO</a:t>
            </a:r>
            <a:endParaRPr lang="en-GB" sz="2400" dirty="0">
              <a:solidFill>
                <a:schemeClr val="accent4">
                  <a:lumMod val="50000"/>
                </a:schemeClr>
              </a:solidFill>
              <a:latin typeface="+mn-lt"/>
              <a:ea typeface="MS PGothic" panose="020B0600070205080204" pitchFamily="34" charset="-128"/>
              <a:cs typeface="+mn-cs"/>
            </a:endParaRPr>
          </a:p>
        </p:txBody>
      </p:sp>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p:cNvPicPr>
            <a:picLocks noChangeAspect="1"/>
          </p:cNvPicPr>
          <p:nvPr/>
        </p:nvPicPr>
        <p:blipFill rotWithShape="1">
          <a:blip r:embed="rId2" cstate="print"/>
          <a:srcRect b="8445"/>
          <a:stretch/>
        </p:blipFill>
        <p:spPr>
          <a:xfrm>
            <a:off x="1" y="0"/>
            <a:ext cx="12231456" cy="6858000"/>
          </a:xfrm>
          <a:prstGeom prst="rect">
            <a:avLst/>
          </a:prstGeom>
        </p:spPr>
      </p:pic>
    </p:spTree>
    <p:extLst>
      <p:ext uri="{BB962C8B-B14F-4D97-AF65-F5344CB8AC3E}">
        <p14:creationId xmlns:p14="http://schemas.microsoft.com/office/powerpoint/2010/main" xmlns="" val="313636755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69DAAC9B-5497-4CE3-B433-38F7C099DEC9}"/>
              </a:ext>
            </a:extLst>
          </p:cNvPr>
          <p:cNvSpPr>
            <a:spLocks noGrp="1"/>
          </p:cNvSpPr>
          <p:nvPr>
            <p:ph type="title"/>
          </p:nvPr>
        </p:nvSpPr>
        <p:spPr>
          <a:xfrm>
            <a:off x="153188" y="703394"/>
            <a:ext cx="11613596" cy="559387"/>
          </a:xfrm>
        </p:spPr>
        <p:txBody>
          <a:bodyPr/>
          <a:lstStyle/>
          <a:p>
            <a:pPr fontAlgn="auto">
              <a:spcAft>
                <a:spcPts val="0"/>
              </a:spcAft>
            </a:pPr>
            <a:r>
              <a:rPr lang="es-ES_tradnl" sz="2400" dirty="0" smtClean="0"/>
              <a:t>NECESIDADES GLOBALES DE FINANCIAMIENTO CLIMÁTICO</a:t>
            </a:r>
            <a:endParaRPr lang="es-ES_tradnl" sz="2400" dirty="0"/>
          </a:p>
        </p:txBody>
      </p:sp>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p:cNvSpPr>
            <a:spLocks noGrp="1"/>
          </p:cNvSpPr>
          <p:nvPr>
            <p:ph type="body" sz="quarter" idx="10"/>
          </p:nvPr>
        </p:nvSpPr>
        <p:spPr>
          <a:xfrm>
            <a:off x="152400" y="1339104"/>
            <a:ext cx="11614384" cy="360939"/>
          </a:xfrm>
        </p:spPr>
        <p:txBody>
          <a:bodyPr/>
          <a:lstStyle/>
          <a:p>
            <a:r>
              <a:rPr lang="es-ES_tradnl" dirty="0"/>
              <a:t>Existe una brecha significativa en las inversiones requeridas en energía sostenible para cumplir con el Acuerdo de París.</a:t>
            </a:r>
          </a:p>
        </p:txBody>
      </p:sp>
      <p:sp>
        <p:nvSpPr>
          <p:cNvPr id="7" name="Text Placeholder 3"/>
          <p:cNvSpPr txBox="1">
            <a:spLocks/>
          </p:cNvSpPr>
          <p:nvPr/>
        </p:nvSpPr>
        <p:spPr>
          <a:xfrm>
            <a:off x="2794000" y="5735638"/>
            <a:ext cx="9194800" cy="254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s-ES_tradnl" sz="1400" dirty="0" smtClean="0"/>
              <a:t>Fuente: </a:t>
            </a:r>
            <a:r>
              <a:rPr lang="es-ES_tradnl" sz="1400" dirty="0" smtClean="0"/>
              <a:t> DNP </a:t>
            </a:r>
            <a:r>
              <a:rPr lang="es-ES_tradnl" sz="1400" dirty="0" smtClean="0"/>
              <a:t>(</a:t>
            </a:r>
            <a:r>
              <a:rPr lang="es-ES_tradnl" sz="1400" dirty="0" smtClean="0"/>
              <a:t>Adaptado </a:t>
            </a:r>
            <a:r>
              <a:rPr lang="es-ES_tradnl" sz="1400" dirty="0" smtClean="0"/>
              <a:t>de </a:t>
            </a:r>
            <a:r>
              <a:rPr lang="es-ES_tradnl" sz="1400" dirty="0" err="1" smtClean="0"/>
              <a:t>Bridging</a:t>
            </a:r>
            <a:r>
              <a:rPr lang="es-ES_tradnl" sz="1400" dirty="0" smtClean="0"/>
              <a:t> </a:t>
            </a:r>
            <a:r>
              <a:rPr lang="es-ES_tradnl" sz="1400" dirty="0" err="1" smtClean="0"/>
              <a:t>the</a:t>
            </a:r>
            <a:r>
              <a:rPr lang="es-ES_tradnl" sz="1400" dirty="0" smtClean="0"/>
              <a:t> </a:t>
            </a:r>
            <a:r>
              <a:rPr lang="es-ES_tradnl" sz="1400" dirty="0" err="1" smtClean="0"/>
              <a:t>Climate</a:t>
            </a:r>
            <a:r>
              <a:rPr lang="es-ES_tradnl" sz="1400" dirty="0" smtClean="0"/>
              <a:t> </a:t>
            </a:r>
            <a:r>
              <a:rPr lang="es-ES_tradnl" sz="1400" dirty="0" err="1" smtClean="0"/>
              <a:t>Financing</a:t>
            </a:r>
            <a:r>
              <a:rPr lang="es-ES_tradnl" sz="1400" dirty="0" smtClean="0"/>
              <a:t> Gap </a:t>
            </a:r>
            <a:r>
              <a:rPr lang="es-ES_tradnl" sz="1400" dirty="0" err="1" smtClean="0"/>
              <a:t>with</a:t>
            </a:r>
            <a:r>
              <a:rPr lang="es-ES_tradnl" sz="1400" dirty="0" smtClean="0"/>
              <a:t> </a:t>
            </a:r>
            <a:r>
              <a:rPr lang="es-ES_tradnl" sz="1400" dirty="0" err="1" smtClean="0"/>
              <a:t>Innovative</a:t>
            </a:r>
            <a:r>
              <a:rPr lang="es-ES_tradnl" sz="1400" dirty="0" smtClean="0"/>
              <a:t> </a:t>
            </a:r>
            <a:r>
              <a:rPr lang="es-ES_tradnl" sz="1400" dirty="0" err="1" smtClean="0"/>
              <a:t>Financial</a:t>
            </a:r>
            <a:r>
              <a:rPr lang="es-ES_tradnl" sz="1400" dirty="0" smtClean="0"/>
              <a:t> </a:t>
            </a:r>
            <a:r>
              <a:rPr lang="es-ES_tradnl" sz="1400" dirty="0" err="1" smtClean="0"/>
              <a:t>Mechanisms</a:t>
            </a:r>
            <a:r>
              <a:rPr lang="es-ES_tradnl" sz="1400" dirty="0" smtClean="0"/>
              <a:t> (GGGI, 2016) y Global </a:t>
            </a:r>
            <a:r>
              <a:rPr lang="es-ES_tradnl" sz="1400" dirty="0" err="1" smtClean="0"/>
              <a:t>Landscape</a:t>
            </a:r>
            <a:r>
              <a:rPr lang="es-ES_tradnl" sz="1400" dirty="0" smtClean="0"/>
              <a:t> of </a:t>
            </a:r>
            <a:r>
              <a:rPr lang="es-ES_tradnl" sz="1400" dirty="0" err="1" smtClean="0"/>
              <a:t>Climate</a:t>
            </a:r>
            <a:r>
              <a:rPr lang="es-ES_tradnl" sz="1400" dirty="0" smtClean="0"/>
              <a:t> </a:t>
            </a:r>
            <a:r>
              <a:rPr lang="es-ES_tradnl" sz="1400" dirty="0" err="1" smtClean="0"/>
              <a:t>Finance</a:t>
            </a:r>
            <a:r>
              <a:rPr lang="es-ES_tradnl" sz="1400" dirty="0" smtClean="0"/>
              <a:t> 2017 (CPI, 2017</a:t>
            </a:r>
            <a:r>
              <a:rPr lang="es-ES_tradnl" sz="1400" dirty="0" smtClean="0"/>
              <a:t>)) </a:t>
            </a:r>
            <a:endParaRPr lang="es-ES_tradnl" sz="1400" dirty="0"/>
          </a:p>
        </p:txBody>
      </p:sp>
      <p:graphicFrame>
        <p:nvGraphicFramePr>
          <p:cNvPr id="8" name="Table 4"/>
          <p:cNvGraphicFramePr>
            <a:graphicFrameLocks noGrp="1"/>
          </p:cNvGraphicFramePr>
          <p:nvPr>
            <p:extLst>
              <p:ext uri="{D42A27DB-BD31-4B8C-83A1-F6EECF244321}">
                <p14:modId xmlns:p14="http://schemas.microsoft.com/office/powerpoint/2010/main" xmlns="" val="1129276642"/>
              </p:ext>
            </p:extLst>
          </p:nvPr>
        </p:nvGraphicFramePr>
        <p:xfrm>
          <a:off x="873759" y="1838962"/>
          <a:ext cx="10444482" cy="3303701"/>
        </p:xfrm>
        <a:graphic>
          <a:graphicData uri="http://schemas.openxmlformats.org/drawingml/2006/table">
            <a:tbl>
              <a:tblPr>
                <a:tableStyleId>{2D5ABB26-0587-4C30-8999-92F81FD0307C}</a:tableStyleId>
              </a:tblPr>
              <a:tblGrid>
                <a:gridCol w="2509521">
                  <a:extLst>
                    <a:ext uri="{9D8B030D-6E8A-4147-A177-3AD203B41FA5}">
                      <a16:colId xmlns:a16="http://schemas.microsoft.com/office/drawing/2014/main" xmlns="" val="20000"/>
                    </a:ext>
                  </a:extLst>
                </a:gridCol>
                <a:gridCol w="3779520">
                  <a:extLst>
                    <a:ext uri="{9D8B030D-6E8A-4147-A177-3AD203B41FA5}">
                      <a16:colId xmlns:a16="http://schemas.microsoft.com/office/drawing/2014/main" xmlns="" val="20001"/>
                    </a:ext>
                  </a:extLst>
                </a:gridCol>
                <a:gridCol w="1859280">
                  <a:extLst>
                    <a:ext uri="{9D8B030D-6E8A-4147-A177-3AD203B41FA5}">
                      <a16:colId xmlns:a16="http://schemas.microsoft.com/office/drawing/2014/main" xmlns="" val="20002"/>
                    </a:ext>
                  </a:extLst>
                </a:gridCol>
                <a:gridCol w="2296161">
                  <a:extLst>
                    <a:ext uri="{9D8B030D-6E8A-4147-A177-3AD203B41FA5}">
                      <a16:colId xmlns:a16="http://schemas.microsoft.com/office/drawing/2014/main" xmlns="" val="20003"/>
                    </a:ext>
                  </a:extLst>
                </a:gridCol>
              </a:tblGrid>
              <a:tr h="797445">
                <a:tc>
                  <a:txBody>
                    <a:bodyPr/>
                    <a:lstStyle/>
                    <a:p>
                      <a:pPr algn="ctr"/>
                      <a:r>
                        <a:rPr lang="es-ES_tradnl" sz="1300" b="1" dirty="0">
                          <a:solidFill>
                            <a:schemeClr val="bg1"/>
                          </a:solidFill>
                        </a:rPr>
                        <a:t>Inversión actual </a:t>
                      </a:r>
                      <a:br>
                        <a:rPr lang="es-ES_tradnl" sz="1300" b="1" dirty="0">
                          <a:solidFill>
                            <a:schemeClr val="bg1"/>
                          </a:solidFill>
                        </a:rPr>
                      </a:br>
                      <a:r>
                        <a:rPr lang="es-ES_tradnl" sz="1300" b="1" dirty="0">
                          <a:solidFill>
                            <a:schemeClr val="bg1"/>
                          </a:solidFill>
                        </a:rPr>
                        <a:t>2016</a:t>
                      </a:r>
                    </a:p>
                  </a:txBody>
                  <a:tcPr anchor="ctr">
                    <a:lnR w="12700" cap="flat" cmpd="sng" algn="ctr">
                      <a:solidFill>
                        <a:schemeClr val="tx1">
                          <a:lumMod val="75000"/>
                          <a:lumOff val="25000"/>
                        </a:schemeClr>
                      </a:solidFill>
                      <a:prstDash val="sysDot"/>
                      <a:round/>
                      <a:headEnd type="none" w="med" len="med"/>
                      <a:tailEnd type="none" w="med" len="med"/>
                    </a:lnR>
                    <a:lnB w="12700" cap="flat" cmpd="sng" algn="ctr">
                      <a:solidFill>
                        <a:schemeClr val="tx1">
                          <a:lumMod val="75000"/>
                          <a:lumOff val="25000"/>
                        </a:schemeClr>
                      </a:solidFill>
                      <a:prstDash val="sysDot"/>
                      <a:round/>
                      <a:headEnd type="none" w="med" len="med"/>
                      <a:tailEnd type="none" w="med" len="med"/>
                    </a:lnB>
                    <a:solidFill>
                      <a:srgbClr val="A4091F"/>
                    </a:solidFill>
                  </a:tcPr>
                </a:tc>
                <a:tc>
                  <a:txBody>
                    <a:bodyPr/>
                    <a:lstStyle/>
                    <a:p>
                      <a:pPr algn="ctr"/>
                      <a:r>
                        <a:rPr lang="es-ES_tradnl" sz="1300" b="1" dirty="0">
                          <a:solidFill>
                            <a:schemeClr val="bg1"/>
                          </a:solidFill>
                        </a:rPr>
                        <a:t>Barreras a la inversión</a:t>
                      </a:r>
                    </a:p>
                  </a:txBody>
                  <a:tcPr anchor="ctr">
                    <a:lnL w="12700" cap="flat" cmpd="sng" algn="ctr">
                      <a:solidFill>
                        <a:schemeClr val="tx1">
                          <a:lumMod val="75000"/>
                          <a:lumOff val="25000"/>
                        </a:schemeClr>
                      </a:solidFill>
                      <a:prstDash val="sysDot"/>
                      <a:round/>
                      <a:headEnd type="none" w="med" len="med"/>
                      <a:tailEnd type="none" w="med" len="med"/>
                    </a:lnL>
                    <a:lnR w="12700" cap="flat" cmpd="sng" algn="ctr">
                      <a:solidFill>
                        <a:schemeClr val="tx1">
                          <a:lumMod val="75000"/>
                          <a:lumOff val="25000"/>
                        </a:schemeClr>
                      </a:solidFill>
                      <a:prstDash val="sysDot"/>
                      <a:round/>
                      <a:headEnd type="none" w="med" len="med"/>
                      <a:tailEnd type="none" w="med" len="med"/>
                    </a:lnR>
                    <a:lnB w="12700" cap="flat" cmpd="sng" algn="ctr">
                      <a:solidFill>
                        <a:schemeClr val="tx1">
                          <a:lumMod val="75000"/>
                          <a:lumOff val="25000"/>
                        </a:schemeClr>
                      </a:solidFill>
                      <a:prstDash val="sysDot"/>
                      <a:round/>
                      <a:headEnd type="none" w="med" len="med"/>
                      <a:tailEnd type="none" w="med" len="med"/>
                    </a:lnB>
                    <a:solidFill>
                      <a:srgbClr val="A4091F"/>
                    </a:solidFill>
                  </a:tcPr>
                </a:tc>
                <a:tc gridSpan="2">
                  <a:txBody>
                    <a:bodyPr/>
                    <a:lstStyle/>
                    <a:p>
                      <a:pPr algn="ctr"/>
                      <a:r>
                        <a:rPr lang="es-ES_tradnl" sz="1300" b="1" dirty="0">
                          <a:solidFill>
                            <a:schemeClr val="bg1"/>
                          </a:solidFill>
                        </a:rPr>
                        <a:t>Inversión requerida </a:t>
                      </a:r>
                      <a:br>
                        <a:rPr lang="es-ES_tradnl" sz="1300" b="1" dirty="0">
                          <a:solidFill>
                            <a:schemeClr val="bg1"/>
                          </a:solidFill>
                        </a:rPr>
                      </a:br>
                      <a:r>
                        <a:rPr lang="es-ES_tradnl" sz="1300" b="1" dirty="0">
                          <a:solidFill>
                            <a:schemeClr val="bg1"/>
                          </a:solidFill>
                        </a:rPr>
                        <a:t>2030</a:t>
                      </a:r>
                    </a:p>
                  </a:txBody>
                  <a:tcPr anchor="ctr">
                    <a:lnL w="12700" cap="flat" cmpd="sng" algn="ctr">
                      <a:solidFill>
                        <a:schemeClr val="tx1">
                          <a:lumMod val="75000"/>
                          <a:lumOff val="25000"/>
                        </a:schemeClr>
                      </a:solidFill>
                      <a:prstDash val="sysDot"/>
                      <a:round/>
                      <a:headEnd type="none" w="med" len="med"/>
                      <a:tailEnd type="none" w="med" len="med"/>
                    </a:lnL>
                    <a:lnB w="12700" cap="flat" cmpd="sng" algn="ctr">
                      <a:solidFill>
                        <a:schemeClr val="tx1">
                          <a:lumMod val="75000"/>
                          <a:lumOff val="25000"/>
                        </a:schemeClr>
                      </a:solidFill>
                      <a:prstDash val="sysDot"/>
                      <a:round/>
                      <a:headEnd type="none" w="med" len="med"/>
                      <a:tailEnd type="none" w="med" len="med"/>
                    </a:lnB>
                    <a:solidFill>
                      <a:srgbClr val="A4091F"/>
                    </a:solidFill>
                  </a:tcPr>
                </a:tc>
                <a:tc hMerge="1">
                  <a:txBody>
                    <a:bodyPr/>
                    <a:lstStyle/>
                    <a:p>
                      <a:endParaRPr lang="es-ES_tradnl"/>
                    </a:p>
                  </a:txBody>
                  <a:tcPr/>
                </a:tc>
                <a:extLst>
                  <a:ext uri="{0D108BD9-81ED-4DB2-BD59-A6C34878D82A}">
                    <a16:rowId xmlns:a16="http://schemas.microsoft.com/office/drawing/2014/main" xmlns="" val="10000"/>
                  </a:ext>
                </a:extLst>
              </a:tr>
              <a:tr h="1253128">
                <a:tc rowSpan="2">
                  <a:txBody>
                    <a:bodyPr/>
                    <a:lstStyle/>
                    <a:p>
                      <a:pPr algn="ctr"/>
                      <a:r>
                        <a:rPr lang="es-ES_tradnl" sz="2000" b="1" dirty="0">
                          <a:solidFill>
                            <a:schemeClr val="tx1"/>
                          </a:solidFill>
                        </a:rPr>
                        <a:t>U$ 364</a:t>
                      </a:r>
                      <a:br>
                        <a:rPr lang="es-ES_tradnl" sz="2000" b="1" dirty="0">
                          <a:solidFill>
                            <a:schemeClr val="tx1"/>
                          </a:solidFill>
                        </a:rPr>
                      </a:br>
                      <a:r>
                        <a:rPr lang="es-ES_tradnl" sz="2000" b="1" dirty="0">
                          <a:solidFill>
                            <a:schemeClr val="tx1"/>
                          </a:solidFill>
                        </a:rPr>
                        <a:t>mil millones</a:t>
                      </a:r>
                    </a:p>
                  </a:txBody>
                  <a:tcPr anchor="ctr">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solidFill>
                      <a:schemeClr val="accent5">
                        <a:lumMod val="20000"/>
                        <a:lumOff val="80000"/>
                      </a:schemeClr>
                    </a:solidFill>
                  </a:tcPr>
                </a:tc>
                <a:tc rowSpan="2">
                  <a:txBody>
                    <a:bodyPr/>
                    <a:lstStyle/>
                    <a:p>
                      <a:pPr algn="ctr"/>
                      <a:r>
                        <a:rPr lang="es-ES_tradnl" sz="1300" dirty="0"/>
                        <a:t>Riesgos de inversión</a:t>
                      </a:r>
                    </a:p>
                    <a:p>
                      <a:pPr algn="ctr"/>
                      <a:endParaRPr lang="es-ES_tradnl" sz="1300" dirty="0"/>
                    </a:p>
                    <a:p>
                      <a:pPr algn="ctr"/>
                      <a:r>
                        <a:rPr lang="es-ES_tradnl" sz="1300" dirty="0"/>
                        <a:t>Falta de políticas habilitantes</a:t>
                      </a:r>
                    </a:p>
                    <a:p>
                      <a:pPr algn="ctr"/>
                      <a:endParaRPr lang="es-ES_tradnl" sz="1300" dirty="0"/>
                    </a:p>
                    <a:p>
                      <a:pPr algn="ctr"/>
                      <a:r>
                        <a:rPr lang="es-ES_tradnl" sz="1300" dirty="0"/>
                        <a:t>Capacidad institucional limitada</a:t>
                      </a:r>
                    </a:p>
                    <a:p>
                      <a:pPr algn="ctr"/>
                      <a:endParaRPr lang="es-ES_tradnl" sz="1300" dirty="0"/>
                    </a:p>
                    <a:p>
                      <a:pPr algn="ctr"/>
                      <a:r>
                        <a:rPr lang="es-ES_tradnl" sz="1300" dirty="0"/>
                        <a:t>Sistemas financieros inmaduros</a:t>
                      </a:r>
                    </a:p>
                  </a:txBody>
                  <a:tcPr anchor="ctr">
                    <a:lnL w="12700" cap="flat" cmpd="sng" algn="ctr">
                      <a:solidFill>
                        <a:schemeClr val="tx1">
                          <a:lumMod val="75000"/>
                          <a:lumOff val="25000"/>
                        </a:schemeClr>
                      </a:solidFill>
                      <a:prstDash val="sysDot"/>
                      <a:round/>
                      <a:headEnd type="none" w="med" len="med"/>
                      <a:tailEnd type="none" w="med" len="med"/>
                    </a:lnL>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tcPr>
                </a:tc>
                <a:tc rowSpan="2">
                  <a:txBody>
                    <a:bodyPr/>
                    <a:lstStyle/>
                    <a:p>
                      <a:pPr algn="ctr"/>
                      <a:r>
                        <a:rPr lang="es-ES_tradnl" sz="2000" b="1" dirty="0">
                          <a:solidFill>
                            <a:schemeClr val="tx1"/>
                          </a:solidFill>
                        </a:rPr>
                        <a:t>US$ 16,7 billones</a:t>
                      </a:r>
                    </a:p>
                  </a:txBody>
                  <a:tcPr anchor="ctr">
                    <a:lnL w="12700" cap="flat" cmpd="sng" algn="ctr">
                      <a:solidFill>
                        <a:schemeClr val="tx1">
                          <a:lumMod val="75000"/>
                          <a:lumOff val="25000"/>
                        </a:schemeClr>
                      </a:solidFill>
                      <a:prstDash val="sysDot"/>
                      <a:round/>
                      <a:headEnd type="none" w="med" len="med"/>
                      <a:tailEnd type="none" w="med" len="med"/>
                    </a:lnL>
                    <a:lnR w="12700" cap="flat" cmpd="sng" algn="ctr">
                      <a:solidFill>
                        <a:schemeClr val="tx1">
                          <a:lumMod val="75000"/>
                          <a:lumOff val="25000"/>
                        </a:schemeClr>
                      </a:solidFill>
                      <a:prstDash val="sysDot"/>
                      <a:round/>
                      <a:headEnd type="none" w="med" len="med"/>
                      <a:tailEnd type="none" w="med" len="med"/>
                    </a:lnR>
                    <a:lnT w="12700" cap="flat" cmpd="sng" algn="ctr">
                      <a:solidFill>
                        <a:schemeClr val="tx1">
                          <a:lumMod val="75000"/>
                          <a:lumOff val="25000"/>
                        </a:schemeClr>
                      </a:solidFill>
                      <a:prstDash val="sysDot"/>
                      <a:round/>
                      <a:headEnd type="none" w="med" len="med"/>
                      <a:tailEnd type="none" w="med" len="med"/>
                    </a:lnT>
                    <a:solidFill>
                      <a:schemeClr val="accent5">
                        <a:lumMod val="20000"/>
                        <a:lumOff val="80000"/>
                      </a:schemeClr>
                    </a:solidFill>
                  </a:tcPr>
                </a:tc>
                <a:tc>
                  <a:txBody>
                    <a:bodyPr/>
                    <a:lstStyle/>
                    <a:p>
                      <a:pPr algn="ctr"/>
                      <a:r>
                        <a:rPr lang="es-ES_tradnl" sz="1300" dirty="0"/>
                        <a:t>US$ 8,6 billones</a:t>
                      </a:r>
                    </a:p>
                    <a:p>
                      <a:pPr algn="ctr"/>
                      <a:r>
                        <a:rPr lang="es-ES_tradnl" sz="1300" dirty="0"/>
                        <a:t>OECD</a:t>
                      </a:r>
                    </a:p>
                  </a:txBody>
                  <a:tcPr anchor="ctr">
                    <a:lnL w="12700" cap="flat" cmpd="sng" algn="ctr">
                      <a:solidFill>
                        <a:schemeClr val="tx1">
                          <a:lumMod val="75000"/>
                          <a:lumOff val="25000"/>
                        </a:schemeClr>
                      </a:solidFill>
                      <a:prstDash val="sysDot"/>
                      <a:round/>
                      <a:headEnd type="none" w="med" len="med"/>
                      <a:tailEnd type="none" w="med" len="med"/>
                    </a:lnL>
                    <a:lnT w="12700" cap="flat" cmpd="sng" algn="ctr">
                      <a:solidFill>
                        <a:schemeClr val="tx1">
                          <a:lumMod val="75000"/>
                          <a:lumOff val="25000"/>
                        </a:schemeClr>
                      </a:solidFill>
                      <a:prstDash val="sysDot"/>
                      <a:round/>
                      <a:headEnd type="none" w="med" len="med"/>
                      <a:tailEnd type="none" w="med" len="med"/>
                    </a:lnT>
                    <a:lnB w="12700" cap="flat" cmpd="sng" algn="ctr">
                      <a:solidFill>
                        <a:schemeClr val="tx1">
                          <a:lumMod val="75000"/>
                          <a:lumOff val="25000"/>
                        </a:schemeClr>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r h="1253128">
                <a:tc vMerge="1">
                  <a:txBody>
                    <a:bodyPr/>
                    <a:lstStyle/>
                    <a:p>
                      <a:endParaRPr lang="es-ES_tradnl"/>
                    </a:p>
                  </a:txBody>
                  <a:tcPr/>
                </a:tc>
                <a:tc vMerge="1">
                  <a:txBody>
                    <a:bodyPr/>
                    <a:lstStyle/>
                    <a:p>
                      <a:endParaRPr lang="es-ES_tradnl"/>
                    </a:p>
                  </a:txBody>
                  <a:tcPr/>
                </a:tc>
                <a:tc vMerge="1">
                  <a:txBody>
                    <a:bodyPr/>
                    <a:lstStyle/>
                    <a:p>
                      <a:pPr algn="ctr"/>
                      <a:endParaRPr lang="es-ES_tradnl" dirty="0"/>
                    </a:p>
                  </a:txBody>
                  <a:tcPr anchor="ctr">
                    <a:lnL w="12700" cap="flat" cmpd="sng" algn="ctr">
                      <a:solidFill>
                        <a:schemeClr val="tx1">
                          <a:lumMod val="75000"/>
                          <a:lumOff val="25000"/>
                        </a:schemeClr>
                      </a:solidFill>
                      <a:prstDash val="sysDot"/>
                      <a:round/>
                      <a:headEnd type="none" w="med" len="med"/>
                      <a:tailEnd type="none" w="med" len="med"/>
                    </a:lnL>
                  </a:tcPr>
                </a:tc>
                <a:tc>
                  <a:txBody>
                    <a:bodyPr/>
                    <a:lstStyle/>
                    <a:p>
                      <a:pPr algn="ctr"/>
                      <a:r>
                        <a:rPr lang="es-ES_tradnl" sz="1300" dirty="0"/>
                        <a:t>US$ 8,1 billones</a:t>
                      </a:r>
                    </a:p>
                    <a:p>
                      <a:pPr algn="ctr"/>
                      <a:r>
                        <a:rPr lang="es-ES_tradnl" sz="1300" dirty="0"/>
                        <a:t>No OECD</a:t>
                      </a:r>
                    </a:p>
                  </a:txBody>
                  <a:tcPr anchor="ctr">
                    <a:lnL w="12700" cap="flat" cmpd="sng" algn="ctr">
                      <a:solidFill>
                        <a:schemeClr val="tx1">
                          <a:lumMod val="75000"/>
                          <a:lumOff val="25000"/>
                        </a:schemeClr>
                      </a:solidFill>
                      <a:prstDash val="sysDot"/>
                      <a:round/>
                      <a:headEnd type="none" w="med" len="med"/>
                      <a:tailEnd type="none" w="med" len="med"/>
                    </a:lnL>
                    <a:lnT w="12700" cap="flat" cmpd="sng" algn="ctr">
                      <a:solidFill>
                        <a:schemeClr val="tx1">
                          <a:lumMod val="75000"/>
                          <a:lumOff val="25000"/>
                        </a:schemeClr>
                      </a:solidFill>
                      <a:prstDash val="sysDot"/>
                      <a:round/>
                      <a:headEnd type="none" w="med" len="med"/>
                      <a:tailEnd type="none" w="med" len="med"/>
                    </a:lnT>
                    <a:solidFill>
                      <a:schemeClr val="bg1">
                        <a:lumMod val="85000"/>
                      </a:schemeClr>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0084593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uadroTexto 8"/>
          <p:cNvSpPr txBox="1"/>
          <p:nvPr/>
        </p:nvSpPr>
        <p:spPr>
          <a:xfrm>
            <a:off x="196129" y="1451429"/>
            <a:ext cx="5341071" cy="923330"/>
          </a:xfrm>
          <a:prstGeom prst="rect">
            <a:avLst/>
          </a:prstGeom>
          <a:noFill/>
        </p:spPr>
        <p:txBody>
          <a:bodyPr wrap="square" rtlCol="0">
            <a:spAutoFit/>
          </a:bodyPr>
          <a:lstStyle/>
          <a:p>
            <a:pPr marL="380990" indent="-380990">
              <a:buFont typeface="Arial" panose="020B0604020202020204" pitchFamily="34" charset="0"/>
              <a:buChar char="•"/>
            </a:pPr>
            <a:r>
              <a:rPr lang="es-ES" dirty="0"/>
              <a:t>El país se comprometió a reducir el 20% de sus emisiones al 2030 (meta incondicional)</a:t>
            </a:r>
          </a:p>
          <a:p>
            <a:pPr marL="380990" indent="-380990">
              <a:buFont typeface="Arial" panose="020B0604020202020204" pitchFamily="34" charset="0"/>
              <a:buChar char="•"/>
            </a:pPr>
            <a:endParaRPr lang="es-ES" dirty="0"/>
          </a:p>
        </p:txBody>
      </p:sp>
      <p:pic>
        <p:nvPicPr>
          <p:cNvPr id="10" name="Imagen 9"/>
          <p:cNvPicPr>
            <a:picLocks noChangeAspect="1"/>
          </p:cNvPicPr>
          <p:nvPr/>
        </p:nvPicPr>
        <p:blipFill rotWithShape="1">
          <a:blip r:embed="rId2" cstate="print"/>
          <a:srcRect l="10516" t="26882" r="9549" b="16344"/>
          <a:stretch/>
        </p:blipFill>
        <p:spPr>
          <a:xfrm>
            <a:off x="131716" y="3037560"/>
            <a:ext cx="6254208" cy="2486483"/>
          </a:xfrm>
          <a:prstGeom prst="rect">
            <a:avLst/>
          </a:prstGeom>
        </p:spPr>
      </p:pic>
      <p:sp>
        <p:nvSpPr>
          <p:cNvPr id="11" name="Título 10"/>
          <p:cNvSpPr>
            <a:spLocks noGrp="1"/>
          </p:cNvSpPr>
          <p:nvPr>
            <p:ph type="title"/>
          </p:nvPr>
        </p:nvSpPr>
        <p:spPr/>
        <p:txBody>
          <a:bodyPr/>
          <a:lstStyle/>
          <a:p>
            <a:r>
              <a:rPr lang="en-US" dirty="0" smtClean="0"/>
              <a:t>COMPROMISOS COLOMBIA</a:t>
            </a:r>
            <a:endParaRPr lang="en-US" dirty="0"/>
          </a:p>
        </p:txBody>
      </p:sp>
      <p:pic>
        <p:nvPicPr>
          <p:cNvPr id="13" name="Imagen 12" descr="Captura de pantalla 2015-09-21 a las 3.03.43 p.m..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85924" y="1015312"/>
            <a:ext cx="5806076" cy="5719093"/>
          </a:xfrm>
          <a:prstGeom prst="rect">
            <a:avLst/>
          </a:prstGeom>
        </p:spPr>
      </p:pic>
      <p:sp>
        <p:nvSpPr>
          <p:cNvPr id="7" name="Text Placeholder 3"/>
          <p:cNvSpPr txBox="1">
            <a:spLocks/>
          </p:cNvSpPr>
          <p:nvPr/>
        </p:nvSpPr>
        <p:spPr>
          <a:xfrm>
            <a:off x="477520" y="5948998"/>
            <a:ext cx="9194800" cy="2545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s-ES_tradnl" sz="1400" dirty="0" smtClean="0"/>
              <a:t>Fuente: </a:t>
            </a:r>
            <a:r>
              <a:rPr lang="es-ES_tradnl" sz="1400" dirty="0" smtClean="0"/>
              <a:t>MADS (NDC)</a:t>
            </a:r>
            <a:endParaRPr lang="es-ES_tradnl" sz="1400" dirty="0"/>
          </a:p>
        </p:txBody>
      </p:sp>
    </p:spTree>
    <p:extLst>
      <p:ext uri="{BB962C8B-B14F-4D97-AF65-F5344CB8AC3E}">
        <p14:creationId xmlns:p14="http://schemas.microsoft.com/office/powerpoint/2010/main" xmlns="" val="3645213496"/>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69DAAC9B-5497-4CE3-B433-38F7C099DEC9}"/>
              </a:ext>
            </a:extLst>
          </p:cNvPr>
          <p:cNvSpPr>
            <a:spLocks noGrp="1"/>
          </p:cNvSpPr>
          <p:nvPr>
            <p:ph type="title"/>
          </p:nvPr>
        </p:nvSpPr>
        <p:spPr>
          <a:xfrm>
            <a:off x="289202" y="490599"/>
            <a:ext cx="11613596" cy="559387"/>
          </a:xfrm>
        </p:spPr>
        <p:txBody>
          <a:bodyPr/>
          <a:lstStyle/>
          <a:p>
            <a:pPr fontAlgn="auto">
              <a:spcAft>
                <a:spcPts val="0"/>
              </a:spcAft>
            </a:pPr>
            <a:r>
              <a:rPr lang="es-CO" sz="2400" dirty="0" smtClean="0"/>
              <a:t>COSTO DE LA VARIABILIDAD CLIMÁTICA</a:t>
            </a:r>
            <a:endParaRPr lang="es-CO" sz="2400" dirty="0"/>
          </a:p>
        </p:txBody>
      </p:sp>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91866" y="1560359"/>
            <a:ext cx="11613596" cy="5593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spc="-150">
                <a:solidFill>
                  <a:srgbClr val="A4091F"/>
                </a:solidFill>
                <a:latin typeface="+mj-lt"/>
                <a:ea typeface="+mj-ea"/>
                <a:cs typeface="+mj-cs"/>
              </a:defRPr>
            </a:lvl1pPr>
          </a:lstStyle>
          <a:p>
            <a:pPr fontAlgn="auto">
              <a:spcAft>
                <a:spcPts val="0"/>
              </a:spcAft>
            </a:pPr>
            <a:endParaRPr lang="es-CO" dirty="0"/>
          </a:p>
        </p:txBody>
      </p:sp>
      <p:sp>
        <p:nvSpPr>
          <p:cNvPr id="6" name="Text Placeholder 2"/>
          <p:cNvSpPr>
            <a:spLocks noGrp="1"/>
          </p:cNvSpPr>
          <p:nvPr>
            <p:ph type="body" sz="quarter" idx="10"/>
          </p:nvPr>
        </p:nvSpPr>
        <p:spPr>
          <a:xfrm>
            <a:off x="369771" y="1560359"/>
            <a:ext cx="11614384" cy="360939"/>
          </a:xfrm>
        </p:spPr>
        <p:txBody>
          <a:bodyPr/>
          <a:lstStyle/>
          <a:p>
            <a:r>
              <a:rPr lang="es-CO" sz="2400" dirty="0"/>
              <a:t>La economía del país se ha visto afectada por los recientes efectos de El Niño y La Niña</a:t>
            </a:r>
          </a:p>
        </p:txBody>
      </p:sp>
      <p:grpSp>
        <p:nvGrpSpPr>
          <p:cNvPr id="7" name="Group 8"/>
          <p:cNvGrpSpPr/>
          <p:nvPr/>
        </p:nvGrpSpPr>
        <p:grpSpPr>
          <a:xfrm>
            <a:off x="1166814" y="2494846"/>
            <a:ext cx="4562474" cy="3392566"/>
            <a:chOff x="995362" y="1729859"/>
            <a:chExt cx="4562475" cy="3392567"/>
          </a:xfrm>
        </p:grpSpPr>
        <p:sp>
          <p:nvSpPr>
            <p:cNvPr id="8" name="Rectangle 4"/>
            <p:cNvSpPr/>
            <p:nvPr/>
          </p:nvSpPr>
          <p:spPr>
            <a:xfrm>
              <a:off x="1319173" y="1729859"/>
              <a:ext cx="3914855" cy="369332"/>
            </a:xfrm>
            <a:prstGeom prst="rect">
              <a:avLst/>
            </a:prstGeom>
          </p:spPr>
          <p:txBody>
            <a:bodyPr wrap="none">
              <a:spAutoFit/>
            </a:bodyPr>
            <a:lstStyle/>
            <a:p>
              <a:pPr algn="ctr"/>
              <a:r>
                <a:rPr lang="es-CO" b="1" dirty="0"/>
                <a:t>COSTO DE EL NIÑO 2015-2016</a:t>
              </a:r>
            </a:p>
          </p:txBody>
        </p:sp>
        <p:sp>
          <p:nvSpPr>
            <p:cNvPr id="9" name="Round Same Side Corner Rectangle 6"/>
            <p:cNvSpPr/>
            <p:nvPr/>
          </p:nvSpPr>
          <p:spPr>
            <a:xfrm>
              <a:off x="995362" y="2381250"/>
              <a:ext cx="4562475" cy="1200150"/>
            </a:xfrm>
            <a:prstGeom prst="round2Same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a:t>$3,1 billones</a:t>
              </a:r>
            </a:p>
            <a:p>
              <a:pPr algn="ctr"/>
              <a:r>
                <a:rPr lang="es-CO" dirty="0"/>
                <a:t>Fue la afectación en la producción nacional</a:t>
              </a:r>
            </a:p>
          </p:txBody>
        </p:sp>
        <p:sp>
          <p:nvSpPr>
            <p:cNvPr id="10" name="Rectangle 7"/>
            <p:cNvSpPr/>
            <p:nvPr/>
          </p:nvSpPr>
          <p:spPr>
            <a:xfrm>
              <a:off x="995362" y="3768209"/>
              <a:ext cx="4562475" cy="1354217"/>
            </a:xfrm>
            <a:prstGeom prst="rect">
              <a:avLst/>
            </a:prstGeom>
          </p:spPr>
          <p:txBody>
            <a:bodyPr wrap="square">
              <a:spAutoFit/>
            </a:bodyPr>
            <a:lstStyle/>
            <a:p>
              <a:pPr marL="285744" indent="-285744">
                <a:spcAft>
                  <a:spcPts val="1200"/>
                </a:spcAft>
                <a:buClr>
                  <a:srgbClr val="A4091F"/>
                </a:buClr>
                <a:buFont typeface="Arial" panose="020B0604020202020204" pitchFamily="34" charset="0"/>
                <a:buChar char="•"/>
              </a:pPr>
              <a:r>
                <a:rPr lang="es-CO" b="1" dirty="0"/>
                <a:t>$1,7 billones</a:t>
              </a:r>
              <a:r>
                <a:rPr lang="es-CO" dirty="0"/>
                <a:t> por la disminución en el agua disponible</a:t>
              </a:r>
            </a:p>
            <a:p>
              <a:pPr marL="285744" indent="-285744">
                <a:spcAft>
                  <a:spcPts val="1200"/>
                </a:spcAft>
                <a:buClr>
                  <a:srgbClr val="A4091F"/>
                </a:buClr>
                <a:buFont typeface="Arial" panose="020B0604020202020204" pitchFamily="34" charset="0"/>
                <a:buChar char="•"/>
              </a:pPr>
              <a:r>
                <a:rPr lang="es-CO" b="1" dirty="0"/>
                <a:t>$1,4 billones</a:t>
              </a:r>
              <a:r>
                <a:rPr lang="es-CO" dirty="0"/>
                <a:t> por aumento en los precios de la energía eléctrica</a:t>
              </a:r>
            </a:p>
          </p:txBody>
        </p:sp>
      </p:grpSp>
      <p:grpSp>
        <p:nvGrpSpPr>
          <p:cNvPr id="11" name="Group 9"/>
          <p:cNvGrpSpPr/>
          <p:nvPr/>
        </p:nvGrpSpPr>
        <p:grpSpPr>
          <a:xfrm>
            <a:off x="6176963" y="2494846"/>
            <a:ext cx="4562474" cy="2838570"/>
            <a:chOff x="995362" y="1729859"/>
            <a:chExt cx="4562475" cy="2838569"/>
          </a:xfrm>
        </p:grpSpPr>
        <p:sp>
          <p:nvSpPr>
            <p:cNvPr id="12" name="Rectangle 10"/>
            <p:cNvSpPr/>
            <p:nvPr/>
          </p:nvSpPr>
          <p:spPr>
            <a:xfrm>
              <a:off x="1305548" y="1729859"/>
              <a:ext cx="3942106" cy="369332"/>
            </a:xfrm>
            <a:prstGeom prst="rect">
              <a:avLst/>
            </a:prstGeom>
          </p:spPr>
          <p:txBody>
            <a:bodyPr wrap="none">
              <a:spAutoFit/>
            </a:bodyPr>
            <a:lstStyle/>
            <a:p>
              <a:pPr algn="ctr"/>
              <a:r>
                <a:rPr lang="es-CO" b="1" dirty="0"/>
                <a:t>COSTO DE LA NIÑA 2010-2011</a:t>
              </a:r>
            </a:p>
          </p:txBody>
        </p:sp>
        <p:sp>
          <p:nvSpPr>
            <p:cNvPr id="13" name="Round Same Side Corner Rectangle 11"/>
            <p:cNvSpPr/>
            <p:nvPr/>
          </p:nvSpPr>
          <p:spPr>
            <a:xfrm>
              <a:off x="995362" y="2381250"/>
              <a:ext cx="4562475" cy="1200150"/>
            </a:xfrm>
            <a:prstGeom prst="round2SameRect">
              <a:avLst/>
            </a:prstGeom>
            <a:gradFill flip="none" rotWithShape="1">
              <a:gsLst>
                <a:gs pos="0">
                  <a:srgbClr val="A4091F"/>
                </a:gs>
                <a:gs pos="100000">
                  <a:srgbClr val="80000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b="1" dirty="0"/>
                <a:t>$11,2 billones</a:t>
              </a:r>
            </a:p>
            <a:p>
              <a:pPr algn="ctr"/>
              <a:r>
                <a:rPr lang="es-CO" dirty="0"/>
                <a:t>fue el total de daños en activos físicos y acervo de capital</a:t>
              </a:r>
            </a:p>
          </p:txBody>
        </p:sp>
        <p:sp>
          <p:nvSpPr>
            <p:cNvPr id="14" name="Rectangle 12"/>
            <p:cNvSpPr/>
            <p:nvPr/>
          </p:nvSpPr>
          <p:spPr>
            <a:xfrm>
              <a:off x="995362" y="3768209"/>
              <a:ext cx="4562475" cy="800219"/>
            </a:xfrm>
            <a:prstGeom prst="rect">
              <a:avLst/>
            </a:prstGeom>
          </p:spPr>
          <p:txBody>
            <a:bodyPr wrap="square">
              <a:spAutoFit/>
            </a:bodyPr>
            <a:lstStyle/>
            <a:p>
              <a:pPr marL="285744" indent="-285744">
                <a:spcAft>
                  <a:spcPts val="1200"/>
                </a:spcAft>
                <a:buClr>
                  <a:srgbClr val="A4091F"/>
                </a:buClr>
                <a:buFont typeface="Arial" panose="020B0604020202020204" pitchFamily="34" charset="0"/>
                <a:buChar char="•"/>
              </a:pPr>
              <a:r>
                <a:rPr lang="es-CO" b="1" dirty="0"/>
                <a:t>14%</a:t>
              </a:r>
              <a:r>
                <a:rPr lang="es-CO" dirty="0"/>
                <a:t> Red vial primaria afectada</a:t>
              </a:r>
            </a:p>
            <a:p>
              <a:pPr marL="285744" indent="-285744">
                <a:spcAft>
                  <a:spcPts val="1200"/>
                </a:spcAft>
                <a:buClr>
                  <a:srgbClr val="A4091F"/>
                </a:buClr>
                <a:buFont typeface="Arial" panose="020B0604020202020204" pitchFamily="34" charset="0"/>
                <a:buChar char="•"/>
              </a:pPr>
              <a:r>
                <a:rPr lang="es-CO" b="1" dirty="0"/>
                <a:t>552 mil</a:t>
              </a:r>
              <a:r>
                <a:rPr lang="es-CO" dirty="0"/>
                <a:t> viviendas afectadas</a:t>
              </a:r>
            </a:p>
          </p:txBody>
        </p:sp>
      </p:grpSp>
      <p:sp>
        <p:nvSpPr>
          <p:cNvPr id="15" name="Text Placeholder 3"/>
          <p:cNvSpPr txBox="1">
            <a:spLocks/>
          </p:cNvSpPr>
          <p:nvPr/>
        </p:nvSpPr>
        <p:spPr>
          <a:xfrm>
            <a:off x="9902722" y="6237083"/>
            <a:ext cx="1689510" cy="3996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s-ES_tradnl" sz="1400" dirty="0" smtClean="0"/>
              <a:t>Fuente: DNP</a:t>
            </a:r>
            <a:endParaRPr lang="es-ES_tradnl" sz="1400" dirty="0"/>
          </a:p>
        </p:txBody>
      </p:sp>
    </p:spTree>
    <p:extLst>
      <p:ext uri="{BB962C8B-B14F-4D97-AF65-F5344CB8AC3E}">
        <p14:creationId xmlns:p14="http://schemas.microsoft.com/office/powerpoint/2010/main" xmlns="" val="53372358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2">
            <a:extLst>
              <a:ext uri="{FF2B5EF4-FFF2-40B4-BE49-F238E27FC236}">
                <a16:creationId xmlns:a16="http://schemas.microsoft.com/office/drawing/2014/main" xmlns="" id="{46D2B5D5-2021-49EB-8750-3612AC5DF94B}"/>
              </a:ext>
            </a:extLst>
          </p:cNvPr>
          <p:cNvSpPr txBox="1">
            <a:spLocks/>
          </p:cNvSpPr>
          <p:nvPr/>
        </p:nvSpPr>
        <p:spPr>
          <a:xfrm>
            <a:off x="291866" y="188759"/>
            <a:ext cx="11613596" cy="5593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spc="-150">
                <a:solidFill>
                  <a:srgbClr val="A4091F"/>
                </a:solidFill>
                <a:latin typeface="+mj-lt"/>
                <a:ea typeface="+mj-ea"/>
                <a:cs typeface="+mj-cs"/>
              </a:defRPr>
            </a:lvl1pPr>
          </a:lstStyle>
          <a:p>
            <a:pPr fontAlgn="auto">
              <a:spcAft>
                <a:spcPts val="0"/>
              </a:spcAft>
            </a:pPr>
            <a:r>
              <a:rPr lang="es-CO" dirty="0" smtClean="0"/>
              <a:t>MARCO INSTITUCIONAL Y MIEMBROS DEL COMITÉ</a:t>
            </a:r>
            <a:endParaRPr lang="es-CO" dirty="0"/>
          </a:p>
        </p:txBody>
      </p:sp>
      <p:sp>
        <p:nvSpPr>
          <p:cNvPr id="6" name="CuadroTexto 18">
            <a:extLst>
              <a:ext uri="{FF2B5EF4-FFF2-40B4-BE49-F238E27FC236}">
                <a16:creationId xmlns:a16="http://schemas.microsoft.com/office/drawing/2014/main" xmlns="" id="{8ED7CB66-33F6-41EB-8F35-5090FBDBEFF7}"/>
              </a:ext>
            </a:extLst>
          </p:cNvPr>
          <p:cNvSpPr txBox="1"/>
          <p:nvPr/>
        </p:nvSpPr>
        <p:spPr>
          <a:xfrm>
            <a:off x="223371" y="1177979"/>
            <a:ext cx="5040560" cy="1200329"/>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solidFill>
                  <a:srgbClr val="1F4B71"/>
                </a:solidFill>
              </a:rPr>
              <a:t>Conpes 3700 de 2011</a:t>
            </a:r>
          </a:p>
          <a:p>
            <a:pPr algn="ctr"/>
            <a:r>
              <a:rPr lang="es-ES" dirty="0">
                <a:solidFill>
                  <a:srgbClr val="1F4B71"/>
                </a:solidFill>
              </a:rPr>
              <a:t>Recomienda la creación del Sistema Nacional de Cambio Climático – SISCLIMA – que incluye al Comité de Gestión Financiera</a:t>
            </a:r>
            <a:endParaRPr lang="es-CO" sz="2000" dirty="0">
              <a:solidFill>
                <a:srgbClr val="1F4B71"/>
              </a:solidFill>
            </a:endParaRPr>
          </a:p>
        </p:txBody>
      </p:sp>
      <p:sp>
        <p:nvSpPr>
          <p:cNvPr id="7" name="CuadroTexto 18">
            <a:extLst>
              <a:ext uri="{FF2B5EF4-FFF2-40B4-BE49-F238E27FC236}">
                <a16:creationId xmlns:a16="http://schemas.microsoft.com/office/drawing/2014/main" xmlns="" id="{7DEAED52-9EED-4170-A27A-FDDAD264A14E}"/>
              </a:ext>
            </a:extLst>
          </p:cNvPr>
          <p:cNvSpPr txBox="1"/>
          <p:nvPr/>
        </p:nvSpPr>
        <p:spPr>
          <a:xfrm>
            <a:off x="223371" y="2744912"/>
            <a:ext cx="5040560" cy="1200329"/>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solidFill>
                  <a:srgbClr val="1F4B71"/>
                </a:solidFill>
              </a:rPr>
              <a:t>Decreto 298 de 2016</a:t>
            </a:r>
          </a:p>
          <a:p>
            <a:pPr algn="ctr"/>
            <a:r>
              <a:rPr lang="es-ES" dirty="0">
                <a:solidFill>
                  <a:srgbClr val="1F4B71"/>
                </a:solidFill>
              </a:rPr>
              <a:t>Establece el SISCLIMA y formaliza la creación del Comité de Gestión Financiera</a:t>
            </a:r>
            <a:endParaRPr lang="es-CO" sz="2000" dirty="0">
              <a:solidFill>
                <a:prstClr val="black"/>
              </a:solidFill>
            </a:endParaRPr>
          </a:p>
          <a:p>
            <a:pPr algn="ctr"/>
            <a:endParaRPr lang="es-ES" dirty="0">
              <a:solidFill>
                <a:srgbClr val="1F4B71"/>
              </a:solidFill>
            </a:endParaRPr>
          </a:p>
        </p:txBody>
      </p:sp>
      <p:sp>
        <p:nvSpPr>
          <p:cNvPr id="8" name="CuadroTexto 18">
            <a:extLst>
              <a:ext uri="{FF2B5EF4-FFF2-40B4-BE49-F238E27FC236}">
                <a16:creationId xmlns:a16="http://schemas.microsoft.com/office/drawing/2014/main" xmlns="" id="{0A8B7292-604E-4C5E-A5E6-C2772B85D4F4}"/>
              </a:ext>
            </a:extLst>
          </p:cNvPr>
          <p:cNvSpPr txBox="1"/>
          <p:nvPr/>
        </p:nvSpPr>
        <p:spPr>
          <a:xfrm>
            <a:off x="235591" y="4367617"/>
            <a:ext cx="5040560" cy="1200329"/>
          </a:xfrm>
          <a:prstGeom prst="rect">
            <a:avLst/>
          </a:prstGeom>
          <a:solidFill>
            <a:schemeClr val="accent3">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b="1" dirty="0">
                <a:solidFill>
                  <a:srgbClr val="1F4B71"/>
                </a:solidFill>
              </a:rPr>
              <a:t>Acuerdo 001 de 2016 de la CICC</a:t>
            </a:r>
          </a:p>
          <a:p>
            <a:pPr algn="ctr"/>
            <a:r>
              <a:rPr lang="es-ES" dirty="0">
                <a:solidFill>
                  <a:srgbClr val="1F4B71"/>
                </a:solidFill>
              </a:rPr>
              <a:t>Adopta el reglamento del SISCLIMA y define lineamientos para el Comité de Gestión Financiera: objetivo, integrantes, funciones</a:t>
            </a:r>
            <a:endParaRPr lang="es-CO" sz="2000" dirty="0">
              <a:solidFill>
                <a:srgbClr val="1F4B71"/>
              </a:solidFill>
            </a:endParaRPr>
          </a:p>
        </p:txBody>
      </p:sp>
      <p:pic>
        <p:nvPicPr>
          <p:cNvPr id="9" name="Imagen 8">
            <a:extLst>
              <a:ext uri="{FF2B5EF4-FFF2-40B4-BE49-F238E27FC236}">
                <a16:creationId xmlns:a16="http://schemas.microsoft.com/office/drawing/2014/main" xmlns="" id="{5EA1E983-C060-469F-B8EF-ED0984EFD7E3}"/>
              </a:ext>
            </a:extLst>
          </p:cNvPr>
          <p:cNvPicPr>
            <a:picLocks noChangeAspect="1"/>
          </p:cNvPicPr>
          <p:nvPr/>
        </p:nvPicPr>
        <p:blipFill>
          <a:blip r:embed="rId2" cstate="print"/>
          <a:stretch>
            <a:fillRect/>
          </a:stretch>
        </p:blipFill>
        <p:spPr>
          <a:xfrm>
            <a:off x="5832774" y="1289829"/>
            <a:ext cx="6241447" cy="4099847"/>
          </a:xfrm>
          <a:prstGeom prst="rect">
            <a:avLst/>
          </a:prstGeom>
        </p:spPr>
      </p:pic>
      <p:pic>
        <p:nvPicPr>
          <p:cNvPr id="10" name="Imagen 9">
            <a:extLst>
              <a:ext uri="{FF2B5EF4-FFF2-40B4-BE49-F238E27FC236}">
                <a16:creationId xmlns:a16="http://schemas.microsoft.com/office/drawing/2014/main" xmlns="" id="{8BA38EDF-F445-4ECE-B7DD-5AEE2674312B}"/>
              </a:ext>
            </a:extLst>
          </p:cNvPr>
          <p:cNvPicPr>
            <a:picLocks noChangeAspect="1"/>
          </p:cNvPicPr>
          <p:nvPr/>
        </p:nvPicPr>
        <p:blipFill>
          <a:blip r:embed="rId3" cstate="print"/>
          <a:stretch>
            <a:fillRect/>
          </a:stretch>
        </p:blipFill>
        <p:spPr>
          <a:xfrm>
            <a:off x="5953254" y="5366294"/>
            <a:ext cx="6106287" cy="1192911"/>
          </a:xfrm>
          <a:prstGeom prst="rect">
            <a:avLst/>
          </a:prstGeom>
        </p:spPr>
      </p:pic>
      <p:sp>
        <p:nvSpPr>
          <p:cNvPr id="11" name="CuadroTexto 18">
            <a:extLst>
              <a:ext uri="{FF2B5EF4-FFF2-40B4-BE49-F238E27FC236}">
                <a16:creationId xmlns:a16="http://schemas.microsoft.com/office/drawing/2014/main" xmlns="" id="{0A8B7292-604E-4C5E-A5E6-C2772B85D4F4}"/>
              </a:ext>
            </a:extLst>
          </p:cNvPr>
          <p:cNvSpPr txBox="1"/>
          <p:nvPr/>
        </p:nvSpPr>
        <p:spPr>
          <a:xfrm>
            <a:off x="291866" y="5733441"/>
            <a:ext cx="5177828" cy="556252"/>
          </a:xfrm>
          <a:prstGeom prst="roundRect">
            <a:avLst/>
          </a:prstGeom>
          <a:solidFill>
            <a:srgbClr val="EDF4FD"/>
          </a:solidFill>
          <a:ln>
            <a:solidFill>
              <a:srgbClr val="1F4B71"/>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2667" b="1" dirty="0">
                <a:solidFill>
                  <a:srgbClr val="44546A"/>
                </a:solidFill>
              </a:rPr>
              <a:t>Ley de Cambio </a:t>
            </a:r>
            <a:r>
              <a:rPr lang="es-CO" sz="2667" b="1" dirty="0" smtClean="0">
                <a:solidFill>
                  <a:srgbClr val="44546A"/>
                </a:solidFill>
              </a:rPr>
              <a:t>Climático 2018</a:t>
            </a:r>
            <a:endParaRPr lang="es-CO" sz="2667" b="1" dirty="0">
              <a:solidFill>
                <a:srgbClr val="44546A"/>
              </a:solidFill>
            </a:endParaRPr>
          </a:p>
        </p:txBody>
      </p:sp>
      <p:pic>
        <p:nvPicPr>
          <p:cNvPr id="12" name="Imagen 11"/>
          <p:cNvPicPr>
            <a:picLocks noChangeAspect="1"/>
          </p:cNvPicPr>
          <p:nvPr/>
        </p:nvPicPr>
        <p:blipFill>
          <a:blip r:embed="rId4" cstate="print"/>
          <a:stretch>
            <a:fillRect/>
          </a:stretch>
        </p:blipFill>
        <p:spPr>
          <a:xfrm>
            <a:off x="1093890" y="6207773"/>
            <a:ext cx="1016295" cy="554951"/>
          </a:xfrm>
          <a:prstGeom prst="rect">
            <a:avLst/>
          </a:prstGeom>
        </p:spPr>
      </p:pic>
    </p:spTree>
    <p:extLst>
      <p:ext uri="{BB962C8B-B14F-4D97-AF65-F5344CB8AC3E}">
        <p14:creationId xmlns:p14="http://schemas.microsoft.com/office/powerpoint/2010/main" xmlns="" val="13846609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xmlns="" id="{E93A960D-31F9-4C5F-BF7D-45F14FB6E597}"/>
              </a:ext>
            </a:extLst>
          </p:cNvPr>
          <p:cNvSpPr txBox="1">
            <a:spLocks/>
          </p:cNvSpPr>
          <p:nvPr/>
        </p:nvSpPr>
        <p:spPr>
          <a:xfrm>
            <a:off x="386459" y="450203"/>
            <a:ext cx="10160672" cy="5593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spc="-150">
                <a:solidFill>
                  <a:srgbClr val="A4091F"/>
                </a:solidFill>
                <a:latin typeface="+mj-lt"/>
                <a:ea typeface="+mj-ea"/>
                <a:cs typeface="+mj-cs"/>
              </a:defRPr>
            </a:lvl1pPr>
          </a:lstStyle>
          <a:p>
            <a:pPr fontAlgn="auto">
              <a:spcAft>
                <a:spcPts val="0"/>
              </a:spcAft>
            </a:pPr>
            <a:r>
              <a:rPr lang="es-CO" dirty="0" smtClean="0"/>
              <a:t>¿QUÉ HACE EL COMITÉ DE GESTIÓN FINANCIERA DEL SISCLIMA?</a:t>
            </a:r>
            <a:endParaRPr lang="es-CO" dirty="0"/>
          </a:p>
        </p:txBody>
      </p:sp>
      <p:sp>
        <p:nvSpPr>
          <p:cNvPr id="6" name="Marcador de texto 2">
            <a:extLst>
              <a:ext uri="{FF2B5EF4-FFF2-40B4-BE49-F238E27FC236}">
                <a16:creationId xmlns:a16="http://schemas.microsoft.com/office/drawing/2014/main" xmlns="" id="{2692206A-F689-47C3-BCEF-4D9A27A6862D}"/>
              </a:ext>
            </a:extLst>
          </p:cNvPr>
          <p:cNvSpPr>
            <a:spLocks noGrp="1"/>
          </p:cNvSpPr>
          <p:nvPr>
            <p:ph type="body" sz="quarter" idx="10"/>
          </p:nvPr>
        </p:nvSpPr>
        <p:spPr>
          <a:xfrm>
            <a:off x="242872" y="1069593"/>
            <a:ext cx="5495775" cy="4778809"/>
          </a:xfrm>
        </p:spPr>
        <p:txBody>
          <a:bodyPr/>
          <a:lstStyle/>
          <a:p>
            <a:pPr marL="342891" indent="-342891">
              <a:lnSpc>
                <a:spcPct val="150000"/>
              </a:lnSpc>
              <a:buFont typeface="Wingdings" panose="05000000000000000000" pitchFamily="2" charset="2"/>
              <a:buChar char="ü"/>
            </a:pPr>
            <a:r>
              <a:rPr lang="es-CO" sz="2000" b="0" dirty="0"/>
              <a:t>El Comité es una instancia de coordinación </a:t>
            </a:r>
            <a:r>
              <a:rPr lang="es-CO" sz="2000" dirty="0"/>
              <a:t>interinstitucional</a:t>
            </a:r>
            <a:r>
              <a:rPr lang="es-CO" sz="2000" b="0" dirty="0"/>
              <a:t> y diálogo </a:t>
            </a:r>
            <a:r>
              <a:rPr lang="es-CO" sz="2000" dirty="0"/>
              <a:t>público-privado</a:t>
            </a:r>
            <a:r>
              <a:rPr lang="es-CO" sz="2000" b="0" dirty="0"/>
              <a:t> sobre finanzas climáticas. </a:t>
            </a:r>
          </a:p>
          <a:p>
            <a:pPr marL="342891" indent="-342891">
              <a:lnSpc>
                <a:spcPct val="150000"/>
              </a:lnSpc>
              <a:buFont typeface="Wingdings" panose="05000000000000000000" pitchFamily="2" charset="2"/>
              <a:buChar char="ü"/>
            </a:pPr>
            <a:r>
              <a:rPr lang="es-CO" sz="2000" b="0" dirty="0"/>
              <a:t>Su objeto de trabajo es </a:t>
            </a:r>
            <a:r>
              <a:rPr lang="es-CO" sz="2000" dirty="0"/>
              <a:t>generar lineamientos de política pública </a:t>
            </a:r>
            <a:r>
              <a:rPr lang="es-CO" sz="2000" b="0" dirty="0"/>
              <a:t>para la inclusión de criterios de cambio climático en la planificación económica y financiera del país.</a:t>
            </a:r>
          </a:p>
          <a:p>
            <a:pPr marL="342891" indent="-342891">
              <a:lnSpc>
                <a:spcPct val="150000"/>
              </a:lnSpc>
              <a:buFont typeface="Wingdings" panose="05000000000000000000" pitchFamily="2" charset="2"/>
              <a:buChar char="ü"/>
            </a:pPr>
            <a:r>
              <a:rPr lang="es-CO" sz="2000" b="0" dirty="0"/>
              <a:t>Su meta es garantizar el flujo necesario de recursos financieros (públicos, privados y de cooperación internacional) para </a:t>
            </a:r>
            <a:r>
              <a:rPr lang="es-CO" sz="2000" dirty="0"/>
              <a:t>cumplir las metas nacionales en adaptación y mitigación del cambio climático.</a:t>
            </a:r>
          </a:p>
          <a:p>
            <a:endParaRPr lang="es-CO" sz="2000" b="0" dirty="0"/>
          </a:p>
          <a:p>
            <a:endParaRPr lang="es-CO" sz="2000" dirty="0"/>
          </a:p>
        </p:txBody>
      </p:sp>
      <p:pic>
        <p:nvPicPr>
          <p:cNvPr id="6146" name="Picture 2" descr="https://colaboracion.dnp.gov.co/CDT/Ambiente/Finanzas%20del%20Clima/DSC_1253.jpg"/>
          <p:cNvPicPr>
            <a:picLocks noChangeAspect="1" noChangeArrowheads="1"/>
          </p:cNvPicPr>
          <p:nvPr/>
        </p:nvPicPr>
        <p:blipFill>
          <a:blip r:embed="rId2" cstate="print"/>
          <a:srcRect/>
          <a:stretch>
            <a:fillRect/>
          </a:stretch>
        </p:blipFill>
        <p:spPr bwMode="auto">
          <a:xfrm>
            <a:off x="5805706" y="2049518"/>
            <a:ext cx="6323221" cy="3610303"/>
          </a:xfrm>
          <a:prstGeom prst="rect">
            <a:avLst/>
          </a:prstGeom>
          <a:noFill/>
        </p:spPr>
      </p:pic>
    </p:spTree>
    <p:extLst>
      <p:ext uri="{BB962C8B-B14F-4D97-AF65-F5344CB8AC3E}">
        <p14:creationId xmlns:p14="http://schemas.microsoft.com/office/powerpoint/2010/main" xmlns="" val="129518607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a:extLst>
              <a:ext uri="{FF2B5EF4-FFF2-40B4-BE49-F238E27FC236}">
                <a16:creationId xmlns:a16="http://schemas.microsoft.com/office/drawing/2014/main" xmlns="" id="{01AE0A4B-F131-4DC4-A8A0-D6C97CDEC939}"/>
              </a:ext>
            </a:extLst>
          </p:cNvPr>
          <p:cNvSpPr txBox="1">
            <a:spLocks/>
          </p:cNvSpPr>
          <p:nvPr/>
        </p:nvSpPr>
        <p:spPr>
          <a:xfrm>
            <a:off x="291866" y="188759"/>
            <a:ext cx="11613596" cy="55938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spc="-150">
                <a:solidFill>
                  <a:srgbClr val="A4091F"/>
                </a:solidFill>
                <a:latin typeface="+mj-lt"/>
                <a:ea typeface="+mj-ea"/>
                <a:cs typeface="+mj-cs"/>
              </a:defRPr>
            </a:lvl1pPr>
          </a:lstStyle>
          <a:p>
            <a:pPr fontAlgn="auto">
              <a:spcAft>
                <a:spcPts val="0"/>
              </a:spcAft>
            </a:pPr>
            <a:r>
              <a:rPr lang="es-CO" dirty="0" smtClean="0"/>
              <a:t>LÍNEAS DE TRABAJO DEL COMITÉ</a:t>
            </a:r>
            <a:endParaRPr lang="es-CO" dirty="0"/>
          </a:p>
        </p:txBody>
      </p:sp>
      <p:sp>
        <p:nvSpPr>
          <p:cNvPr id="6" name="Marcador de texto 6">
            <a:extLst>
              <a:ext uri="{FF2B5EF4-FFF2-40B4-BE49-F238E27FC236}">
                <a16:creationId xmlns:a16="http://schemas.microsoft.com/office/drawing/2014/main" xmlns="" id="{A7DE38E7-59C6-4E84-96CD-DB6DAE3F3C20}"/>
              </a:ext>
            </a:extLst>
          </p:cNvPr>
          <p:cNvSpPr>
            <a:spLocks noGrp="1"/>
          </p:cNvSpPr>
          <p:nvPr>
            <p:ph type="body" sz="quarter" idx="10"/>
          </p:nvPr>
        </p:nvSpPr>
        <p:spPr>
          <a:xfrm>
            <a:off x="291867" y="689543"/>
            <a:ext cx="11614384" cy="360939"/>
          </a:xfrm>
        </p:spPr>
        <p:txBody>
          <a:bodyPr/>
          <a:lstStyle/>
          <a:p>
            <a:r>
              <a:rPr lang="es-CO" b="0" dirty="0"/>
              <a:t>Orientadas por la Estrategia Nacional de Financiamiento Climático</a:t>
            </a:r>
          </a:p>
        </p:txBody>
      </p:sp>
      <p:pic>
        <p:nvPicPr>
          <p:cNvPr id="7" name="Imagen 6">
            <a:extLst>
              <a:ext uri="{FF2B5EF4-FFF2-40B4-BE49-F238E27FC236}">
                <a16:creationId xmlns:a16="http://schemas.microsoft.com/office/drawing/2014/main" xmlns="" id="{24DCE305-1F28-4EEF-B680-6AEEA72A8569}"/>
              </a:ext>
            </a:extLst>
          </p:cNvPr>
          <p:cNvPicPr>
            <a:picLocks noChangeAspect="1"/>
          </p:cNvPicPr>
          <p:nvPr/>
        </p:nvPicPr>
        <p:blipFill rotWithShape="1">
          <a:blip r:embed="rId2" cstate="print"/>
          <a:srcRect b="1257"/>
          <a:stretch/>
        </p:blipFill>
        <p:spPr>
          <a:xfrm>
            <a:off x="927385" y="1294237"/>
            <a:ext cx="3413379" cy="4380975"/>
          </a:xfrm>
          <a:prstGeom prst="rect">
            <a:avLst/>
          </a:prstGeom>
          <a:ln>
            <a:noFill/>
          </a:ln>
          <a:effectLst>
            <a:outerShdw blurRad="292100" dist="139700" dir="2700000" algn="tl" rotWithShape="0">
              <a:srgbClr val="333333">
                <a:alpha val="65000"/>
              </a:srgbClr>
            </a:outerShdw>
          </a:effectLst>
        </p:spPr>
      </p:pic>
      <p:grpSp>
        <p:nvGrpSpPr>
          <p:cNvPr id="8" name="Grupo 7">
            <a:extLst>
              <a:ext uri="{FF2B5EF4-FFF2-40B4-BE49-F238E27FC236}">
                <a16:creationId xmlns:a16="http://schemas.microsoft.com/office/drawing/2014/main" xmlns="" id="{6F091D21-7922-43C0-AF3E-66F91E8F5E68}"/>
              </a:ext>
            </a:extLst>
          </p:cNvPr>
          <p:cNvGrpSpPr/>
          <p:nvPr/>
        </p:nvGrpSpPr>
        <p:grpSpPr>
          <a:xfrm>
            <a:off x="5024902" y="1128043"/>
            <a:ext cx="6956871" cy="4236149"/>
            <a:chOff x="5024901" y="1339062"/>
            <a:chExt cx="6956870" cy="4236149"/>
          </a:xfrm>
        </p:grpSpPr>
        <p:pic>
          <p:nvPicPr>
            <p:cNvPr id="9" name="Imagen 8">
              <a:extLst>
                <a:ext uri="{FF2B5EF4-FFF2-40B4-BE49-F238E27FC236}">
                  <a16:creationId xmlns:a16="http://schemas.microsoft.com/office/drawing/2014/main" xmlns="" id="{A465F25D-FCCF-41D9-A1FB-B5DA27B02CDE}"/>
                </a:ext>
              </a:extLst>
            </p:cNvPr>
            <p:cNvPicPr>
              <a:picLocks noChangeAspect="1"/>
            </p:cNvPicPr>
            <p:nvPr/>
          </p:nvPicPr>
          <p:blipFill>
            <a:blip r:embed="rId3" cstate="print"/>
            <a:stretch>
              <a:fillRect/>
            </a:stretch>
          </p:blipFill>
          <p:spPr>
            <a:xfrm>
              <a:off x="5024901" y="1339062"/>
              <a:ext cx="6956870" cy="4236149"/>
            </a:xfrm>
            <a:prstGeom prst="rect">
              <a:avLst/>
            </a:prstGeom>
          </p:spPr>
        </p:pic>
        <p:cxnSp>
          <p:nvCxnSpPr>
            <p:cNvPr id="10" name="Conector recto de flecha 9">
              <a:extLst>
                <a:ext uri="{FF2B5EF4-FFF2-40B4-BE49-F238E27FC236}">
                  <a16:creationId xmlns:a16="http://schemas.microsoft.com/office/drawing/2014/main" xmlns="" id="{8A358C9B-1A86-4390-A0F2-A0DB3F65386B}"/>
                </a:ext>
              </a:extLst>
            </p:cNvPr>
            <p:cNvCxnSpPr>
              <a:endCxn id="9" idx="2"/>
            </p:cNvCxnSpPr>
            <p:nvPr/>
          </p:nvCxnSpPr>
          <p:spPr>
            <a:xfrm>
              <a:off x="8503336" y="5330573"/>
              <a:ext cx="0" cy="244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1" name="CuadroTexto 10">
            <a:extLst>
              <a:ext uri="{FF2B5EF4-FFF2-40B4-BE49-F238E27FC236}">
                <a16:creationId xmlns:a16="http://schemas.microsoft.com/office/drawing/2014/main" xmlns="" id="{7791B00C-50BB-46F0-8250-BD51E68778CC}"/>
              </a:ext>
            </a:extLst>
          </p:cNvPr>
          <p:cNvSpPr txBox="1"/>
          <p:nvPr/>
        </p:nvSpPr>
        <p:spPr>
          <a:xfrm>
            <a:off x="6414868" y="5483958"/>
            <a:ext cx="4318781" cy="584775"/>
          </a:xfrm>
          <a:prstGeom prst="rect">
            <a:avLst/>
          </a:prstGeom>
          <a:noFill/>
        </p:spPr>
        <p:txBody>
          <a:bodyPr wrap="square" rtlCol="0">
            <a:spAutoFit/>
          </a:bodyPr>
          <a:lstStyle/>
          <a:p>
            <a:r>
              <a:rPr lang="es-CO" sz="1600" b="1" dirty="0"/>
              <a:t>Sistema MRV de Financiamiento Climático</a:t>
            </a:r>
          </a:p>
        </p:txBody>
      </p:sp>
    </p:spTree>
    <p:extLst>
      <p:ext uri="{BB962C8B-B14F-4D97-AF65-F5344CB8AC3E}">
        <p14:creationId xmlns:p14="http://schemas.microsoft.com/office/powerpoint/2010/main" xmlns="" val="342457884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txBox="1">
            <a:spLocks/>
          </p:cNvSpPr>
          <p:nvPr/>
        </p:nvSpPr>
        <p:spPr bwMode="auto">
          <a:xfrm>
            <a:off x="3767138" y="1657352"/>
            <a:ext cx="6011863" cy="1470025"/>
          </a:xfrm>
          <a:prstGeom prst="rect">
            <a:avLst/>
          </a:prstGeom>
          <a:noFill/>
          <a:ln w="9525">
            <a:noFill/>
            <a:miter lim="800000"/>
            <a:headEnd/>
            <a:tailEnd/>
          </a:ln>
        </p:spPr>
        <p:txBody>
          <a:bodyPr anchor="ctr"/>
          <a:lstStyle/>
          <a:p>
            <a:r>
              <a:rPr lang="en-GB" sz="4500">
                <a:solidFill>
                  <a:srgbClr val="FF6600"/>
                </a:solidFill>
              </a:rPr>
              <a:t>Gracias</a:t>
            </a:r>
            <a:endParaRPr lang="en-IE" sz="4500">
              <a:solidFill>
                <a:srgbClr val="FF6600"/>
              </a:solidFill>
            </a:endParaRPr>
          </a:p>
        </p:txBody>
      </p:sp>
      <p:sp>
        <p:nvSpPr>
          <p:cNvPr id="61442" name="Subtitle 2"/>
          <p:cNvSpPr txBox="1">
            <a:spLocks/>
          </p:cNvSpPr>
          <p:nvPr/>
        </p:nvSpPr>
        <p:spPr bwMode="auto">
          <a:xfrm>
            <a:off x="3767138" y="2973388"/>
            <a:ext cx="6011863" cy="773112"/>
          </a:xfrm>
          <a:prstGeom prst="rect">
            <a:avLst/>
          </a:prstGeom>
          <a:noFill/>
          <a:ln w="9525">
            <a:noFill/>
            <a:miter lim="800000"/>
            <a:headEnd/>
            <a:tailEnd/>
          </a:ln>
        </p:spPr>
        <p:txBody>
          <a:bodyPr/>
          <a:lstStyle/>
          <a:p>
            <a:pPr>
              <a:spcBef>
                <a:spcPct val="20000"/>
              </a:spcBef>
              <a:buFont typeface="Arial" charset="0"/>
              <a:buNone/>
            </a:pPr>
            <a:endParaRPr lang="en-IE" dirty="0">
              <a:solidFill>
                <a:srgbClr val="404040"/>
              </a:solidFill>
            </a:endParaRPr>
          </a:p>
        </p:txBody>
      </p:sp>
      <p:pic>
        <p:nvPicPr>
          <p:cNvPr id="5122" name="Picture 2" descr="http://a6.sphotos.ak.fbcdn.net/hphotos-ak-ash4/207459_10150556910020158_638140157_18271871_6896726_n.jpg"/>
          <p:cNvPicPr>
            <a:picLocks noChangeAspect="1" noChangeArrowheads="1"/>
          </p:cNvPicPr>
          <p:nvPr/>
        </p:nvPicPr>
        <p:blipFill>
          <a:blip r:embed="rId3" cstate="print"/>
          <a:srcRect/>
          <a:stretch>
            <a:fillRect/>
          </a:stretch>
        </p:blipFill>
        <p:spPr bwMode="auto">
          <a:xfrm>
            <a:off x="0" y="-2952751"/>
            <a:ext cx="13081000" cy="9810752"/>
          </a:xfrm>
          <a:prstGeom prst="rect">
            <a:avLst/>
          </a:prstGeom>
          <a:noFill/>
        </p:spPr>
      </p:pic>
      <p:sp>
        <p:nvSpPr>
          <p:cNvPr id="11" name="Title 1"/>
          <p:cNvSpPr txBox="1">
            <a:spLocks/>
          </p:cNvSpPr>
          <p:nvPr/>
        </p:nvSpPr>
        <p:spPr bwMode="auto">
          <a:xfrm>
            <a:off x="2332038" y="-250823"/>
            <a:ext cx="6011863" cy="1470025"/>
          </a:xfrm>
          <a:prstGeom prst="rect">
            <a:avLst/>
          </a:prstGeom>
          <a:noFill/>
          <a:ln w="9525">
            <a:noFill/>
            <a:miter lim="800000"/>
            <a:headEnd/>
            <a:tailEnd/>
          </a:ln>
        </p:spPr>
        <p:txBody>
          <a:bodyPr anchor="ctr"/>
          <a:lstStyle/>
          <a:p>
            <a:r>
              <a:rPr lang="en-GB" sz="4500" dirty="0">
                <a:solidFill>
                  <a:srgbClr val="FF6600"/>
                </a:solidFill>
              </a:rPr>
              <a:t>Gracias</a:t>
            </a:r>
            <a:endParaRPr lang="en-IE" sz="4500" dirty="0">
              <a:solidFill>
                <a:srgbClr val="FF6600"/>
              </a:solidFill>
            </a:endParaRPr>
          </a:p>
        </p:txBody>
      </p:sp>
      <p:sp>
        <p:nvSpPr>
          <p:cNvPr id="13" name="Subtitle 2"/>
          <p:cNvSpPr txBox="1">
            <a:spLocks/>
          </p:cNvSpPr>
          <p:nvPr/>
        </p:nvSpPr>
        <p:spPr bwMode="auto">
          <a:xfrm>
            <a:off x="5337969" y="265117"/>
            <a:ext cx="6011863" cy="773112"/>
          </a:xfrm>
          <a:prstGeom prst="rect">
            <a:avLst/>
          </a:prstGeom>
          <a:noFill/>
          <a:ln w="9525">
            <a:noFill/>
            <a:miter lim="800000"/>
            <a:headEnd/>
            <a:tailEnd/>
          </a:ln>
        </p:spPr>
        <p:txBody>
          <a:bodyPr/>
          <a:lstStyle/>
          <a:p>
            <a:pPr>
              <a:spcBef>
                <a:spcPct val="20000"/>
              </a:spcBef>
              <a:buFont typeface="Arial" charset="0"/>
              <a:buNone/>
            </a:pPr>
            <a:r>
              <a:rPr lang="en-GB" dirty="0">
                <a:solidFill>
                  <a:srgbClr val="404040"/>
                </a:solidFill>
              </a:rPr>
              <a:t>Javier </a:t>
            </a:r>
            <a:r>
              <a:rPr lang="en-GB" dirty="0" err="1">
                <a:solidFill>
                  <a:srgbClr val="404040"/>
                </a:solidFill>
              </a:rPr>
              <a:t>Sabogal</a:t>
            </a:r>
            <a:r>
              <a:rPr lang="en-GB" dirty="0">
                <a:solidFill>
                  <a:srgbClr val="404040"/>
                </a:solidFill>
              </a:rPr>
              <a:t> </a:t>
            </a:r>
            <a:r>
              <a:rPr lang="en-GB" dirty="0" err="1">
                <a:solidFill>
                  <a:srgbClr val="404040"/>
                </a:solidFill>
              </a:rPr>
              <a:t>Mogollón</a:t>
            </a:r>
            <a:endParaRPr lang="en-GB" dirty="0">
              <a:solidFill>
                <a:srgbClr val="404040"/>
              </a:solidFill>
            </a:endParaRPr>
          </a:p>
          <a:p>
            <a:pPr>
              <a:spcBef>
                <a:spcPct val="20000"/>
              </a:spcBef>
              <a:buFont typeface="Arial" charset="0"/>
              <a:buNone/>
            </a:pPr>
            <a:r>
              <a:rPr lang="en-GB" dirty="0">
                <a:solidFill>
                  <a:srgbClr val="404040"/>
                </a:solidFill>
              </a:rPr>
              <a:t>J</a:t>
            </a:r>
            <a:r>
              <a:rPr lang="en-GB" dirty="0" smtClean="0">
                <a:solidFill>
                  <a:srgbClr val="404040"/>
                </a:solidFill>
              </a:rPr>
              <a:t>avier.sabogal@minhacienda.gov.co</a:t>
            </a:r>
            <a:endParaRPr lang="en-IE" dirty="0">
              <a:solidFill>
                <a:srgbClr val="404040"/>
              </a:solidFill>
            </a:endParaRPr>
          </a:p>
        </p:txBody>
      </p:sp>
      <p:pic>
        <p:nvPicPr>
          <p:cNvPr id="1026" name="Picture 2"/>
          <p:cNvPicPr>
            <a:picLocks noChangeAspect="1" noChangeArrowheads="1"/>
          </p:cNvPicPr>
          <p:nvPr/>
        </p:nvPicPr>
        <p:blipFill>
          <a:blip r:embed="rId4" cstate="print"/>
          <a:srcRect/>
          <a:stretch>
            <a:fillRect/>
          </a:stretch>
        </p:blipFill>
        <p:spPr bwMode="auto">
          <a:xfrm>
            <a:off x="2654710" y="2572651"/>
            <a:ext cx="3214073" cy="3282458"/>
          </a:xfrm>
          <a:prstGeom prst="rect">
            <a:avLst/>
          </a:prstGeom>
          <a:noFill/>
          <a:ln w="9525">
            <a:noFill/>
            <a:miter lim="800000"/>
            <a:headEnd/>
            <a:tailEnd/>
          </a:ln>
        </p:spPr>
      </p:pic>
    </p:spTree>
    <p:extLst>
      <p:ext uri="{BB962C8B-B14F-4D97-AF65-F5344CB8AC3E}">
        <p14:creationId xmlns:p14="http://schemas.microsoft.com/office/powerpoint/2010/main" xmlns="" val="380307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txBox="1">
            <a:spLocks/>
          </p:cNvSpPr>
          <p:nvPr/>
        </p:nvSpPr>
        <p:spPr>
          <a:xfrm>
            <a:off x="933450" y="3373438"/>
            <a:ext cx="10515600" cy="28527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spc="-150">
                <a:solidFill>
                  <a:srgbClr val="A4091F"/>
                </a:solidFill>
                <a:latin typeface="+mj-lt"/>
                <a:ea typeface="+mj-ea"/>
                <a:cs typeface="+mj-cs"/>
              </a:defRPr>
            </a:lvl1pPr>
          </a:lstStyle>
          <a:p>
            <a:pPr fontAlgn="auto">
              <a:spcAft>
                <a:spcPts val="0"/>
              </a:spcAft>
            </a:pPr>
            <a:r>
              <a:rPr lang="es-CO" sz="6600" dirty="0" smtClean="0">
                <a:latin typeface="Rockwell" panose="02060603020205020403" pitchFamily="18" charset="0"/>
              </a:rPr>
              <a:t>¿Debemos cambiar?</a:t>
            </a:r>
            <a:endParaRPr lang="es-CO" sz="6600" dirty="0">
              <a:latin typeface="Rockwell" panose="02060603020205020403" pitchFamily="18" charset="0"/>
            </a:endParaRPr>
          </a:p>
        </p:txBody>
      </p:sp>
    </p:spTree>
    <p:extLst>
      <p:ext uri="{BB962C8B-B14F-4D97-AF65-F5344CB8AC3E}">
        <p14:creationId xmlns:p14="http://schemas.microsoft.com/office/powerpoint/2010/main" xmlns="" val="280442162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ttp://adsoftheworld.com/files/images/Tarzan.jpg"/>
          <p:cNvPicPr>
            <a:picLocks noChangeAspect="1" noChangeArrowheads="1"/>
          </p:cNvPicPr>
          <p:nvPr/>
        </p:nvPicPr>
        <p:blipFill>
          <a:blip r:embed="rId2" cstate="print"/>
          <a:srcRect/>
          <a:stretch>
            <a:fillRect/>
          </a:stretch>
        </p:blipFill>
        <p:spPr bwMode="auto">
          <a:xfrm>
            <a:off x="1066799" y="-285835"/>
            <a:ext cx="10109201" cy="7143835"/>
          </a:xfrm>
          <a:prstGeom prst="rect">
            <a:avLst/>
          </a:prstGeom>
          <a:noFill/>
        </p:spPr>
      </p:pic>
    </p:spTree>
    <p:extLst>
      <p:ext uri="{BB962C8B-B14F-4D97-AF65-F5344CB8AC3E}">
        <p14:creationId xmlns:p14="http://schemas.microsoft.com/office/powerpoint/2010/main" xmlns="" val="59852201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ítulo 2"/>
          <p:cNvSpPr>
            <a:spLocks noGrp="1"/>
          </p:cNvSpPr>
          <p:nvPr>
            <p:ph type="title"/>
          </p:nvPr>
        </p:nvSpPr>
        <p:spPr/>
        <p:txBody>
          <a:bodyPr/>
          <a:lstStyle/>
          <a:p>
            <a:endParaRPr lang="en-US"/>
          </a:p>
        </p:txBody>
      </p:sp>
      <p:pic>
        <p:nvPicPr>
          <p:cNvPr id="6" name="Imagen 5"/>
          <p:cNvPicPr>
            <a:picLocks noChangeAspect="1"/>
          </p:cNvPicPr>
          <p:nvPr/>
        </p:nvPicPr>
        <p:blipFill>
          <a:blip r:embed="rId2" cstate="print"/>
          <a:stretch>
            <a:fillRect/>
          </a:stretch>
        </p:blipFill>
        <p:spPr>
          <a:xfrm>
            <a:off x="0" y="1"/>
            <a:ext cx="12192000" cy="6858000"/>
          </a:xfrm>
          <a:prstGeom prst="rect">
            <a:avLst/>
          </a:prstGeom>
        </p:spPr>
      </p:pic>
    </p:spTree>
    <p:extLst>
      <p:ext uri="{BB962C8B-B14F-4D97-AF65-F5344CB8AC3E}">
        <p14:creationId xmlns:p14="http://schemas.microsoft.com/office/powerpoint/2010/main" xmlns="" val="70434392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xmlns="" id="{69DAAC9B-5497-4CE3-B433-38F7C099DEC9}"/>
              </a:ext>
            </a:extLst>
          </p:cNvPr>
          <p:cNvSpPr>
            <a:spLocks noGrp="1"/>
          </p:cNvSpPr>
          <p:nvPr>
            <p:ph type="title"/>
          </p:nvPr>
        </p:nvSpPr>
        <p:spPr>
          <a:xfrm>
            <a:off x="578404" y="703398"/>
            <a:ext cx="11613596" cy="559387"/>
          </a:xfrm>
        </p:spPr>
        <p:txBody>
          <a:bodyPr/>
          <a:lstStyle/>
          <a:p>
            <a:r>
              <a:rPr lang="es-ES" sz="2400" dirty="0" smtClean="0">
                <a:solidFill>
                  <a:schemeClr val="accent4">
                    <a:lumMod val="50000"/>
                  </a:schemeClr>
                </a:solidFill>
                <a:latin typeface="+mn-lt"/>
              </a:rPr>
              <a:t>ESCENARIOS DE CAMBIO CLIMÁTICO</a:t>
            </a:r>
            <a:endParaRPr lang="en-GB" sz="2400" dirty="0">
              <a:solidFill>
                <a:schemeClr val="accent4">
                  <a:lumMod val="50000"/>
                </a:schemeClr>
              </a:solidFill>
              <a:latin typeface="+mn-lt"/>
              <a:ea typeface="MS PGothic" panose="020B0600070205080204" pitchFamily="34" charset="-128"/>
              <a:cs typeface="+mn-cs"/>
            </a:endParaRPr>
          </a:p>
        </p:txBody>
      </p:sp>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2 Imagen" descr="Recorte de pantalla"/>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3450" y="1949098"/>
            <a:ext cx="1744731" cy="814688"/>
          </a:xfrm>
          <a:prstGeom prst="rect">
            <a:avLst/>
          </a:prstGeom>
        </p:spPr>
      </p:pic>
      <p:pic>
        <p:nvPicPr>
          <p:cNvPr id="7" name="1 Imagen" descr="Recorte de pantalla"/>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11760" y="2980267"/>
            <a:ext cx="4596861" cy="2759182"/>
          </a:xfrm>
          <a:prstGeom prst="rect">
            <a:avLst/>
          </a:prstGeom>
        </p:spPr>
      </p:pic>
      <p:sp>
        <p:nvSpPr>
          <p:cNvPr id="8" name="12 CuadroTexto"/>
          <p:cNvSpPr txBox="1"/>
          <p:nvPr/>
        </p:nvSpPr>
        <p:spPr>
          <a:xfrm>
            <a:off x="289203" y="6108700"/>
            <a:ext cx="6771998" cy="461665"/>
          </a:xfrm>
          <a:prstGeom prst="rect">
            <a:avLst/>
          </a:prstGeom>
          <a:noFill/>
        </p:spPr>
        <p:txBody>
          <a:bodyPr wrap="square" rtlCol="0">
            <a:spAutoFit/>
          </a:bodyPr>
          <a:lstStyle/>
          <a:p>
            <a:r>
              <a:rPr lang="es-ES" sz="1200" dirty="0"/>
              <a:t>(IDEAM, 2015. http://www.co.undp.org/content/dam/colombia/docs/MedioAmbiente/undp-co-escenarioscc_regional-2015.pdf)</a:t>
            </a:r>
          </a:p>
        </p:txBody>
      </p:sp>
      <p:sp>
        <p:nvSpPr>
          <p:cNvPr id="9" name="Rectángulo 1"/>
          <p:cNvSpPr/>
          <p:nvPr/>
        </p:nvSpPr>
        <p:spPr>
          <a:xfrm>
            <a:off x="3110191" y="1758016"/>
            <a:ext cx="2096465" cy="1241622"/>
          </a:xfrm>
          <a:prstGeom prst="rect">
            <a:avLst/>
          </a:prstGeom>
        </p:spPr>
        <p:txBody>
          <a:bodyPr wrap="square" lIns="91440" tIns="45720" rIns="91440" bIns="45720">
            <a:spAutoFit/>
          </a:bodyPr>
          <a:lstStyle/>
          <a:p>
            <a:pPr algn="ctr" defTabSz="914377">
              <a:defRPr/>
            </a:pPr>
            <a:r>
              <a:rPr lang="es-ES" sz="1867" kern="0" dirty="0">
                <a:solidFill>
                  <a:sysClr val="windowText" lastClr="000000"/>
                </a:solidFill>
                <a:latin typeface="Rockwell" panose="02060603020205020403" pitchFamily="18" charset="0"/>
                <a:cs typeface="Arial" panose="020B0604020202020204" pitchFamily="34" charset="0"/>
              </a:rPr>
              <a:t>La temperatura podría aumentar entre 2°C – 2.7</a:t>
            </a:r>
            <a:r>
              <a:rPr lang="es-ES" sz="1600" kern="0" dirty="0">
                <a:solidFill>
                  <a:sysClr val="windowText" lastClr="000000"/>
                </a:solidFill>
                <a:latin typeface="Rockwell" panose="02060603020205020403" pitchFamily="18" charset="0"/>
                <a:cs typeface="Arial" panose="020B0604020202020204" pitchFamily="34" charset="0"/>
              </a:rPr>
              <a:t>°C</a:t>
            </a:r>
            <a:endParaRPr lang="es-CO" sz="1467" kern="0" dirty="0">
              <a:solidFill>
                <a:sysClr val="windowText" lastClr="000000"/>
              </a:solidFill>
              <a:latin typeface="Rockwell" panose="02060603020205020403" pitchFamily="18" charset="0"/>
              <a:cs typeface="Arial" panose="020B0604020202020204" pitchFamily="34" charset="0"/>
            </a:endParaRPr>
          </a:p>
        </p:txBody>
      </p:sp>
      <p:pic>
        <p:nvPicPr>
          <p:cNvPr id="10" name="1 Imagen" descr="Recorte de pantalla"/>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914921" y="3627815"/>
            <a:ext cx="4783744" cy="3022508"/>
          </a:xfrm>
          <a:prstGeom prst="rect">
            <a:avLst/>
          </a:prstGeom>
        </p:spPr>
      </p:pic>
      <p:pic>
        <p:nvPicPr>
          <p:cNvPr id="11" name="2 Imagen" descr="Recorte de pantalla"/>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209616" y="792824"/>
            <a:ext cx="2924583" cy="866896"/>
          </a:xfrm>
          <a:prstGeom prst="rect">
            <a:avLst/>
          </a:prstGeom>
        </p:spPr>
      </p:pic>
      <p:sp>
        <p:nvSpPr>
          <p:cNvPr id="12" name="Rectángulo 11"/>
          <p:cNvSpPr/>
          <p:nvPr/>
        </p:nvSpPr>
        <p:spPr>
          <a:xfrm>
            <a:off x="6358428" y="1845729"/>
            <a:ext cx="3443665" cy="1528945"/>
          </a:xfrm>
          <a:prstGeom prst="rect">
            <a:avLst/>
          </a:prstGeom>
        </p:spPr>
        <p:txBody>
          <a:bodyPr wrap="square" lIns="91440" tIns="45720" rIns="91440" bIns="45720">
            <a:spAutoFit/>
          </a:bodyPr>
          <a:lstStyle/>
          <a:p>
            <a:pPr algn="ctr" defTabSz="914377">
              <a:defRPr/>
            </a:pPr>
            <a:r>
              <a:rPr lang="es-ES" sz="1867" kern="0" dirty="0">
                <a:solidFill>
                  <a:sysClr val="windowText" lastClr="000000"/>
                </a:solidFill>
                <a:latin typeface="Rockwell" panose="02060603020205020403" pitchFamily="18" charset="0"/>
                <a:cs typeface="Arial" panose="020B0604020202020204" pitchFamily="34" charset="0"/>
              </a:rPr>
              <a:t>Cerca del 27% del territorio nacional presentaría disminuciones de la precipitación entre 10% y el  30% </a:t>
            </a:r>
          </a:p>
        </p:txBody>
      </p:sp>
      <p:sp>
        <p:nvSpPr>
          <p:cNvPr id="13" name="Rectángulo 1"/>
          <p:cNvSpPr/>
          <p:nvPr/>
        </p:nvSpPr>
        <p:spPr>
          <a:xfrm>
            <a:off x="10187365" y="2068913"/>
            <a:ext cx="2044743" cy="1528945"/>
          </a:xfrm>
          <a:prstGeom prst="rect">
            <a:avLst/>
          </a:prstGeom>
        </p:spPr>
        <p:txBody>
          <a:bodyPr wrap="square" lIns="91440" tIns="45720" rIns="91440" bIns="45720">
            <a:spAutoFit/>
          </a:bodyPr>
          <a:lstStyle/>
          <a:p>
            <a:pPr algn="ctr" defTabSz="914377">
              <a:defRPr/>
            </a:pPr>
            <a:r>
              <a:rPr lang="es-ES" sz="1867" kern="0" dirty="0">
                <a:solidFill>
                  <a:sysClr val="windowText" lastClr="000000"/>
                </a:solidFill>
                <a:latin typeface="Rockwell" panose="02060603020205020403" pitchFamily="18" charset="0"/>
                <a:cs typeface="Arial" panose="020B0604020202020204" pitchFamily="34" charset="0"/>
              </a:rPr>
              <a:t>Aproximadamente el 14% del territorio tendría aumentos entre 10% y el 30%</a:t>
            </a:r>
            <a:endParaRPr lang="es-CO" sz="1467" kern="0" dirty="0">
              <a:solidFill>
                <a:sysClr val="windowText" lastClr="000000"/>
              </a:solidFill>
              <a:latin typeface="Rockwell" panose="02060603020205020403" pitchFamily="18" charset="0"/>
              <a:cs typeface="Arial" panose="020B0604020202020204" pitchFamily="34" charset="0"/>
            </a:endParaRPr>
          </a:p>
        </p:txBody>
      </p:sp>
    </p:spTree>
    <p:extLst>
      <p:ext uri="{BB962C8B-B14F-4D97-AF65-F5344CB8AC3E}">
        <p14:creationId xmlns:p14="http://schemas.microsoft.com/office/powerpoint/2010/main" xmlns="" val="33195970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3"/>
          <p:cNvSpPr txBox="1">
            <a:spLocks/>
          </p:cNvSpPr>
          <p:nvPr/>
        </p:nvSpPr>
        <p:spPr>
          <a:xfrm>
            <a:off x="1714500" y="3386138"/>
            <a:ext cx="10515600" cy="28527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spc="-150">
                <a:solidFill>
                  <a:srgbClr val="A4091F"/>
                </a:solidFill>
                <a:latin typeface="+mj-lt"/>
                <a:ea typeface="+mj-ea"/>
                <a:cs typeface="+mj-cs"/>
              </a:defRPr>
            </a:lvl1pPr>
          </a:lstStyle>
          <a:p>
            <a:pPr fontAlgn="auto">
              <a:spcAft>
                <a:spcPts val="0"/>
              </a:spcAft>
            </a:pPr>
            <a:r>
              <a:rPr lang="es-CO" sz="6600" dirty="0" smtClean="0">
                <a:latin typeface="Rockwell" panose="02060603020205020403" pitchFamily="18" charset="0"/>
              </a:rPr>
              <a:t>¿Podemos cambiar?</a:t>
            </a:r>
            <a:endParaRPr lang="es-CO" sz="6600" dirty="0">
              <a:latin typeface="Rockwell" panose="02060603020205020403" pitchFamily="18" charset="0"/>
            </a:endParaRPr>
          </a:p>
        </p:txBody>
      </p:sp>
    </p:spTree>
    <p:extLst>
      <p:ext uri="{BB962C8B-B14F-4D97-AF65-F5344CB8AC3E}">
        <p14:creationId xmlns:p14="http://schemas.microsoft.com/office/powerpoint/2010/main" xmlns="" val="308908018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p:cNvPicPr>
            <a:picLocks noChangeAspect="1" noChangeArrowheads="1"/>
          </p:cNvPicPr>
          <p:nvPr/>
        </p:nvPicPr>
        <p:blipFill>
          <a:blip r:embed="rId2" cstate="print"/>
          <a:srcRect/>
          <a:stretch>
            <a:fillRect/>
          </a:stretch>
        </p:blipFill>
        <p:spPr bwMode="auto">
          <a:xfrm>
            <a:off x="1168400" y="0"/>
            <a:ext cx="9994900" cy="7496175"/>
          </a:xfrm>
          <a:prstGeom prst="rect">
            <a:avLst/>
          </a:prstGeom>
          <a:noFill/>
          <a:ln w="9525">
            <a:noFill/>
            <a:miter lim="800000"/>
            <a:headEnd/>
            <a:tailEnd/>
          </a:ln>
        </p:spPr>
      </p:pic>
    </p:spTree>
    <p:extLst>
      <p:ext uri="{BB962C8B-B14F-4D97-AF65-F5344CB8AC3E}">
        <p14:creationId xmlns:p14="http://schemas.microsoft.com/office/powerpoint/2010/main" xmlns="" val="178127707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3" cstate="print"/>
          <a:srcRect/>
          <a:stretch>
            <a:fillRect/>
          </a:stretch>
        </p:blipFill>
        <p:spPr bwMode="auto">
          <a:xfrm>
            <a:off x="462578" y="1164017"/>
            <a:ext cx="10259499" cy="5296084"/>
          </a:xfrm>
          <a:prstGeom prst="rect">
            <a:avLst/>
          </a:prstGeom>
          <a:noFill/>
          <a:ln w="9525">
            <a:noFill/>
            <a:miter lim="800000"/>
            <a:headEnd/>
            <a:tailEnd/>
          </a:ln>
        </p:spPr>
      </p:pic>
      <p:sp>
        <p:nvSpPr>
          <p:cNvPr id="2" name="Rectángulo 1"/>
          <p:cNvSpPr/>
          <p:nvPr/>
        </p:nvSpPr>
        <p:spPr>
          <a:xfrm>
            <a:off x="152400" y="6108700"/>
            <a:ext cx="364709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5"/>
          <p:cNvSpPr/>
          <p:nvPr/>
        </p:nvSpPr>
        <p:spPr>
          <a:xfrm>
            <a:off x="0" y="6392902"/>
            <a:ext cx="5167952" cy="215444"/>
          </a:xfrm>
          <a:prstGeom prst="rect">
            <a:avLst/>
          </a:prstGeom>
        </p:spPr>
        <p:txBody>
          <a:bodyPr wrap="square" lIns="91440" tIns="45720" rIns="91440" bIns="45720">
            <a:spAutoFit/>
          </a:bodyPr>
          <a:lstStyle/>
          <a:p>
            <a:r>
              <a:rPr lang="es-CO" sz="800" dirty="0" smtClean="0"/>
              <a:t>Fuente: REN21 (2018)</a:t>
            </a:r>
            <a:endParaRPr lang="es-CO" sz="800" dirty="0"/>
          </a:p>
        </p:txBody>
      </p:sp>
      <p:sp>
        <p:nvSpPr>
          <p:cNvPr id="20" name="19 CuadroTexto"/>
          <p:cNvSpPr txBox="1"/>
          <p:nvPr/>
        </p:nvSpPr>
        <p:spPr>
          <a:xfrm>
            <a:off x="663679" y="235974"/>
            <a:ext cx="2271252" cy="1569660"/>
          </a:xfrm>
          <a:prstGeom prst="rect">
            <a:avLst/>
          </a:prstGeom>
          <a:solidFill>
            <a:srgbClr val="FFC000"/>
          </a:solidFill>
        </p:spPr>
        <p:txBody>
          <a:bodyPr wrap="square" rtlCol="0">
            <a:spAutoFit/>
          </a:bodyPr>
          <a:lstStyle/>
          <a:p>
            <a:r>
              <a:rPr lang="es-CO" sz="1600" dirty="0" smtClean="0"/>
              <a:t>La capacidad total de energía renovable </a:t>
            </a:r>
            <a:r>
              <a:rPr lang="es-CO" sz="2400" b="1" dirty="0" smtClean="0">
                <a:solidFill>
                  <a:schemeClr val="bg1"/>
                </a:solidFill>
              </a:rPr>
              <a:t>aumentó más del doble </a:t>
            </a:r>
            <a:r>
              <a:rPr lang="es-CO" sz="1600" dirty="0" smtClean="0"/>
              <a:t>en la década 2007 - 2017</a:t>
            </a:r>
            <a:endParaRPr lang="es-CO" sz="1600" dirty="0"/>
          </a:p>
        </p:txBody>
      </p:sp>
      <p:sp>
        <p:nvSpPr>
          <p:cNvPr id="21" name="20 CuadroTexto"/>
          <p:cNvSpPr txBox="1"/>
          <p:nvPr/>
        </p:nvSpPr>
        <p:spPr>
          <a:xfrm>
            <a:off x="3261359" y="228600"/>
            <a:ext cx="2560321" cy="1446550"/>
          </a:xfrm>
          <a:prstGeom prst="rect">
            <a:avLst/>
          </a:prstGeom>
          <a:solidFill>
            <a:srgbClr val="FFC000"/>
          </a:solidFill>
        </p:spPr>
        <p:txBody>
          <a:bodyPr wrap="square" rtlCol="0">
            <a:spAutoFit/>
          </a:bodyPr>
          <a:lstStyle/>
          <a:p>
            <a:r>
              <a:rPr lang="es-CO" sz="1600" dirty="0" smtClean="0"/>
              <a:t>Las energías renovables representaron un estimado del </a:t>
            </a:r>
            <a:r>
              <a:rPr lang="es-CO" sz="2400" b="1" dirty="0" smtClean="0">
                <a:solidFill>
                  <a:schemeClr val="bg1"/>
                </a:solidFill>
              </a:rPr>
              <a:t>70% </a:t>
            </a:r>
            <a:r>
              <a:rPr lang="es-CO" sz="1600" dirty="0" smtClean="0"/>
              <a:t>de las adiciones netas de capacidad total en 2017</a:t>
            </a:r>
            <a:endParaRPr lang="es-CO" sz="1600" dirty="0"/>
          </a:p>
        </p:txBody>
      </p:sp>
      <p:sp>
        <p:nvSpPr>
          <p:cNvPr id="22" name="21 CuadroTexto"/>
          <p:cNvSpPr txBox="1"/>
          <p:nvPr/>
        </p:nvSpPr>
        <p:spPr>
          <a:xfrm>
            <a:off x="6282322" y="241874"/>
            <a:ext cx="2876918" cy="1446550"/>
          </a:xfrm>
          <a:prstGeom prst="rect">
            <a:avLst/>
          </a:prstGeom>
          <a:solidFill>
            <a:srgbClr val="FFC000"/>
          </a:solidFill>
        </p:spPr>
        <p:txBody>
          <a:bodyPr wrap="square" rtlCol="0">
            <a:spAutoFit/>
          </a:bodyPr>
          <a:lstStyle/>
          <a:p>
            <a:r>
              <a:rPr lang="es-CO" sz="1600" dirty="0" smtClean="0"/>
              <a:t>El número de ciudades que usan al menos 70% de su electricidad generada por renovables </a:t>
            </a:r>
            <a:r>
              <a:rPr lang="es-CO" sz="2400" b="1" dirty="0" smtClean="0">
                <a:solidFill>
                  <a:schemeClr val="bg1"/>
                </a:solidFill>
              </a:rPr>
              <a:t>se duplicó </a:t>
            </a:r>
            <a:r>
              <a:rPr lang="es-CO" sz="1600" dirty="0" smtClean="0"/>
              <a:t>entre 2015 y 2017</a:t>
            </a:r>
            <a:endParaRPr lang="es-CO" sz="1600" dirty="0"/>
          </a:p>
        </p:txBody>
      </p:sp>
      <p:sp>
        <p:nvSpPr>
          <p:cNvPr id="23" name="22 CuadroTexto"/>
          <p:cNvSpPr txBox="1"/>
          <p:nvPr/>
        </p:nvSpPr>
        <p:spPr>
          <a:xfrm>
            <a:off x="9526967" y="1233949"/>
            <a:ext cx="2271252" cy="1692771"/>
          </a:xfrm>
          <a:prstGeom prst="rect">
            <a:avLst/>
          </a:prstGeom>
          <a:solidFill>
            <a:srgbClr val="FFC000"/>
          </a:solidFill>
        </p:spPr>
        <p:txBody>
          <a:bodyPr wrap="square" rtlCol="0">
            <a:spAutoFit/>
          </a:bodyPr>
          <a:lstStyle/>
          <a:p>
            <a:r>
              <a:rPr lang="es-CO" sz="1600" dirty="0" smtClean="0"/>
              <a:t>Las renovables representaron </a:t>
            </a:r>
            <a:r>
              <a:rPr lang="es-CO" sz="2400" b="1" dirty="0" smtClean="0">
                <a:solidFill>
                  <a:schemeClr val="bg1"/>
                </a:solidFill>
              </a:rPr>
              <a:t>68,2% </a:t>
            </a:r>
            <a:r>
              <a:rPr lang="es-CO" sz="1600" dirty="0" smtClean="0"/>
              <a:t>de las inversiones globales en nueva capacidad de generación</a:t>
            </a:r>
            <a:endParaRPr lang="es-CO" sz="1600" dirty="0"/>
          </a:p>
        </p:txBody>
      </p:sp>
      <p:sp>
        <p:nvSpPr>
          <p:cNvPr id="24" name="23 CuadroTexto"/>
          <p:cNvSpPr txBox="1"/>
          <p:nvPr/>
        </p:nvSpPr>
        <p:spPr>
          <a:xfrm>
            <a:off x="3139440" y="4379655"/>
            <a:ext cx="2849880" cy="2185214"/>
          </a:xfrm>
          <a:prstGeom prst="rect">
            <a:avLst/>
          </a:prstGeom>
          <a:solidFill>
            <a:srgbClr val="FFC000"/>
          </a:solidFill>
        </p:spPr>
        <p:txBody>
          <a:bodyPr wrap="square" rtlCol="0">
            <a:spAutoFit/>
          </a:bodyPr>
          <a:lstStyle/>
          <a:p>
            <a:r>
              <a:rPr lang="es-CO" sz="2400" b="1" dirty="0" smtClean="0">
                <a:solidFill>
                  <a:schemeClr val="bg1"/>
                </a:solidFill>
              </a:rPr>
              <a:t>Menos de la mitad </a:t>
            </a:r>
            <a:r>
              <a:rPr lang="es-CO" sz="1600" dirty="0" smtClean="0"/>
              <a:t>de las inversiones estimadas anuales requeridas para alcanzar acceso a energía para el 2030 se ha comprometido a financiar actividades de accesos a energía</a:t>
            </a:r>
            <a:endParaRPr lang="es-CO" sz="1600" dirty="0"/>
          </a:p>
        </p:txBody>
      </p:sp>
      <p:sp>
        <p:nvSpPr>
          <p:cNvPr id="25" name="24 CuadroTexto"/>
          <p:cNvSpPr txBox="1"/>
          <p:nvPr/>
        </p:nvSpPr>
        <p:spPr>
          <a:xfrm>
            <a:off x="6739030" y="4516448"/>
            <a:ext cx="2271252" cy="2062103"/>
          </a:xfrm>
          <a:prstGeom prst="rect">
            <a:avLst/>
          </a:prstGeom>
          <a:solidFill>
            <a:srgbClr val="FFC000"/>
          </a:solidFill>
        </p:spPr>
        <p:txBody>
          <a:bodyPr wrap="square" rtlCol="0">
            <a:spAutoFit/>
          </a:bodyPr>
          <a:lstStyle/>
          <a:p>
            <a:r>
              <a:rPr lang="es-CO" sz="1600" dirty="0" smtClean="0"/>
              <a:t>Los subsidios a combustibles fósiles fueron </a:t>
            </a:r>
            <a:r>
              <a:rPr lang="es-CO" sz="2400" b="1" dirty="0" smtClean="0">
                <a:solidFill>
                  <a:schemeClr val="bg1"/>
                </a:solidFill>
              </a:rPr>
              <a:t>más del doble </a:t>
            </a:r>
            <a:r>
              <a:rPr lang="es-CO" sz="1600" dirty="0" smtClean="0"/>
              <a:t>de los subsidios estimados para la generación con renovables en 2016</a:t>
            </a:r>
            <a:endParaRPr lang="es-CO" sz="1600" dirty="0"/>
          </a:p>
        </p:txBody>
      </p:sp>
      <p:sp>
        <p:nvSpPr>
          <p:cNvPr id="26" name="25 CuadroTexto"/>
          <p:cNvSpPr txBox="1"/>
          <p:nvPr/>
        </p:nvSpPr>
        <p:spPr>
          <a:xfrm>
            <a:off x="9575145" y="3184669"/>
            <a:ext cx="2271252" cy="2308324"/>
          </a:xfrm>
          <a:prstGeom prst="rect">
            <a:avLst/>
          </a:prstGeom>
          <a:solidFill>
            <a:srgbClr val="FFC000"/>
          </a:solidFill>
        </p:spPr>
        <p:txBody>
          <a:bodyPr wrap="square" rtlCol="0">
            <a:spAutoFit/>
          </a:bodyPr>
          <a:lstStyle/>
          <a:p>
            <a:r>
              <a:rPr lang="es-CO" sz="1600" dirty="0" smtClean="0"/>
              <a:t>Inversiones en nueva capacidad de generación en renovables en 2017 fue</a:t>
            </a:r>
            <a:r>
              <a:rPr lang="es-CO" sz="2400" b="1" dirty="0" smtClean="0">
                <a:solidFill>
                  <a:schemeClr val="bg1"/>
                </a:solidFill>
              </a:rPr>
              <a:t> más del doble </a:t>
            </a:r>
            <a:r>
              <a:rPr lang="es-CO" sz="1600" dirty="0" smtClean="0"/>
              <a:t>que la de combustibles fósiles y nuclear combinados</a:t>
            </a:r>
            <a:endParaRPr lang="es-CO" sz="1600" dirty="0"/>
          </a:p>
        </p:txBody>
      </p:sp>
    </p:spTree>
    <p:extLst>
      <p:ext uri="{BB962C8B-B14F-4D97-AF65-F5344CB8AC3E}">
        <p14:creationId xmlns:p14="http://schemas.microsoft.com/office/powerpoint/2010/main" xmlns="" val="341497098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ox(i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ox(in)">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ox(in)">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ox(i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ox(in)">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2400" y="6108700"/>
            <a:ext cx="1562100" cy="58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ítulo 1"/>
          <p:cNvSpPr txBox="1">
            <a:spLocks/>
          </p:cNvSpPr>
          <p:nvPr/>
        </p:nvSpPr>
        <p:spPr>
          <a:xfrm>
            <a:off x="1504950" y="3255963"/>
            <a:ext cx="10515600" cy="285273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800" b="1" kern="1200" spc="-150">
                <a:solidFill>
                  <a:srgbClr val="A4091F"/>
                </a:solidFill>
                <a:latin typeface="+mj-lt"/>
                <a:ea typeface="+mj-ea"/>
                <a:cs typeface="+mj-cs"/>
              </a:defRPr>
            </a:lvl1pPr>
          </a:lstStyle>
          <a:p>
            <a:pPr fontAlgn="auto">
              <a:spcAft>
                <a:spcPts val="0"/>
              </a:spcAft>
            </a:pPr>
            <a:r>
              <a:rPr lang="es-CO" sz="6600" dirty="0" smtClean="0">
                <a:latin typeface="Rockwell" panose="02060603020205020403" pitchFamily="18" charset="0"/>
              </a:rPr>
              <a:t>¿Vamos a cambiar?</a:t>
            </a:r>
            <a:endParaRPr lang="es-CO" sz="6600" dirty="0">
              <a:latin typeface="Rockwell" panose="02060603020205020403" pitchFamily="18" charset="0"/>
            </a:endParaRPr>
          </a:p>
        </p:txBody>
      </p:sp>
    </p:spTree>
    <p:extLst>
      <p:ext uri="{BB962C8B-B14F-4D97-AF65-F5344CB8AC3E}">
        <p14:creationId xmlns:p14="http://schemas.microsoft.com/office/powerpoint/2010/main" xmlns="" val="216656697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D05ACB4C7CDA44936684FDDA762881" ma:contentTypeVersion="4" ma:contentTypeDescription="Create a new document." ma:contentTypeScope="" ma:versionID="c1b02cb479d401b11f76a94003a6543e">
  <xsd:schema xmlns:xsd="http://www.w3.org/2001/XMLSchema" xmlns:xs="http://www.w3.org/2001/XMLSchema" xmlns:p="http://schemas.microsoft.com/office/2006/metadata/properties" xmlns:ns2="a9cfed18-d1fe-4ba0-b396-9aa91dd1187d" targetNamespace="http://schemas.microsoft.com/office/2006/metadata/properties" ma:root="true" ma:fieldsID="e8f4f03a3d612e56b709c2db551f27d4" ns2:_="">
    <xsd:import namespace="a9cfed18-d1fe-4ba0-b396-9aa91dd1187d"/>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fed18-d1fe-4ba0-b396-9aa91dd118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3A5786-B9A0-44A1-9A94-57EB980732C9}">
  <ds:schemaRefs>
    <ds:schemaRef ds:uri="http://www.w3.org/XML/1998/namespace"/>
    <ds:schemaRef ds:uri="http://purl.org/dc/elements/1.1/"/>
    <ds:schemaRef ds:uri="http://purl.org/dc/dcmitype/"/>
    <ds:schemaRef ds:uri="http://schemas.microsoft.com/office/2006/documentManagement/types"/>
    <ds:schemaRef ds:uri="a9cfed18-d1fe-4ba0-b396-9aa91dd1187d"/>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A9FB5F4-C735-466D-93E5-492B98C500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fed18-d1fe-4ba0-b396-9aa91dd11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8F122E-0BD8-4213-958A-F9576105E8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27419</TotalTime>
  <Words>799</Words>
  <Application>Microsoft Office PowerPoint</Application>
  <PresentationFormat>Personalizado</PresentationFormat>
  <Paragraphs>92</Paragraphs>
  <Slides>18</Slides>
  <Notes>3</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Office Theme</vt:lpstr>
      <vt:lpstr>Diapositiva 1</vt:lpstr>
      <vt:lpstr>Diapositiva 2</vt:lpstr>
      <vt:lpstr>Diapositiva 3</vt:lpstr>
      <vt:lpstr>Diapositiva 4</vt:lpstr>
      <vt:lpstr>ESCENARIOS DE CAMBIO CLIMÁTICO</vt:lpstr>
      <vt:lpstr>Diapositiva 6</vt:lpstr>
      <vt:lpstr>Diapositiva 7</vt:lpstr>
      <vt:lpstr>Diapositiva 8</vt:lpstr>
      <vt:lpstr>Diapositiva 9</vt:lpstr>
      <vt:lpstr>Diapositiva 10</vt:lpstr>
      <vt:lpstr>REGLAMENTO OPERATIVO</vt:lpstr>
      <vt:lpstr>NECESIDADES GLOBALES DE FINANCIAMIENTO CLIMÁTICO</vt:lpstr>
      <vt:lpstr>COMPROMISOS COLOMBIA</vt:lpstr>
      <vt:lpstr>COSTO DE LA VARIABILIDAD CLIMÁTICA</vt:lpstr>
      <vt:lpstr>Diapositiva 15</vt:lpstr>
      <vt:lpstr>Diapositiva 16</vt:lpstr>
      <vt:lpstr>Diapositiva 17</vt:lpstr>
      <vt:lpstr>Diapositiva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Pablo C</dc:creator>
  <cp:lastModifiedBy>Javier</cp:lastModifiedBy>
  <cp:revision>2029</cp:revision>
  <cp:lastPrinted>2016-09-12T19:37:37Z</cp:lastPrinted>
  <dcterms:created xsi:type="dcterms:W3CDTF">2016-04-09T15:53:17Z</dcterms:created>
  <dcterms:modified xsi:type="dcterms:W3CDTF">2018-07-23T23:44:30Z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0x01010074D05ACB4C7CDA44936684FDDA762881</vt:lpwstr>
  </property>
</Properties>
</file>